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5" r:id="rId3"/>
    <p:sldMasterId id="2147483728" r:id="rId4"/>
    <p:sldMasterId id="2147483753" r:id="rId5"/>
    <p:sldMasterId id="2147483778" r:id="rId6"/>
    <p:sldMasterId id="2147483803" r:id="rId7"/>
  </p:sldMasterIdLst>
  <p:notesMasterIdLst>
    <p:notesMasterId r:id="rId89"/>
  </p:notesMasterIdLst>
  <p:sldIdLst>
    <p:sldId id="273" r:id="rId8"/>
    <p:sldId id="325" r:id="rId9"/>
    <p:sldId id="256" r:id="rId10"/>
    <p:sldId id="274" r:id="rId11"/>
    <p:sldId id="275" r:id="rId12"/>
    <p:sldId id="277" r:id="rId13"/>
    <p:sldId id="259" r:id="rId14"/>
    <p:sldId id="384" r:id="rId15"/>
    <p:sldId id="260" r:id="rId16"/>
    <p:sldId id="263" r:id="rId17"/>
    <p:sldId id="264" r:id="rId18"/>
    <p:sldId id="265" r:id="rId19"/>
    <p:sldId id="266" r:id="rId20"/>
    <p:sldId id="385" r:id="rId21"/>
    <p:sldId id="347" r:id="rId22"/>
    <p:sldId id="282" r:id="rId23"/>
    <p:sldId id="287" r:id="rId24"/>
    <p:sldId id="288" r:id="rId25"/>
    <p:sldId id="267" r:id="rId26"/>
    <p:sldId id="426" r:id="rId27"/>
    <p:sldId id="268" r:id="rId28"/>
    <p:sldId id="302" r:id="rId29"/>
    <p:sldId id="328" r:id="rId30"/>
    <p:sldId id="269" r:id="rId31"/>
    <p:sldId id="270" r:id="rId32"/>
    <p:sldId id="271" r:id="rId33"/>
    <p:sldId id="272" r:id="rId34"/>
    <p:sldId id="292" r:id="rId35"/>
    <p:sldId id="293" r:id="rId36"/>
    <p:sldId id="299" r:id="rId37"/>
    <p:sldId id="386" r:id="rId38"/>
    <p:sldId id="295" r:id="rId39"/>
    <p:sldId id="298" r:id="rId40"/>
    <p:sldId id="296" r:id="rId41"/>
    <p:sldId id="402" r:id="rId42"/>
    <p:sldId id="289" r:id="rId43"/>
    <p:sldId id="329" r:id="rId44"/>
    <p:sldId id="290" r:id="rId45"/>
    <p:sldId id="369" r:id="rId46"/>
    <p:sldId id="390" r:id="rId47"/>
    <p:sldId id="403" r:id="rId48"/>
    <p:sldId id="393" r:id="rId49"/>
    <p:sldId id="394" r:id="rId50"/>
    <p:sldId id="395" r:id="rId51"/>
    <p:sldId id="396" r:id="rId52"/>
    <p:sldId id="397" r:id="rId53"/>
    <p:sldId id="398" r:id="rId54"/>
    <p:sldId id="399" r:id="rId55"/>
    <p:sldId id="400" r:id="rId56"/>
    <p:sldId id="391" r:id="rId57"/>
    <p:sldId id="405" r:id="rId58"/>
    <p:sldId id="370" r:id="rId59"/>
    <p:sldId id="371" r:id="rId60"/>
    <p:sldId id="408" r:id="rId61"/>
    <p:sldId id="377" r:id="rId62"/>
    <p:sldId id="389" r:id="rId63"/>
    <p:sldId id="379" r:id="rId64"/>
    <p:sldId id="317" r:id="rId65"/>
    <p:sldId id="321" r:id="rId66"/>
    <p:sldId id="358" r:id="rId67"/>
    <p:sldId id="359" r:id="rId68"/>
    <p:sldId id="406" r:id="rId69"/>
    <p:sldId id="411" r:id="rId70"/>
    <p:sldId id="412" r:id="rId71"/>
    <p:sldId id="413" r:id="rId72"/>
    <p:sldId id="415" r:id="rId73"/>
    <p:sldId id="417" r:id="rId74"/>
    <p:sldId id="335" r:id="rId75"/>
    <p:sldId id="336" r:id="rId76"/>
    <p:sldId id="338" r:id="rId77"/>
    <p:sldId id="339" r:id="rId78"/>
    <p:sldId id="421" r:id="rId79"/>
    <p:sldId id="422" r:id="rId80"/>
    <p:sldId id="425" r:id="rId81"/>
    <p:sldId id="348" r:id="rId82"/>
    <p:sldId id="345" r:id="rId83"/>
    <p:sldId id="346" r:id="rId84"/>
    <p:sldId id="419" r:id="rId85"/>
    <p:sldId id="420" r:id="rId86"/>
    <p:sldId id="361" r:id="rId87"/>
    <p:sldId id="362" r:id="rId88"/>
  </p:sldIdLst>
  <p:sldSz cx="9144000" cy="6858000" type="screen4x3"/>
  <p:notesSz cx="6858000" cy="9144000"/>
  <p:defaultTextStyle>
    <a:defPPr>
      <a:defRPr lang="en-US"/>
    </a:defPPr>
    <a:lvl1pPr marL="0" algn="l" defTabSz="457123" rtl="0" eaLnBrk="1" latinLnBrk="0" hangingPunct="1">
      <a:defRPr sz="1800" kern="1200">
        <a:solidFill>
          <a:schemeClr val="tx1"/>
        </a:solidFill>
        <a:latin typeface="+mn-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86629" autoAdjust="0"/>
  </p:normalViewPr>
  <p:slideViewPr>
    <p:cSldViewPr snapToGrid="0" snapToObjects="1">
      <p:cViewPr varScale="1">
        <p:scale>
          <a:sx n="111" d="100"/>
          <a:sy n="111" d="100"/>
        </p:scale>
        <p:origin x="-1644" y="-96"/>
      </p:cViewPr>
      <p:guideLst>
        <p:guide orient="horz" pos="2160"/>
        <p:guide pos="2880"/>
      </p:guideLst>
    </p:cSldViewPr>
  </p:slideViewPr>
  <p:notesTextViewPr>
    <p:cViewPr>
      <p:scale>
        <a:sx n="100" d="100"/>
        <a:sy n="100" d="100"/>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4.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8F7C2-956A-4FDD-9C78-A76C55820F8F}"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514258F3-E3EB-4B92-A394-A38BB8C7E43D}">
      <dgm:prSet phldrT="[Text]" custT="1"/>
      <dgm:spPr/>
      <dgm:t>
        <a:bodyPr/>
        <a:lstStyle/>
        <a:p>
          <a:pPr algn="ctr"/>
          <a:r>
            <a:rPr lang="en-US" sz="1400" dirty="0" smtClean="0">
              <a:solidFill>
                <a:schemeClr val="tx1"/>
              </a:solidFill>
            </a:rPr>
            <a:t>      Notify / Observe	</a:t>
          </a:r>
          <a:endParaRPr lang="en-US" sz="1400" dirty="0">
            <a:solidFill>
              <a:schemeClr val="tx1"/>
            </a:solidFill>
          </a:endParaRPr>
        </a:p>
      </dgm:t>
    </dgm:pt>
    <dgm:pt modelId="{24BC3C7F-745E-48C7-848B-BFC5F87168AB}" type="parTrans" cxnId="{FFE04FD3-1F12-446E-BD50-EA1E14F82EA6}">
      <dgm:prSet/>
      <dgm:spPr/>
      <dgm:t>
        <a:bodyPr/>
        <a:lstStyle/>
        <a:p>
          <a:endParaRPr lang="en-US" sz="1400"/>
        </a:p>
      </dgm:t>
    </dgm:pt>
    <dgm:pt modelId="{6F6B13C4-6481-4FCA-B308-DEF49B4925A7}" type="sibTrans" cxnId="{FFE04FD3-1F12-446E-BD50-EA1E14F82EA6}">
      <dgm:prSet/>
      <dgm:spPr/>
      <dgm:t>
        <a:bodyPr/>
        <a:lstStyle/>
        <a:p>
          <a:endParaRPr lang="en-US" sz="1400"/>
        </a:p>
      </dgm:t>
    </dgm:pt>
    <dgm:pt modelId="{01C926DF-D77A-4383-A147-EE46D933C261}">
      <dgm:prSet phldrT="[Text]" custT="1"/>
      <dgm:spPr/>
      <dgm:t>
        <a:bodyPr/>
        <a:lstStyle/>
        <a:p>
          <a:pPr>
            <a:lnSpc>
              <a:spcPct val="100000"/>
            </a:lnSpc>
            <a:spcBef>
              <a:spcPts val="600"/>
            </a:spcBef>
            <a:spcAft>
              <a:spcPts val="0"/>
            </a:spcAft>
          </a:pPr>
          <a:r>
            <a:rPr lang="en-US" sz="1200" dirty="0" smtClean="0"/>
            <a:t>Observe anomalies and take action</a:t>
          </a:r>
          <a:endParaRPr lang="en-US" sz="1200" dirty="0"/>
        </a:p>
      </dgm:t>
    </dgm:pt>
    <dgm:pt modelId="{A9E7F4E9-8D9E-4385-98C2-54107CE99321}" type="parTrans" cxnId="{A2DFD2AA-8698-4C26-AE00-901754BDB68B}">
      <dgm:prSet/>
      <dgm:spPr/>
      <dgm:t>
        <a:bodyPr/>
        <a:lstStyle/>
        <a:p>
          <a:endParaRPr lang="en-US" sz="1400"/>
        </a:p>
      </dgm:t>
    </dgm:pt>
    <dgm:pt modelId="{C4E0CEB7-8637-4445-87BD-24203ED24139}" type="sibTrans" cxnId="{A2DFD2AA-8698-4C26-AE00-901754BDB68B}">
      <dgm:prSet/>
      <dgm:spPr/>
      <dgm:t>
        <a:bodyPr/>
        <a:lstStyle/>
        <a:p>
          <a:endParaRPr lang="en-US" sz="1400"/>
        </a:p>
      </dgm:t>
    </dgm:pt>
    <dgm:pt modelId="{2175C12A-5223-4BF0-AD18-0FB79491127C}">
      <dgm:prSet phldrT="[Text]" custT="1"/>
      <dgm:spPr/>
      <dgm:t>
        <a:bodyPr/>
        <a:lstStyle/>
        <a:p>
          <a:pPr algn="ctr"/>
          <a:r>
            <a:rPr lang="en-US" sz="1400" dirty="0" smtClean="0">
              <a:solidFill>
                <a:schemeClr val="tx1"/>
              </a:solidFill>
            </a:rPr>
            <a:t>Selective Information Aggregation</a:t>
          </a:r>
          <a:endParaRPr lang="en-US" sz="1400" dirty="0">
            <a:solidFill>
              <a:schemeClr val="tx1"/>
            </a:solidFill>
          </a:endParaRPr>
        </a:p>
      </dgm:t>
    </dgm:pt>
    <dgm:pt modelId="{367918A1-DB0F-42B0-9514-78608305EE94}" type="parTrans" cxnId="{2B3F9DFB-6BB6-463A-AAF8-E3527861ED6D}">
      <dgm:prSet/>
      <dgm:spPr/>
      <dgm:t>
        <a:bodyPr/>
        <a:lstStyle/>
        <a:p>
          <a:endParaRPr lang="en-US" sz="1400"/>
        </a:p>
      </dgm:t>
    </dgm:pt>
    <dgm:pt modelId="{68F3E731-7828-4C4E-8831-CD849F5495E9}" type="sibTrans" cxnId="{2B3F9DFB-6BB6-463A-AAF8-E3527861ED6D}">
      <dgm:prSet/>
      <dgm:spPr/>
      <dgm:t>
        <a:bodyPr/>
        <a:lstStyle/>
        <a:p>
          <a:endParaRPr lang="en-US" sz="1400"/>
        </a:p>
      </dgm:t>
    </dgm:pt>
    <dgm:pt modelId="{2CC24807-BDBE-4CBF-8BD7-EC7496B0F6E4}">
      <dgm:prSet phldrT="[Text]" custT="1"/>
      <dgm:spPr/>
      <dgm:t>
        <a:bodyPr/>
        <a:lstStyle/>
        <a:p>
          <a:pPr>
            <a:lnSpc>
              <a:spcPct val="100000"/>
            </a:lnSpc>
            <a:spcBef>
              <a:spcPts val="600"/>
            </a:spcBef>
            <a:spcAft>
              <a:spcPts val="0"/>
            </a:spcAft>
          </a:pPr>
          <a:r>
            <a:rPr lang="en-US" sz="1200" dirty="0" smtClean="0"/>
            <a:t>Get right information, at right periodicity, at right granularity</a:t>
          </a:r>
          <a:endParaRPr lang="en-US" sz="1200" dirty="0"/>
        </a:p>
      </dgm:t>
    </dgm:pt>
    <dgm:pt modelId="{720D5A3B-D8D1-4CB5-9FA8-ADACBB63759D}" type="parTrans" cxnId="{0DA9549E-4531-4727-96EB-3BF720FF790C}">
      <dgm:prSet/>
      <dgm:spPr/>
      <dgm:t>
        <a:bodyPr/>
        <a:lstStyle/>
        <a:p>
          <a:endParaRPr lang="en-US" sz="1400"/>
        </a:p>
      </dgm:t>
    </dgm:pt>
    <dgm:pt modelId="{2911FE62-9BE3-46A3-9B0E-5B518208339F}" type="sibTrans" cxnId="{0DA9549E-4531-4727-96EB-3BF720FF790C}">
      <dgm:prSet/>
      <dgm:spPr/>
      <dgm:t>
        <a:bodyPr/>
        <a:lstStyle/>
        <a:p>
          <a:endParaRPr lang="en-US" sz="1400"/>
        </a:p>
      </dgm:t>
    </dgm:pt>
    <dgm:pt modelId="{A7AEF81C-3409-486E-B52C-9C608C010D52}">
      <dgm:prSet phldrT="[Text]" custT="1"/>
      <dgm:spPr/>
      <dgm:t>
        <a:bodyPr/>
        <a:lstStyle/>
        <a:p>
          <a:r>
            <a:rPr lang="en-US" sz="1400" dirty="0" smtClean="0">
              <a:solidFill>
                <a:schemeClr val="tx1"/>
              </a:solidFill>
            </a:rPr>
            <a:t>Real-Time Analytics </a:t>
          </a:r>
          <a:endParaRPr lang="en-US" sz="1400" dirty="0">
            <a:solidFill>
              <a:schemeClr val="tx1"/>
            </a:solidFill>
          </a:endParaRPr>
        </a:p>
      </dgm:t>
    </dgm:pt>
    <dgm:pt modelId="{C343141B-D78B-49A0-B5D9-1FE8373AA873}" type="parTrans" cxnId="{8FA208CB-0CE2-424B-BE17-B78EBA73160B}">
      <dgm:prSet/>
      <dgm:spPr/>
      <dgm:t>
        <a:bodyPr/>
        <a:lstStyle/>
        <a:p>
          <a:endParaRPr lang="en-US" sz="1400"/>
        </a:p>
      </dgm:t>
    </dgm:pt>
    <dgm:pt modelId="{F33DCF93-E7BF-4E30-A280-D583FEE139EA}" type="sibTrans" cxnId="{8FA208CB-0CE2-424B-BE17-B78EBA73160B}">
      <dgm:prSet/>
      <dgm:spPr/>
      <dgm:t>
        <a:bodyPr/>
        <a:lstStyle/>
        <a:p>
          <a:endParaRPr lang="en-US" sz="1400"/>
        </a:p>
      </dgm:t>
    </dgm:pt>
    <dgm:pt modelId="{8D59F24E-DD01-4658-86A0-F6EA3B8B2B88}">
      <dgm:prSet phldrT="[Text]" custT="1"/>
      <dgm:spPr/>
      <dgm:t>
        <a:bodyPr/>
        <a:lstStyle/>
        <a:p>
          <a:pPr>
            <a:lnSpc>
              <a:spcPct val="100000"/>
            </a:lnSpc>
            <a:spcBef>
              <a:spcPts val="600"/>
            </a:spcBef>
            <a:spcAft>
              <a:spcPts val="0"/>
            </a:spcAft>
          </a:pPr>
          <a:r>
            <a:rPr lang="en-US" sz="1200" dirty="0" smtClean="0"/>
            <a:t>Capture data and perform analysis for driving operational decisions</a:t>
          </a:r>
          <a:endParaRPr lang="en-US" sz="1200" dirty="0"/>
        </a:p>
      </dgm:t>
    </dgm:pt>
    <dgm:pt modelId="{B76C795E-6315-47CF-9834-4B1AF600F3D9}" type="parTrans" cxnId="{2156386F-1DFC-43C4-8A26-6DBB43F40D27}">
      <dgm:prSet/>
      <dgm:spPr/>
      <dgm:t>
        <a:bodyPr/>
        <a:lstStyle/>
        <a:p>
          <a:endParaRPr lang="en-US" sz="1400"/>
        </a:p>
      </dgm:t>
    </dgm:pt>
    <dgm:pt modelId="{27D5CA7D-9624-42E0-B8C4-C460022E7396}" type="sibTrans" cxnId="{2156386F-1DFC-43C4-8A26-6DBB43F40D27}">
      <dgm:prSet/>
      <dgm:spPr/>
      <dgm:t>
        <a:bodyPr/>
        <a:lstStyle/>
        <a:p>
          <a:endParaRPr lang="en-US" sz="1400"/>
        </a:p>
      </dgm:t>
    </dgm:pt>
    <dgm:pt modelId="{033C791B-D8C8-4005-936D-76BBFBF75C66}">
      <dgm:prSet phldrT="[Text]" custT="1"/>
      <dgm:spPr/>
      <dgm:t>
        <a:bodyPr/>
        <a:lstStyle/>
        <a:p>
          <a:pPr>
            <a:lnSpc>
              <a:spcPct val="100000"/>
            </a:lnSpc>
            <a:spcBef>
              <a:spcPts val="600"/>
            </a:spcBef>
            <a:spcAft>
              <a:spcPts val="0"/>
            </a:spcAft>
          </a:pPr>
          <a:r>
            <a:rPr lang="en-US" sz="1200" dirty="0" smtClean="0"/>
            <a:t>Utilize historical data (or knowledge of data ranges) to identify anomalies</a:t>
          </a:r>
          <a:endParaRPr lang="en-US" sz="1200" dirty="0"/>
        </a:p>
      </dgm:t>
    </dgm:pt>
    <dgm:pt modelId="{7B4D1CB9-8F1E-4544-889D-4E89B85CFDAE}" type="parTrans" cxnId="{291A303F-16B6-4819-A979-3B58CC94320A}">
      <dgm:prSet/>
      <dgm:spPr/>
      <dgm:t>
        <a:bodyPr/>
        <a:lstStyle/>
        <a:p>
          <a:endParaRPr lang="en-US" sz="1400"/>
        </a:p>
      </dgm:t>
    </dgm:pt>
    <dgm:pt modelId="{7032931E-586F-4FA8-8862-8815AB0B26F0}" type="sibTrans" cxnId="{291A303F-16B6-4819-A979-3B58CC94320A}">
      <dgm:prSet/>
      <dgm:spPr/>
      <dgm:t>
        <a:bodyPr/>
        <a:lstStyle/>
        <a:p>
          <a:endParaRPr lang="en-US" sz="1400"/>
        </a:p>
      </dgm:t>
    </dgm:pt>
    <dgm:pt modelId="{8E7532FC-CBBF-4F41-8FF8-460A293E4D59}">
      <dgm:prSet phldrT="[Text]" custT="1"/>
      <dgm:spPr/>
      <dgm:t>
        <a:bodyPr/>
        <a:lstStyle/>
        <a:p>
          <a:pPr>
            <a:lnSpc>
              <a:spcPct val="100000"/>
            </a:lnSpc>
            <a:spcBef>
              <a:spcPts val="600"/>
            </a:spcBef>
            <a:spcAft>
              <a:spcPts val="0"/>
            </a:spcAft>
          </a:pPr>
          <a:r>
            <a:rPr lang="en-US" sz="1200" dirty="0" smtClean="0"/>
            <a:t>Utilize filtering, sampling of incoming data, aggregation to summarize/synthesize data</a:t>
          </a:r>
          <a:endParaRPr lang="en-US" sz="1200" dirty="0"/>
        </a:p>
      </dgm:t>
    </dgm:pt>
    <dgm:pt modelId="{E7B9CF21-E3A8-4A73-B482-22FD2DA987B3}" type="parTrans" cxnId="{6874455E-EC11-44F1-A12C-6146AD8D5B06}">
      <dgm:prSet/>
      <dgm:spPr/>
      <dgm:t>
        <a:bodyPr/>
        <a:lstStyle/>
        <a:p>
          <a:endParaRPr lang="en-US" sz="1400"/>
        </a:p>
      </dgm:t>
    </dgm:pt>
    <dgm:pt modelId="{83E49164-CC99-4397-B7B9-6EEEE99459AE}" type="sibTrans" cxnId="{6874455E-EC11-44F1-A12C-6146AD8D5B06}">
      <dgm:prSet/>
      <dgm:spPr/>
      <dgm:t>
        <a:bodyPr/>
        <a:lstStyle/>
        <a:p>
          <a:endParaRPr lang="en-US" sz="1400"/>
        </a:p>
      </dgm:t>
    </dgm:pt>
    <dgm:pt modelId="{563CA5C1-275F-4FAC-B441-3A7976FCAE76}">
      <dgm:prSet phldrT="[Text]" custT="1"/>
      <dgm:spPr/>
      <dgm:t>
        <a:bodyPr/>
        <a:lstStyle/>
        <a:p>
          <a:r>
            <a:rPr lang="en-US" sz="1400" dirty="0" smtClean="0">
              <a:solidFill>
                <a:schemeClr val="tx1"/>
              </a:solidFill>
            </a:rPr>
            <a:t>Pattern Detection</a:t>
          </a:r>
          <a:endParaRPr lang="en-US" sz="1400" dirty="0">
            <a:solidFill>
              <a:schemeClr val="tx1"/>
            </a:solidFill>
          </a:endParaRPr>
        </a:p>
      </dgm:t>
    </dgm:pt>
    <dgm:pt modelId="{D4492EFC-E7C2-48D2-9ACC-DABA9A1920E3}" type="parTrans" cxnId="{CCA87910-B2FC-47D9-B745-C55AA7439E70}">
      <dgm:prSet/>
      <dgm:spPr/>
      <dgm:t>
        <a:bodyPr/>
        <a:lstStyle/>
        <a:p>
          <a:endParaRPr lang="en-US" sz="1400"/>
        </a:p>
      </dgm:t>
    </dgm:pt>
    <dgm:pt modelId="{33B36EED-C58A-4AFF-B76A-58DFA2196048}" type="sibTrans" cxnId="{CCA87910-B2FC-47D9-B745-C55AA7439E70}">
      <dgm:prSet/>
      <dgm:spPr/>
      <dgm:t>
        <a:bodyPr/>
        <a:lstStyle/>
        <a:p>
          <a:endParaRPr lang="en-US" sz="1400"/>
        </a:p>
      </dgm:t>
    </dgm:pt>
    <dgm:pt modelId="{1A7D889E-D419-46C9-953D-F5759FB6D08D}">
      <dgm:prSet phldrT="[Text]" custT="1"/>
      <dgm:spPr/>
      <dgm:t>
        <a:bodyPr/>
        <a:lstStyle/>
        <a:p>
          <a:pPr>
            <a:lnSpc>
              <a:spcPct val="100000"/>
            </a:lnSpc>
            <a:spcBef>
              <a:spcPts val="600"/>
            </a:spcBef>
            <a:spcAft>
              <a:spcPts val="0"/>
            </a:spcAft>
          </a:pPr>
          <a:r>
            <a:rPr lang="en-US" sz="1200" dirty="0" smtClean="0"/>
            <a:t>Identify patterns in incoming data streams and take action</a:t>
          </a:r>
          <a:endParaRPr lang="en-US" sz="1200" dirty="0"/>
        </a:p>
      </dgm:t>
    </dgm:pt>
    <dgm:pt modelId="{87AF31D7-65AC-498F-A865-E7F39F5B9081}" type="parTrans" cxnId="{86FE84C5-2C47-45BE-B023-91EEA583F8A0}">
      <dgm:prSet/>
      <dgm:spPr/>
      <dgm:t>
        <a:bodyPr/>
        <a:lstStyle/>
        <a:p>
          <a:endParaRPr lang="en-US" sz="1400"/>
        </a:p>
      </dgm:t>
    </dgm:pt>
    <dgm:pt modelId="{FFE47CEE-F21D-4520-9AC2-5FF25A62010F}" type="sibTrans" cxnId="{86FE84C5-2C47-45BE-B023-91EEA583F8A0}">
      <dgm:prSet/>
      <dgm:spPr/>
      <dgm:t>
        <a:bodyPr/>
        <a:lstStyle/>
        <a:p>
          <a:endParaRPr lang="en-US" sz="1400"/>
        </a:p>
      </dgm:t>
    </dgm:pt>
    <dgm:pt modelId="{477AD901-4107-453F-8826-B1B8BC82A431}">
      <dgm:prSet phldrT="[Text]" custT="1"/>
      <dgm:spPr/>
      <dgm:t>
        <a:bodyPr/>
        <a:lstStyle/>
        <a:p>
          <a:pPr>
            <a:lnSpc>
              <a:spcPct val="100000"/>
            </a:lnSpc>
            <a:spcBef>
              <a:spcPts val="600"/>
            </a:spcBef>
            <a:spcAft>
              <a:spcPts val="0"/>
            </a:spcAft>
          </a:pPr>
          <a:r>
            <a:rPr lang="en-US" sz="1200" dirty="0" smtClean="0"/>
            <a:t>Utilize combination of analytics on data stream with comparing historical values to drive decisions e.g., is average in last 5 minutes &gt; historical threshold?</a:t>
          </a:r>
          <a:endParaRPr lang="en-US" sz="1200" dirty="0"/>
        </a:p>
      </dgm:t>
    </dgm:pt>
    <dgm:pt modelId="{903F2643-F8D0-47D9-B4F8-437DAA4AC900}" type="parTrans" cxnId="{80778F75-7C8C-4B6E-AC15-22F154DA061D}">
      <dgm:prSet/>
      <dgm:spPr/>
      <dgm:t>
        <a:bodyPr/>
        <a:lstStyle/>
        <a:p>
          <a:endParaRPr lang="en-US" sz="1400"/>
        </a:p>
      </dgm:t>
    </dgm:pt>
    <dgm:pt modelId="{B02EAFA4-B25D-4C15-B1E0-CB7FD343B77B}" type="sibTrans" cxnId="{80778F75-7C8C-4B6E-AC15-22F154DA061D}">
      <dgm:prSet/>
      <dgm:spPr/>
      <dgm:t>
        <a:bodyPr/>
        <a:lstStyle/>
        <a:p>
          <a:endParaRPr lang="en-US" sz="1400"/>
        </a:p>
      </dgm:t>
    </dgm:pt>
    <dgm:pt modelId="{56CF27D4-E5C0-4BBE-B1E9-088C8A605479}">
      <dgm:prSet phldrT="[Text]" custT="1"/>
      <dgm:spPr/>
      <dgm:t>
        <a:bodyPr/>
        <a:lstStyle/>
        <a:p>
          <a:pPr>
            <a:lnSpc>
              <a:spcPct val="100000"/>
            </a:lnSpc>
            <a:spcBef>
              <a:spcPts val="600"/>
            </a:spcBef>
            <a:spcAft>
              <a:spcPts val="0"/>
            </a:spcAft>
          </a:pPr>
          <a:r>
            <a:rPr lang="en-US" sz="1200" dirty="0" smtClean="0"/>
            <a:t>Utilize and search for patterns in one or more streams and take action if pattern is seen</a:t>
          </a:r>
          <a:endParaRPr lang="en-US" sz="1200" dirty="0"/>
        </a:p>
      </dgm:t>
    </dgm:pt>
    <dgm:pt modelId="{48CF02F6-2469-4F59-980F-A6EA03D72E4A}" type="parTrans" cxnId="{6F92CCC7-FD2A-4776-91C6-6F4ED258E9CF}">
      <dgm:prSet/>
      <dgm:spPr/>
      <dgm:t>
        <a:bodyPr/>
        <a:lstStyle/>
        <a:p>
          <a:endParaRPr lang="en-US" sz="1400"/>
        </a:p>
      </dgm:t>
    </dgm:pt>
    <dgm:pt modelId="{4CEDF5E5-D0A0-4991-9788-D160D2EAFCE6}" type="sibTrans" cxnId="{6F92CCC7-FD2A-4776-91C6-6F4ED258E9CF}">
      <dgm:prSet/>
      <dgm:spPr/>
      <dgm:t>
        <a:bodyPr/>
        <a:lstStyle/>
        <a:p>
          <a:endParaRPr lang="en-US" sz="1400"/>
        </a:p>
      </dgm:t>
    </dgm:pt>
    <dgm:pt modelId="{0CBAAAAB-A06C-40C1-8400-50D12F552158}" type="pres">
      <dgm:prSet presAssocID="{3548F7C2-956A-4FDD-9C78-A76C55820F8F}" presName="Name0" presStyleCnt="0">
        <dgm:presLayoutVars>
          <dgm:dir/>
          <dgm:animLvl val="lvl"/>
          <dgm:resizeHandles val="exact"/>
        </dgm:presLayoutVars>
      </dgm:prSet>
      <dgm:spPr/>
      <dgm:t>
        <a:bodyPr/>
        <a:lstStyle/>
        <a:p>
          <a:endParaRPr lang="en-US"/>
        </a:p>
      </dgm:t>
    </dgm:pt>
    <dgm:pt modelId="{E2195722-3F57-4982-8673-EBB2D0DC08E2}" type="pres">
      <dgm:prSet presAssocID="{514258F3-E3EB-4B92-A394-A38BB8C7E43D}" presName="linNode" presStyleCnt="0"/>
      <dgm:spPr/>
      <dgm:t>
        <a:bodyPr/>
        <a:lstStyle/>
        <a:p>
          <a:endParaRPr lang="en-US"/>
        </a:p>
      </dgm:t>
    </dgm:pt>
    <dgm:pt modelId="{A3D09503-3D6E-4BBC-854C-EBA18208AD14}" type="pres">
      <dgm:prSet presAssocID="{514258F3-E3EB-4B92-A394-A38BB8C7E43D}" presName="parentText" presStyleLbl="node1" presStyleIdx="0" presStyleCnt="4">
        <dgm:presLayoutVars>
          <dgm:chMax val="1"/>
          <dgm:bulletEnabled val="1"/>
        </dgm:presLayoutVars>
      </dgm:prSet>
      <dgm:spPr/>
      <dgm:t>
        <a:bodyPr/>
        <a:lstStyle/>
        <a:p>
          <a:endParaRPr lang="en-US"/>
        </a:p>
      </dgm:t>
    </dgm:pt>
    <dgm:pt modelId="{E507F0EA-F0D8-4ED2-9B4A-1F754EBA1117}" type="pres">
      <dgm:prSet presAssocID="{514258F3-E3EB-4B92-A394-A38BB8C7E43D}" presName="descendantText" presStyleLbl="alignAccFollowNode1" presStyleIdx="0" presStyleCnt="4">
        <dgm:presLayoutVars>
          <dgm:bulletEnabled val="1"/>
        </dgm:presLayoutVars>
      </dgm:prSet>
      <dgm:spPr/>
      <dgm:t>
        <a:bodyPr/>
        <a:lstStyle/>
        <a:p>
          <a:endParaRPr lang="en-US"/>
        </a:p>
      </dgm:t>
    </dgm:pt>
    <dgm:pt modelId="{8A623DFA-B3DE-4ECD-98B2-9C4500167695}" type="pres">
      <dgm:prSet presAssocID="{6F6B13C4-6481-4FCA-B308-DEF49B4925A7}" presName="sp" presStyleCnt="0"/>
      <dgm:spPr/>
      <dgm:t>
        <a:bodyPr/>
        <a:lstStyle/>
        <a:p>
          <a:endParaRPr lang="en-US"/>
        </a:p>
      </dgm:t>
    </dgm:pt>
    <dgm:pt modelId="{1490B61B-0900-4556-97A4-F50660B551FF}" type="pres">
      <dgm:prSet presAssocID="{2175C12A-5223-4BF0-AD18-0FB79491127C}" presName="linNode" presStyleCnt="0"/>
      <dgm:spPr/>
      <dgm:t>
        <a:bodyPr/>
        <a:lstStyle/>
        <a:p>
          <a:endParaRPr lang="en-US"/>
        </a:p>
      </dgm:t>
    </dgm:pt>
    <dgm:pt modelId="{3EA7C496-BACE-47CB-A576-8C710D049BDD}" type="pres">
      <dgm:prSet presAssocID="{2175C12A-5223-4BF0-AD18-0FB79491127C}" presName="parentText" presStyleLbl="node1" presStyleIdx="1" presStyleCnt="4">
        <dgm:presLayoutVars>
          <dgm:chMax val="1"/>
          <dgm:bulletEnabled val="1"/>
        </dgm:presLayoutVars>
      </dgm:prSet>
      <dgm:spPr/>
      <dgm:t>
        <a:bodyPr/>
        <a:lstStyle/>
        <a:p>
          <a:endParaRPr lang="en-US"/>
        </a:p>
      </dgm:t>
    </dgm:pt>
    <dgm:pt modelId="{64CCCF84-A638-4751-B253-0ED6AE17AB2E}" type="pres">
      <dgm:prSet presAssocID="{2175C12A-5223-4BF0-AD18-0FB79491127C}" presName="descendantText" presStyleLbl="alignAccFollowNode1" presStyleIdx="1" presStyleCnt="4">
        <dgm:presLayoutVars>
          <dgm:bulletEnabled val="1"/>
        </dgm:presLayoutVars>
      </dgm:prSet>
      <dgm:spPr/>
      <dgm:t>
        <a:bodyPr/>
        <a:lstStyle/>
        <a:p>
          <a:endParaRPr lang="en-US"/>
        </a:p>
      </dgm:t>
    </dgm:pt>
    <dgm:pt modelId="{BA88A51B-6DC8-423F-B096-63A9AFF2655F}" type="pres">
      <dgm:prSet presAssocID="{68F3E731-7828-4C4E-8831-CD849F5495E9}" presName="sp" presStyleCnt="0"/>
      <dgm:spPr/>
      <dgm:t>
        <a:bodyPr/>
        <a:lstStyle/>
        <a:p>
          <a:endParaRPr lang="en-US"/>
        </a:p>
      </dgm:t>
    </dgm:pt>
    <dgm:pt modelId="{8EE4C525-7B2E-4EB2-B229-0F490382BE97}" type="pres">
      <dgm:prSet presAssocID="{A7AEF81C-3409-486E-B52C-9C608C010D52}" presName="linNode" presStyleCnt="0"/>
      <dgm:spPr/>
      <dgm:t>
        <a:bodyPr/>
        <a:lstStyle/>
        <a:p>
          <a:endParaRPr lang="en-US"/>
        </a:p>
      </dgm:t>
    </dgm:pt>
    <dgm:pt modelId="{F43471EA-E2F6-495B-9AB0-5B8EDBB74416}" type="pres">
      <dgm:prSet presAssocID="{A7AEF81C-3409-486E-B52C-9C608C010D52}" presName="parentText" presStyleLbl="node1" presStyleIdx="2" presStyleCnt="4">
        <dgm:presLayoutVars>
          <dgm:chMax val="1"/>
          <dgm:bulletEnabled val="1"/>
        </dgm:presLayoutVars>
      </dgm:prSet>
      <dgm:spPr/>
      <dgm:t>
        <a:bodyPr/>
        <a:lstStyle/>
        <a:p>
          <a:endParaRPr lang="en-US"/>
        </a:p>
      </dgm:t>
    </dgm:pt>
    <dgm:pt modelId="{3D37C0E3-B5C0-4587-8163-5A804E969074}" type="pres">
      <dgm:prSet presAssocID="{A7AEF81C-3409-486E-B52C-9C608C010D52}" presName="descendantText" presStyleLbl="alignAccFollowNode1" presStyleIdx="2" presStyleCnt="4">
        <dgm:presLayoutVars>
          <dgm:bulletEnabled val="1"/>
        </dgm:presLayoutVars>
      </dgm:prSet>
      <dgm:spPr/>
      <dgm:t>
        <a:bodyPr/>
        <a:lstStyle/>
        <a:p>
          <a:endParaRPr lang="en-US"/>
        </a:p>
      </dgm:t>
    </dgm:pt>
    <dgm:pt modelId="{8EB34CB0-FFD8-488D-96C7-245F28576FB7}" type="pres">
      <dgm:prSet presAssocID="{F33DCF93-E7BF-4E30-A280-D583FEE139EA}" presName="sp" presStyleCnt="0"/>
      <dgm:spPr/>
      <dgm:t>
        <a:bodyPr/>
        <a:lstStyle/>
        <a:p>
          <a:endParaRPr lang="en-US"/>
        </a:p>
      </dgm:t>
    </dgm:pt>
    <dgm:pt modelId="{8BFC2752-B74E-4FB0-814B-3973129E4BD6}" type="pres">
      <dgm:prSet presAssocID="{563CA5C1-275F-4FAC-B441-3A7976FCAE76}" presName="linNode" presStyleCnt="0"/>
      <dgm:spPr/>
      <dgm:t>
        <a:bodyPr/>
        <a:lstStyle/>
        <a:p>
          <a:endParaRPr lang="en-US"/>
        </a:p>
      </dgm:t>
    </dgm:pt>
    <dgm:pt modelId="{0C4E7972-E88A-4C21-81D4-978438134A53}" type="pres">
      <dgm:prSet presAssocID="{563CA5C1-275F-4FAC-B441-3A7976FCAE76}" presName="parentText" presStyleLbl="node1" presStyleIdx="3" presStyleCnt="4">
        <dgm:presLayoutVars>
          <dgm:chMax val="1"/>
          <dgm:bulletEnabled val="1"/>
        </dgm:presLayoutVars>
      </dgm:prSet>
      <dgm:spPr/>
      <dgm:t>
        <a:bodyPr/>
        <a:lstStyle/>
        <a:p>
          <a:endParaRPr lang="en-US"/>
        </a:p>
      </dgm:t>
    </dgm:pt>
    <dgm:pt modelId="{7028A231-1D93-486A-BE89-D2E45C4F10EA}" type="pres">
      <dgm:prSet presAssocID="{563CA5C1-275F-4FAC-B441-3A7976FCAE76}" presName="descendantText" presStyleLbl="alignAccFollowNode1" presStyleIdx="3" presStyleCnt="4">
        <dgm:presLayoutVars>
          <dgm:bulletEnabled val="1"/>
        </dgm:presLayoutVars>
      </dgm:prSet>
      <dgm:spPr/>
      <dgm:t>
        <a:bodyPr/>
        <a:lstStyle/>
        <a:p>
          <a:endParaRPr lang="en-US"/>
        </a:p>
      </dgm:t>
    </dgm:pt>
  </dgm:ptLst>
  <dgm:cxnLst>
    <dgm:cxn modelId="{101F435F-F907-4C45-8F84-5D4C3F567977}" type="presOf" srcId="{8D59F24E-DD01-4658-86A0-F6EA3B8B2B88}" destId="{3D37C0E3-B5C0-4587-8163-5A804E969074}" srcOrd="0" destOrd="0" presId="urn:microsoft.com/office/officeart/2005/8/layout/vList5"/>
    <dgm:cxn modelId="{291A303F-16B6-4819-A979-3B58CC94320A}" srcId="{514258F3-E3EB-4B92-A394-A38BB8C7E43D}" destId="{033C791B-D8C8-4005-936D-76BBFBF75C66}" srcOrd="1" destOrd="0" parTransId="{7B4D1CB9-8F1E-4544-889D-4E89B85CFDAE}" sibTransId="{7032931E-586F-4FA8-8862-8815AB0B26F0}"/>
    <dgm:cxn modelId="{FC2710D9-2FDA-4708-9F5C-4C5DF1CA2BE9}" type="presOf" srcId="{1A7D889E-D419-46C9-953D-F5759FB6D08D}" destId="{7028A231-1D93-486A-BE89-D2E45C4F10EA}" srcOrd="0" destOrd="0" presId="urn:microsoft.com/office/officeart/2005/8/layout/vList5"/>
    <dgm:cxn modelId="{6F92CCC7-FD2A-4776-91C6-6F4ED258E9CF}" srcId="{563CA5C1-275F-4FAC-B441-3A7976FCAE76}" destId="{56CF27D4-E5C0-4BBE-B1E9-088C8A605479}" srcOrd="1" destOrd="0" parTransId="{48CF02F6-2469-4F59-980F-A6EA03D72E4A}" sibTransId="{4CEDF5E5-D0A0-4991-9788-D160D2EAFCE6}"/>
    <dgm:cxn modelId="{0DA9549E-4531-4727-96EB-3BF720FF790C}" srcId="{2175C12A-5223-4BF0-AD18-0FB79491127C}" destId="{2CC24807-BDBE-4CBF-8BD7-EC7496B0F6E4}" srcOrd="0" destOrd="0" parTransId="{720D5A3B-D8D1-4CB5-9FA8-ADACBB63759D}" sibTransId="{2911FE62-9BE3-46A3-9B0E-5B518208339F}"/>
    <dgm:cxn modelId="{F6E4F07A-1EA0-44AB-BD62-7D99C0F846A0}" type="presOf" srcId="{56CF27D4-E5C0-4BBE-B1E9-088C8A605479}" destId="{7028A231-1D93-486A-BE89-D2E45C4F10EA}" srcOrd="0" destOrd="1" presId="urn:microsoft.com/office/officeart/2005/8/layout/vList5"/>
    <dgm:cxn modelId="{86FE84C5-2C47-45BE-B023-91EEA583F8A0}" srcId="{563CA5C1-275F-4FAC-B441-3A7976FCAE76}" destId="{1A7D889E-D419-46C9-953D-F5759FB6D08D}" srcOrd="0" destOrd="0" parTransId="{87AF31D7-65AC-498F-A865-E7F39F5B9081}" sibTransId="{FFE47CEE-F21D-4520-9AC2-5FF25A62010F}"/>
    <dgm:cxn modelId="{8069C0DD-7DB8-4434-AFBD-62F80631662E}" type="presOf" srcId="{477AD901-4107-453F-8826-B1B8BC82A431}" destId="{3D37C0E3-B5C0-4587-8163-5A804E969074}" srcOrd="0" destOrd="1" presId="urn:microsoft.com/office/officeart/2005/8/layout/vList5"/>
    <dgm:cxn modelId="{80778F75-7C8C-4B6E-AC15-22F154DA061D}" srcId="{A7AEF81C-3409-486E-B52C-9C608C010D52}" destId="{477AD901-4107-453F-8826-B1B8BC82A431}" srcOrd="1" destOrd="0" parTransId="{903F2643-F8D0-47D9-B4F8-437DAA4AC900}" sibTransId="{B02EAFA4-B25D-4C15-B1E0-CB7FD343B77B}"/>
    <dgm:cxn modelId="{3148E66A-86CA-4E0D-886F-6D553FE57C06}" type="presOf" srcId="{033C791B-D8C8-4005-936D-76BBFBF75C66}" destId="{E507F0EA-F0D8-4ED2-9B4A-1F754EBA1117}" srcOrd="0" destOrd="1" presId="urn:microsoft.com/office/officeart/2005/8/layout/vList5"/>
    <dgm:cxn modelId="{2B3F9DFB-6BB6-463A-AAF8-E3527861ED6D}" srcId="{3548F7C2-956A-4FDD-9C78-A76C55820F8F}" destId="{2175C12A-5223-4BF0-AD18-0FB79491127C}" srcOrd="1" destOrd="0" parTransId="{367918A1-DB0F-42B0-9514-78608305EE94}" sibTransId="{68F3E731-7828-4C4E-8831-CD849F5495E9}"/>
    <dgm:cxn modelId="{6874455E-EC11-44F1-A12C-6146AD8D5B06}" srcId="{2175C12A-5223-4BF0-AD18-0FB79491127C}" destId="{8E7532FC-CBBF-4F41-8FF8-460A293E4D59}" srcOrd="1" destOrd="0" parTransId="{E7B9CF21-E3A8-4A73-B482-22FD2DA987B3}" sibTransId="{83E49164-CC99-4397-B7B9-6EEEE99459AE}"/>
    <dgm:cxn modelId="{CCA87910-B2FC-47D9-B745-C55AA7439E70}" srcId="{3548F7C2-956A-4FDD-9C78-A76C55820F8F}" destId="{563CA5C1-275F-4FAC-B441-3A7976FCAE76}" srcOrd="3" destOrd="0" parTransId="{D4492EFC-E7C2-48D2-9ACC-DABA9A1920E3}" sibTransId="{33B36EED-C58A-4AFF-B76A-58DFA2196048}"/>
    <dgm:cxn modelId="{F7F8A6AF-9BA9-4506-9915-2EFB656686EE}" type="presOf" srcId="{563CA5C1-275F-4FAC-B441-3A7976FCAE76}" destId="{0C4E7972-E88A-4C21-81D4-978438134A53}" srcOrd="0" destOrd="0" presId="urn:microsoft.com/office/officeart/2005/8/layout/vList5"/>
    <dgm:cxn modelId="{3B6507C0-EB68-4AEE-B6DF-21EB055290EC}" type="presOf" srcId="{8E7532FC-CBBF-4F41-8FF8-460A293E4D59}" destId="{64CCCF84-A638-4751-B253-0ED6AE17AB2E}" srcOrd="0" destOrd="1" presId="urn:microsoft.com/office/officeart/2005/8/layout/vList5"/>
    <dgm:cxn modelId="{FFE04FD3-1F12-446E-BD50-EA1E14F82EA6}" srcId="{3548F7C2-956A-4FDD-9C78-A76C55820F8F}" destId="{514258F3-E3EB-4B92-A394-A38BB8C7E43D}" srcOrd="0" destOrd="0" parTransId="{24BC3C7F-745E-48C7-848B-BFC5F87168AB}" sibTransId="{6F6B13C4-6481-4FCA-B308-DEF49B4925A7}"/>
    <dgm:cxn modelId="{F4E0E351-9D0A-48C5-91DD-6891154C3C1F}" type="presOf" srcId="{514258F3-E3EB-4B92-A394-A38BB8C7E43D}" destId="{A3D09503-3D6E-4BBC-854C-EBA18208AD14}" srcOrd="0" destOrd="0" presId="urn:microsoft.com/office/officeart/2005/8/layout/vList5"/>
    <dgm:cxn modelId="{F788BBCD-B353-4D0B-A00D-AA9D747B4131}" type="presOf" srcId="{2CC24807-BDBE-4CBF-8BD7-EC7496B0F6E4}" destId="{64CCCF84-A638-4751-B253-0ED6AE17AB2E}" srcOrd="0" destOrd="0" presId="urn:microsoft.com/office/officeart/2005/8/layout/vList5"/>
    <dgm:cxn modelId="{A2DFD2AA-8698-4C26-AE00-901754BDB68B}" srcId="{514258F3-E3EB-4B92-A394-A38BB8C7E43D}" destId="{01C926DF-D77A-4383-A147-EE46D933C261}" srcOrd="0" destOrd="0" parTransId="{A9E7F4E9-8D9E-4385-98C2-54107CE99321}" sibTransId="{C4E0CEB7-8637-4445-87BD-24203ED24139}"/>
    <dgm:cxn modelId="{8FA208CB-0CE2-424B-BE17-B78EBA73160B}" srcId="{3548F7C2-956A-4FDD-9C78-A76C55820F8F}" destId="{A7AEF81C-3409-486E-B52C-9C608C010D52}" srcOrd="2" destOrd="0" parTransId="{C343141B-D78B-49A0-B5D9-1FE8373AA873}" sibTransId="{F33DCF93-E7BF-4E30-A280-D583FEE139EA}"/>
    <dgm:cxn modelId="{205E4C18-42D9-4FAA-9903-B6A3A26F385A}" type="presOf" srcId="{A7AEF81C-3409-486E-B52C-9C608C010D52}" destId="{F43471EA-E2F6-495B-9AB0-5B8EDBB74416}" srcOrd="0" destOrd="0" presId="urn:microsoft.com/office/officeart/2005/8/layout/vList5"/>
    <dgm:cxn modelId="{2156386F-1DFC-43C4-8A26-6DBB43F40D27}" srcId="{A7AEF81C-3409-486E-B52C-9C608C010D52}" destId="{8D59F24E-DD01-4658-86A0-F6EA3B8B2B88}" srcOrd="0" destOrd="0" parTransId="{B76C795E-6315-47CF-9834-4B1AF600F3D9}" sibTransId="{27D5CA7D-9624-42E0-B8C4-C460022E7396}"/>
    <dgm:cxn modelId="{0FE249AD-3A46-4B99-B8CF-6158417FD1A5}" type="presOf" srcId="{2175C12A-5223-4BF0-AD18-0FB79491127C}" destId="{3EA7C496-BACE-47CB-A576-8C710D049BDD}" srcOrd="0" destOrd="0" presId="urn:microsoft.com/office/officeart/2005/8/layout/vList5"/>
    <dgm:cxn modelId="{7E12C8D4-3D74-49C4-820D-F79B71439FC7}" type="presOf" srcId="{01C926DF-D77A-4383-A147-EE46D933C261}" destId="{E507F0EA-F0D8-4ED2-9B4A-1F754EBA1117}" srcOrd="0" destOrd="0" presId="urn:microsoft.com/office/officeart/2005/8/layout/vList5"/>
    <dgm:cxn modelId="{3318B9F9-3524-43F9-A427-641CCB4BB711}" type="presOf" srcId="{3548F7C2-956A-4FDD-9C78-A76C55820F8F}" destId="{0CBAAAAB-A06C-40C1-8400-50D12F552158}" srcOrd="0" destOrd="0" presId="urn:microsoft.com/office/officeart/2005/8/layout/vList5"/>
    <dgm:cxn modelId="{FD38DFDB-A6BE-4D09-8394-C1CBA818D6C0}" type="presParOf" srcId="{0CBAAAAB-A06C-40C1-8400-50D12F552158}" destId="{E2195722-3F57-4982-8673-EBB2D0DC08E2}" srcOrd="0" destOrd="0" presId="urn:microsoft.com/office/officeart/2005/8/layout/vList5"/>
    <dgm:cxn modelId="{42C0883D-9E60-4FB9-B858-21D6219A6260}" type="presParOf" srcId="{E2195722-3F57-4982-8673-EBB2D0DC08E2}" destId="{A3D09503-3D6E-4BBC-854C-EBA18208AD14}" srcOrd="0" destOrd="0" presId="urn:microsoft.com/office/officeart/2005/8/layout/vList5"/>
    <dgm:cxn modelId="{247883C5-935E-41E1-A8F3-C68A1EA176CE}" type="presParOf" srcId="{E2195722-3F57-4982-8673-EBB2D0DC08E2}" destId="{E507F0EA-F0D8-4ED2-9B4A-1F754EBA1117}" srcOrd="1" destOrd="0" presId="urn:microsoft.com/office/officeart/2005/8/layout/vList5"/>
    <dgm:cxn modelId="{F1030401-4568-4E57-A016-0A4A90BB4301}" type="presParOf" srcId="{0CBAAAAB-A06C-40C1-8400-50D12F552158}" destId="{8A623DFA-B3DE-4ECD-98B2-9C4500167695}" srcOrd="1" destOrd="0" presId="urn:microsoft.com/office/officeart/2005/8/layout/vList5"/>
    <dgm:cxn modelId="{B29F081B-7558-49E7-AD77-794BD9231BBB}" type="presParOf" srcId="{0CBAAAAB-A06C-40C1-8400-50D12F552158}" destId="{1490B61B-0900-4556-97A4-F50660B551FF}" srcOrd="2" destOrd="0" presId="urn:microsoft.com/office/officeart/2005/8/layout/vList5"/>
    <dgm:cxn modelId="{61AB60A8-5464-4DEB-9003-11ABED6A2D51}" type="presParOf" srcId="{1490B61B-0900-4556-97A4-F50660B551FF}" destId="{3EA7C496-BACE-47CB-A576-8C710D049BDD}" srcOrd="0" destOrd="0" presId="urn:microsoft.com/office/officeart/2005/8/layout/vList5"/>
    <dgm:cxn modelId="{9575059F-026C-417A-BB05-D8D3EF4BEB32}" type="presParOf" srcId="{1490B61B-0900-4556-97A4-F50660B551FF}" destId="{64CCCF84-A638-4751-B253-0ED6AE17AB2E}" srcOrd="1" destOrd="0" presId="urn:microsoft.com/office/officeart/2005/8/layout/vList5"/>
    <dgm:cxn modelId="{5369A191-F1BE-4527-B48B-D8D1327F86D2}" type="presParOf" srcId="{0CBAAAAB-A06C-40C1-8400-50D12F552158}" destId="{BA88A51B-6DC8-423F-B096-63A9AFF2655F}" srcOrd="3" destOrd="0" presId="urn:microsoft.com/office/officeart/2005/8/layout/vList5"/>
    <dgm:cxn modelId="{8A3DBE14-B151-49D1-A90C-F5F253F9855E}" type="presParOf" srcId="{0CBAAAAB-A06C-40C1-8400-50D12F552158}" destId="{8EE4C525-7B2E-4EB2-B229-0F490382BE97}" srcOrd="4" destOrd="0" presId="urn:microsoft.com/office/officeart/2005/8/layout/vList5"/>
    <dgm:cxn modelId="{B452F8EC-E67E-4A0F-8FE0-1DC57FDE0979}" type="presParOf" srcId="{8EE4C525-7B2E-4EB2-B229-0F490382BE97}" destId="{F43471EA-E2F6-495B-9AB0-5B8EDBB74416}" srcOrd="0" destOrd="0" presId="urn:microsoft.com/office/officeart/2005/8/layout/vList5"/>
    <dgm:cxn modelId="{C125E146-C7EE-487E-80F9-64F4E6D48767}" type="presParOf" srcId="{8EE4C525-7B2E-4EB2-B229-0F490382BE97}" destId="{3D37C0E3-B5C0-4587-8163-5A804E969074}" srcOrd="1" destOrd="0" presId="urn:microsoft.com/office/officeart/2005/8/layout/vList5"/>
    <dgm:cxn modelId="{CC81A279-DF28-4240-95E7-C5A0EA1A5F75}" type="presParOf" srcId="{0CBAAAAB-A06C-40C1-8400-50D12F552158}" destId="{8EB34CB0-FFD8-488D-96C7-245F28576FB7}" srcOrd="5" destOrd="0" presId="urn:microsoft.com/office/officeart/2005/8/layout/vList5"/>
    <dgm:cxn modelId="{975BA9F0-C79D-4AF5-A7AF-4A4B31BFCA08}" type="presParOf" srcId="{0CBAAAAB-A06C-40C1-8400-50D12F552158}" destId="{8BFC2752-B74E-4FB0-814B-3973129E4BD6}" srcOrd="6" destOrd="0" presId="urn:microsoft.com/office/officeart/2005/8/layout/vList5"/>
    <dgm:cxn modelId="{C5FCF466-87D8-4B82-9136-291D036DD876}" type="presParOf" srcId="{8BFC2752-B74E-4FB0-814B-3973129E4BD6}" destId="{0C4E7972-E88A-4C21-81D4-978438134A53}" srcOrd="0" destOrd="0" presId="urn:microsoft.com/office/officeart/2005/8/layout/vList5"/>
    <dgm:cxn modelId="{FFACAAE1-831A-4B2C-97FA-D8F2158E1020}" type="presParOf" srcId="{8BFC2752-B74E-4FB0-814B-3973129E4BD6}" destId="{7028A231-1D93-486A-BE89-D2E45C4F10E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7F0EA-F0D8-4ED2-9B4A-1F754EBA1117}">
      <dsp:nvSpPr>
        <dsp:cNvPr id="0" name=""/>
        <dsp:cNvSpPr/>
      </dsp:nvSpPr>
      <dsp:spPr>
        <a:xfrm rot="5400000">
          <a:off x="5191900" y="-2175699"/>
          <a:ext cx="681989" cy="5207431"/>
        </a:xfrm>
        <a:prstGeom prst="round2Same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100000"/>
            </a:lnSpc>
            <a:spcBef>
              <a:spcPct val="0"/>
            </a:spcBef>
            <a:spcAft>
              <a:spcPts val="0"/>
            </a:spcAft>
            <a:buChar char="••"/>
          </a:pPr>
          <a:r>
            <a:rPr lang="en-US" sz="1200" kern="1200" dirty="0" smtClean="0"/>
            <a:t>Observe anomalies and take action</a:t>
          </a:r>
          <a:endParaRPr lang="en-US" sz="1200" kern="1200" dirty="0"/>
        </a:p>
        <a:p>
          <a:pPr marL="114300" lvl="1" indent="-114300" algn="l" defTabSz="533400">
            <a:lnSpc>
              <a:spcPct val="100000"/>
            </a:lnSpc>
            <a:spcBef>
              <a:spcPct val="0"/>
            </a:spcBef>
            <a:spcAft>
              <a:spcPts val="0"/>
            </a:spcAft>
            <a:buChar char="••"/>
          </a:pPr>
          <a:r>
            <a:rPr lang="en-US" sz="1200" kern="1200" dirty="0" smtClean="0"/>
            <a:t>Utilize historical data (or knowledge of data ranges) to identify anomalies</a:t>
          </a:r>
          <a:endParaRPr lang="en-US" sz="1200" kern="1200" dirty="0"/>
        </a:p>
      </dsp:txBody>
      <dsp:txXfrm rot="-5400000">
        <a:off x="2929179" y="120314"/>
        <a:ext cx="5174139" cy="615405"/>
      </dsp:txXfrm>
    </dsp:sp>
    <dsp:sp modelId="{A3D09503-3D6E-4BBC-854C-EBA18208AD14}">
      <dsp:nvSpPr>
        <dsp:cNvPr id="0" name=""/>
        <dsp:cNvSpPr/>
      </dsp:nvSpPr>
      <dsp:spPr>
        <a:xfrm>
          <a:off x="0" y="1772"/>
          <a:ext cx="2929179" cy="852486"/>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      Notify / Observe	</a:t>
          </a:r>
          <a:endParaRPr lang="en-US" sz="1400" kern="1200" dirty="0">
            <a:solidFill>
              <a:schemeClr val="tx1"/>
            </a:solidFill>
          </a:endParaRPr>
        </a:p>
      </dsp:txBody>
      <dsp:txXfrm>
        <a:off x="41615" y="43387"/>
        <a:ext cx="2845949" cy="769256"/>
      </dsp:txXfrm>
    </dsp:sp>
    <dsp:sp modelId="{64CCCF84-A638-4751-B253-0ED6AE17AB2E}">
      <dsp:nvSpPr>
        <dsp:cNvPr id="0" name=""/>
        <dsp:cNvSpPr/>
      </dsp:nvSpPr>
      <dsp:spPr>
        <a:xfrm rot="5400000">
          <a:off x="5191900" y="-1280589"/>
          <a:ext cx="681989" cy="5207431"/>
        </a:xfrm>
        <a:prstGeom prst="round2Same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100000"/>
            </a:lnSpc>
            <a:spcBef>
              <a:spcPct val="0"/>
            </a:spcBef>
            <a:spcAft>
              <a:spcPts val="0"/>
            </a:spcAft>
            <a:buChar char="••"/>
          </a:pPr>
          <a:r>
            <a:rPr lang="en-US" sz="1200" kern="1200" dirty="0" smtClean="0"/>
            <a:t>Get right information, at right periodicity, at right granularity</a:t>
          </a:r>
          <a:endParaRPr lang="en-US" sz="1200" kern="1200" dirty="0"/>
        </a:p>
        <a:p>
          <a:pPr marL="114300" lvl="1" indent="-114300" algn="l" defTabSz="533400">
            <a:lnSpc>
              <a:spcPct val="100000"/>
            </a:lnSpc>
            <a:spcBef>
              <a:spcPct val="0"/>
            </a:spcBef>
            <a:spcAft>
              <a:spcPts val="0"/>
            </a:spcAft>
            <a:buChar char="••"/>
          </a:pPr>
          <a:r>
            <a:rPr lang="en-US" sz="1200" kern="1200" dirty="0" smtClean="0"/>
            <a:t>Utilize filtering, sampling of incoming data, aggregation to summarize/synthesize data</a:t>
          </a:r>
          <a:endParaRPr lang="en-US" sz="1200" kern="1200" dirty="0"/>
        </a:p>
      </dsp:txBody>
      <dsp:txXfrm rot="-5400000">
        <a:off x="2929179" y="1015424"/>
        <a:ext cx="5174139" cy="615405"/>
      </dsp:txXfrm>
    </dsp:sp>
    <dsp:sp modelId="{3EA7C496-BACE-47CB-A576-8C710D049BDD}">
      <dsp:nvSpPr>
        <dsp:cNvPr id="0" name=""/>
        <dsp:cNvSpPr/>
      </dsp:nvSpPr>
      <dsp:spPr>
        <a:xfrm>
          <a:off x="0" y="896883"/>
          <a:ext cx="2929179" cy="852486"/>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Selective Information Aggregation</a:t>
          </a:r>
          <a:endParaRPr lang="en-US" sz="1400" kern="1200" dirty="0">
            <a:solidFill>
              <a:schemeClr val="tx1"/>
            </a:solidFill>
          </a:endParaRPr>
        </a:p>
      </dsp:txBody>
      <dsp:txXfrm>
        <a:off x="41615" y="938498"/>
        <a:ext cx="2845949" cy="769256"/>
      </dsp:txXfrm>
    </dsp:sp>
    <dsp:sp modelId="{3D37C0E3-B5C0-4587-8163-5A804E969074}">
      <dsp:nvSpPr>
        <dsp:cNvPr id="0" name=""/>
        <dsp:cNvSpPr/>
      </dsp:nvSpPr>
      <dsp:spPr>
        <a:xfrm rot="5400000">
          <a:off x="5191900" y="-385478"/>
          <a:ext cx="681989" cy="5207431"/>
        </a:xfrm>
        <a:prstGeom prst="round2Same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100000"/>
            </a:lnSpc>
            <a:spcBef>
              <a:spcPct val="0"/>
            </a:spcBef>
            <a:spcAft>
              <a:spcPts val="0"/>
            </a:spcAft>
            <a:buChar char="••"/>
          </a:pPr>
          <a:r>
            <a:rPr lang="en-US" sz="1200" kern="1200" dirty="0" smtClean="0"/>
            <a:t>Capture data and perform analysis for driving operational decisions</a:t>
          </a:r>
          <a:endParaRPr lang="en-US" sz="1200" kern="1200" dirty="0"/>
        </a:p>
        <a:p>
          <a:pPr marL="114300" lvl="1" indent="-114300" algn="l" defTabSz="533400">
            <a:lnSpc>
              <a:spcPct val="100000"/>
            </a:lnSpc>
            <a:spcBef>
              <a:spcPct val="0"/>
            </a:spcBef>
            <a:spcAft>
              <a:spcPts val="0"/>
            </a:spcAft>
            <a:buChar char="••"/>
          </a:pPr>
          <a:r>
            <a:rPr lang="en-US" sz="1200" kern="1200" dirty="0" smtClean="0"/>
            <a:t>Utilize combination of analytics on data stream with comparing historical values to drive decisions e.g., is average in last 5 minutes &gt; historical threshold?</a:t>
          </a:r>
          <a:endParaRPr lang="en-US" sz="1200" kern="1200" dirty="0"/>
        </a:p>
      </dsp:txBody>
      <dsp:txXfrm rot="-5400000">
        <a:off x="2929179" y="1910535"/>
        <a:ext cx="5174139" cy="615405"/>
      </dsp:txXfrm>
    </dsp:sp>
    <dsp:sp modelId="{F43471EA-E2F6-495B-9AB0-5B8EDBB74416}">
      <dsp:nvSpPr>
        <dsp:cNvPr id="0" name=""/>
        <dsp:cNvSpPr/>
      </dsp:nvSpPr>
      <dsp:spPr>
        <a:xfrm>
          <a:off x="0" y="1791993"/>
          <a:ext cx="2929179" cy="852486"/>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Real-Time Analytics </a:t>
          </a:r>
          <a:endParaRPr lang="en-US" sz="1400" kern="1200" dirty="0">
            <a:solidFill>
              <a:schemeClr val="tx1"/>
            </a:solidFill>
          </a:endParaRPr>
        </a:p>
      </dsp:txBody>
      <dsp:txXfrm>
        <a:off x="41615" y="1833608"/>
        <a:ext cx="2845949" cy="769256"/>
      </dsp:txXfrm>
    </dsp:sp>
    <dsp:sp modelId="{7028A231-1D93-486A-BE89-D2E45C4F10EA}">
      <dsp:nvSpPr>
        <dsp:cNvPr id="0" name=""/>
        <dsp:cNvSpPr/>
      </dsp:nvSpPr>
      <dsp:spPr>
        <a:xfrm rot="5400000">
          <a:off x="5191900" y="509631"/>
          <a:ext cx="681989" cy="5207431"/>
        </a:xfrm>
        <a:prstGeom prst="round2SameRect">
          <a:avLst/>
        </a:prstGeom>
        <a:solidFill>
          <a:schemeClr val="accent1">
            <a:alpha val="90000"/>
            <a:tint val="40000"/>
            <a:hueOff val="0"/>
            <a:satOff val="0"/>
            <a:lumOff val="0"/>
            <a:alphaOff val="0"/>
          </a:schemeClr>
        </a:solidFill>
        <a:ln w="100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100000"/>
            </a:lnSpc>
            <a:spcBef>
              <a:spcPct val="0"/>
            </a:spcBef>
            <a:spcAft>
              <a:spcPts val="0"/>
            </a:spcAft>
            <a:buChar char="••"/>
          </a:pPr>
          <a:r>
            <a:rPr lang="en-US" sz="1200" kern="1200" dirty="0" smtClean="0"/>
            <a:t>Identify patterns in incoming data streams and take action</a:t>
          </a:r>
          <a:endParaRPr lang="en-US" sz="1200" kern="1200" dirty="0"/>
        </a:p>
        <a:p>
          <a:pPr marL="114300" lvl="1" indent="-114300" algn="l" defTabSz="533400">
            <a:lnSpc>
              <a:spcPct val="100000"/>
            </a:lnSpc>
            <a:spcBef>
              <a:spcPct val="0"/>
            </a:spcBef>
            <a:spcAft>
              <a:spcPts val="0"/>
            </a:spcAft>
            <a:buChar char="••"/>
          </a:pPr>
          <a:r>
            <a:rPr lang="en-US" sz="1200" kern="1200" dirty="0" smtClean="0"/>
            <a:t>Utilize and search for patterns in one or more streams and take action if pattern is seen</a:t>
          </a:r>
          <a:endParaRPr lang="en-US" sz="1200" kern="1200" dirty="0"/>
        </a:p>
      </dsp:txBody>
      <dsp:txXfrm rot="-5400000">
        <a:off x="2929179" y="2805644"/>
        <a:ext cx="5174139" cy="615405"/>
      </dsp:txXfrm>
    </dsp:sp>
    <dsp:sp modelId="{0C4E7972-E88A-4C21-81D4-978438134A53}">
      <dsp:nvSpPr>
        <dsp:cNvPr id="0" name=""/>
        <dsp:cNvSpPr/>
      </dsp:nvSpPr>
      <dsp:spPr>
        <a:xfrm>
          <a:off x="0" y="2687104"/>
          <a:ext cx="2929179" cy="852486"/>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Pattern Detection</a:t>
          </a:r>
          <a:endParaRPr lang="en-US" sz="1400" kern="1200" dirty="0">
            <a:solidFill>
              <a:schemeClr val="tx1"/>
            </a:solidFill>
          </a:endParaRPr>
        </a:p>
      </dsp:txBody>
      <dsp:txXfrm>
        <a:off x="41615" y="2728719"/>
        <a:ext cx="2845949" cy="7692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5743E7-C426-E54C-BB6B-52CE4C4AF4D3}" type="datetimeFigureOut">
              <a:rPr lang="en-US" smtClean="0"/>
              <a:t>7/17/2013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BE7650-1E9C-4D47-9469-6B2C33994C02}" type="slidenum">
              <a:rPr lang="en-US" smtClean="0"/>
              <a:t>‹#›</a:t>
            </a:fld>
            <a:endParaRPr lang="en-US"/>
          </a:p>
        </p:txBody>
      </p:sp>
    </p:spTree>
    <p:extLst>
      <p:ext uri="{BB962C8B-B14F-4D97-AF65-F5344CB8AC3E}">
        <p14:creationId xmlns:p14="http://schemas.microsoft.com/office/powerpoint/2010/main" val="2393027024"/>
      </p:ext>
    </p:extLst>
  </p:cSld>
  <p:clrMap bg1="lt1" tx1="dk1" bg2="lt2" tx2="dk2" accent1="accent1" accent2="accent2" accent3="accent3" accent4="accent4" accent5="accent5" accent6="accent6" hlink="hlink" folHlink="folHlink"/>
  <p:notesStyle>
    <a:lvl1pPr marL="0" algn="l" defTabSz="457123" rtl="0" eaLnBrk="1" latinLnBrk="0" hangingPunct="1">
      <a:defRPr sz="1200" kern="1200">
        <a:solidFill>
          <a:schemeClr val="tx1"/>
        </a:solidFill>
        <a:latin typeface="+mn-lt"/>
        <a:ea typeface="+mn-ea"/>
        <a:cs typeface="+mn-cs"/>
      </a:defRPr>
    </a:lvl1pPr>
    <a:lvl2pPr marL="457123" algn="l" defTabSz="457123" rtl="0" eaLnBrk="1" latinLnBrk="0" hangingPunct="1">
      <a:defRPr sz="1200" kern="1200">
        <a:solidFill>
          <a:schemeClr val="tx1"/>
        </a:solidFill>
        <a:latin typeface="+mn-lt"/>
        <a:ea typeface="+mn-ea"/>
        <a:cs typeface="+mn-cs"/>
      </a:defRPr>
    </a:lvl2pPr>
    <a:lvl3pPr marL="914245" algn="l" defTabSz="457123" rtl="0" eaLnBrk="1" latinLnBrk="0" hangingPunct="1">
      <a:defRPr sz="1200" kern="1200">
        <a:solidFill>
          <a:schemeClr val="tx1"/>
        </a:solidFill>
        <a:latin typeface="+mn-lt"/>
        <a:ea typeface="+mn-ea"/>
        <a:cs typeface="+mn-cs"/>
      </a:defRPr>
    </a:lvl3pPr>
    <a:lvl4pPr marL="1371368" algn="l" defTabSz="457123" rtl="0" eaLnBrk="1" latinLnBrk="0" hangingPunct="1">
      <a:defRPr sz="1200" kern="1200">
        <a:solidFill>
          <a:schemeClr val="tx1"/>
        </a:solidFill>
        <a:latin typeface="+mn-lt"/>
        <a:ea typeface="+mn-ea"/>
        <a:cs typeface="+mn-cs"/>
      </a:defRPr>
    </a:lvl4pPr>
    <a:lvl5pPr marL="1828490" algn="l" defTabSz="457123" rtl="0" eaLnBrk="1" latinLnBrk="0" hangingPunct="1">
      <a:defRPr sz="1200" kern="1200">
        <a:solidFill>
          <a:schemeClr val="tx1"/>
        </a:solidFill>
        <a:latin typeface="+mn-lt"/>
        <a:ea typeface="+mn-ea"/>
        <a:cs typeface="+mn-cs"/>
      </a:defRPr>
    </a:lvl5pPr>
    <a:lvl6pPr marL="2285613" algn="l" defTabSz="457123" rtl="0" eaLnBrk="1" latinLnBrk="0" hangingPunct="1">
      <a:defRPr sz="1200" kern="1200">
        <a:solidFill>
          <a:schemeClr val="tx1"/>
        </a:solidFill>
        <a:latin typeface="+mn-lt"/>
        <a:ea typeface="+mn-ea"/>
        <a:cs typeface="+mn-cs"/>
      </a:defRPr>
    </a:lvl6pPr>
    <a:lvl7pPr marL="2742736" algn="l" defTabSz="457123" rtl="0" eaLnBrk="1" latinLnBrk="0" hangingPunct="1">
      <a:defRPr sz="1200" kern="1200">
        <a:solidFill>
          <a:schemeClr val="tx1"/>
        </a:solidFill>
        <a:latin typeface="+mn-lt"/>
        <a:ea typeface="+mn-ea"/>
        <a:cs typeface="+mn-cs"/>
      </a:defRPr>
    </a:lvl7pPr>
    <a:lvl8pPr marL="3199858" algn="l" defTabSz="457123" rtl="0" eaLnBrk="1" latinLnBrk="0" hangingPunct="1">
      <a:defRPr sz="1200" kern="1200">
        <a:solidFill>
          <a:schemeClr val="tx1"/>
        </a:solidFill>
        <a:latin typeface="+mn-lt"/>
        <a:ea typeface="+mn-ea"/>
        <a:cs typeface="+mn-cs"/>
      </a:defRPr>
    </a:lvl8pPr>
    <a:lvl9pPr marL="3656981" algn="l" defTabSz="45712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a:bodyPr>
          <a:lstStyle/>
          <a:p>
            <a:r>
              <a:rPr lang="en-US" dirty="0" smtClean="0"/>
              <a:t>Big</a:t>
            </a:r>
            <a:r>
              <a:rPr lang="en-US" baseline="0" dirty="0" smtClean="0"/>
              <a:t> Data </a:t>
            </a:r>
            <a:r>
              <a:rPr lang="en-US" b="1" baseline="0" dirty="0" smtClean="0"/>
              <a:t>technology</a:t>
            </a:r>
            <a:r>
              <a:rPr lang="en-US" b="0" baseline="0" dirty="0" smtClean="0"/>
              <a:t> is designed to extract value economically from very large volumes of a wide variety of data by enabling high velocity capture, discovery, and analysis.</a:t>
            </a:r>
            <a:endParaRPr lang="en-US" sz="1200" kern="1200" dirty="0" smtClean="0">
              <a:solidFill>
                <a:schemeClr val="tx1"/>
              </a:solidFill>
              <a:latin typeface="Arial" pitchFamily="34" charset="0"/>
              <a:ea typeface="Arial Unicode MS" pitchFamily="34" charset="-128"/>
              <a:cs typeface="Arial Unicode MS" pitchFamily="34" charset="-128"/>
            </a:endParaRPr>
          </a:p>
          <a:p>
            <a:endParaRPr lang="en-US" sz="1200" kern="1200" dirty="0" smtClean="0">
              <a:solidFill>
                <a:schemeClr val="tx1"/>
              </a:solidFill>
              <a:latin typeface="Arial" pitchFamily="34" charset="0"/>
              <a:ea typeface="Arial Unicode MS" pitchFamily="34" charset="-128"/>
              <a:cs typeface="Arial Unicode MS" pitchFamily="34" charset="-128"/>
            </a:endParaRPr>
          </a:p>
          <a:p>
            <a:r>
              <a:rPr lang="en-US" sz="1200" kern="1200" dirty="0" smtClean="0">
                <a:solidFill>
                  <a:schemeClr val="tx1"/>
                </a:solidFill>
                <a:latin typeface="Arial" pitchFamily="34" charset="0"/>
                <a:ea typeface="Arial Unicode MS" pitchFamily="34" charset="-128"/>
                <a:cs typeface="Arial Unicode MS" pitchFamily="34" charset="-128"/>
              </a:rPr>
              <a:t>As the amount of information continues to explode, organizations are faced with new challenges for storing, managing, accessing, and analyzing very large </a:t>
            </a:r>
            <a:r>
              <a:rPr lang="en-US" sz="1200" b="1" kern="1200" dirty="0" smtClean="0">
                <a:solidFill>
                  <a:schemeClr val="tx1"/>
                </a:solidFill>
                <a:latin typeface="Arial" pitchFamily="34" charset="0"/>
                <a:ea typeface="Arial Unicode MS" pitchFamily="34" charset="-128"/>
                <a:cs typeface="Arial Unicode MS" pitchFamily="34" charset="-128"/>
              </a:rPr>
              <a:t>volumes</a:t>
            </a:r>
            <a:r>
              <a:rPr lang="en-US" sz="1200" kern="1200" dirty="0" smtClean="0">
                <a:solidFill>
                  <a:schemeClr val="tx1"/>
                </a:solidFill>
                <a:latin typeface="Arial" pitchFamily="34" charset="0"/>
                <a:ea typeface="Arial Unicode MS" pitchFamily="34" charset="-128"/>
                <a:cs typeface="Arial Unicode MS" pitchFamily="34" charset="-128"/>
              </a:rPr>
              <a:t> of data.  Today, it is not uncommon for large organizations to be dealing with volumes of data in the order of terabytes, </a:t>
            </a:r>
            <a:r>
              <a:rPr lang="en-US" sz="1200" kern="1200" dirty="0" err="1" smtClean="0">
                <a:solidFill>
                  <a:schemeClr val="tx1"/>
                </a:solidFill>
                <a:latin typeface="Arial" pitchFamily="34" charset="0"/>
                <a:ea typeface="Arial Unicode MS" pitchFamily="34" charset="-128"/>
                <a:cs typeface="Arial Unicode MS" pitchFamily="34" charset="-128"/>
              </a:rPr>
              <a:t>exabytes</a:t>
            </a:r>
            <a:r>
              <a:rPr lang="en-US" sz="1200" kern="1200" dirty="0" smtClean="0">
                <a:solidFill>
                  <a:schemeClr val="tx1"/>
                </a:solidFill>
                <a:latin typeface="Arial" pitchFamily="34" charset="0"/>
                <a:ea typeface="Arial Unicode MS" pitchFamily="34" charset="-128"/>
                <a:cs typeface="Arial Unicode MS" pitchFamily="34" charset="-128"/>
              </a:rPr>
              <a:t>, and </a:t>
            </a:r>
            <a:r>
              <a:rPr lang="en-US" sz="1200" kern="1200" dirty="0" err="1" smtClean="0">
                <a:solidFill>
                  <a:schemeClr val="tx1"/>
                </a:solidFill>
                <a:latin typeface="Arial" pitchFamily="34" charset="0"/>
                <a:ea typeface="Arial Unicode MS" pitchFamily="34" charset="-128"/>
                <a:cs typeface="Arial Unicode MS" pitchFamily="34" charset="-128"/>
              </a:rPr>
              <a:t>zettabytes</a:t>
            </a:r>
            <a:r>
              <a:rPr lang="en-US" sz="1200" kern="1200" dirty="0" smtClean="0">
                <a:solidFill>
                  <a:schemeClr val="tx1"/>
                </a:solidFill>
                <a:latin typeface="Arial" pitchFamily="34" charset="0"/>
                <a:ea typeface="Arial Unicode MS" pitchFamily="34" charset="-128"/>
                <a:cs typeface="Arial Unicode MS" pitchFamily="34" charset="-128"/>
              </a:rPr>
              <a:t>.  According to IDC statistics, data is expected to grow by as much as 44 times over the next year to a staggering 35.2 </a:t>
            </a:r>
            <a:r>
              <a:rPr lang="en-US" sz="1200" kern="1200" dirty="0" err="1" smtClean="0">
                <a:solidFill>
                  <a:schemeClr val="tx1"/>
                </a:solidFill>
                <a:latin typeface="Arial" pitchFamily="34" charset="0"/>
                <a:ea typeface="Arial Unicode MS" pitchFamily="34" charset="-128"/>
                <a:cs typeface="Arial Unicode MS" pitchFamily="34" charset="-128"/>
              </a:rPr>
              <a:t>zettabytes</a:t>
            </a:r>
            <a:r>
              <a:rPr lang="en-US" sz="1200" kern="1200" dirty="0" smtClean="0">
                <a:solidFill>
                  <a:schemeClr val="tx1"/>
                </a:solidFill>
                <a:latin typeface="Arial" pitchFamily="34" charset="0"/>
                <a:ea typeface="Arial Unicode MS" pitchFamily="34" charset="-128"/>
                <a:cs typeface="Arial Unicode MS" pitchFamily="34" charset="-128"/>
              </a:rPr>
              <a:t> of data globally.  </a:t>
            </a:r>
            <a:r>
              <a:rPr lang="en-US" sz="1200" i="1" kern="1200" dirty="0" smtClean="0">
                <a:solidFill>
                  <a:schemeClr val="tx1"/>
                </a:solidFill>
                <a:latin typeface="Arial" pitchFamily="34" charset="0"/>
                <a:ea typeface="Arial Unicode MS" pitchFamily="34" charset="-128"/>
                <a:cs typeface="Arial Unicode MS" pitchFamily="34" charset="-128"/>
              </a:rPr>
              <a:t>Organizations face new</a:t>
            </a:r>
            <a:r>
              <a:rPr lang="en-US" sz="1200" b="1" i="1" kern="1200" dirty="0" smtClean="0">
                <a:solidFill>
                  <a:schemeClr val="tx1"/>
                </a:solidFill>
                <a:latin typeface="Arial" pitchFamily="34" charset="0"/>
                <a:ea typeface="Arial Unicode MS" pitchFamily="34" charset="-128"/>
                <a:cs typeface="Arial Unicode MS" pitchFamily="34" charset="-128"/>
              </a:rPr>
              <a:t> challenges on how to store and process such large volumes of data in a timely and cost-effective manner.</a:t>
            </a:r>
            <a:endParaRPr lang="en-US" sz="1200" kern="1200" dirty="0" smtClean="0">
              <a:solidFill>
                <a:schemeClr val="tx1"/>
              </a:solidFill>
              <a:latin typeface="Arial" pitchFamily="34" charset="0"/>
              <a:ea typeface="Arial Unicode MS" pitchFamily="34" charset="-128"/>
              <a:cs typeface="Arial Unicode MS" pitchFamily="34" charset="-128"/>
            </a:endParaRPr>
          </a:p>
          <a:p>
            <a:endParaRPr lang="en-US" sz="1200" kern="1200" dirty="0" smtClean="0">
              <a:solidFill>
                <a:schemeClr val="tx1"/>
              </a:solidFill>
              <a:latin typeface="Arial" pitchFamily="34" charset="0"/>
              <a:ea typeface="Arial Unicode MS" pitchFamily="34" charset="-128"/>
              <a:cs typeface="Arial Unicode MS" pitchFamily="34" charset="-128"/>
            </a:endParaRPr>
          </a:p>
          <a:p>
            <a:r>
              <a:rPr lang="en-US" sz="1200" kern="1200" dirty="0" smtClean="0">
                <a:solidFill>
                  <a:schemeClr val="tx1"/>
                </a:solidFill>
                <a:latin typeface="Arial" pitchFamily="34" charset="0"/>
                <a:ea typeface="Arial Unicode MS" pitchFamily="34" charset="-128"/>
                <a:cs typeface="Arial Unicode MS" pitchFamily="34" charset="-128"/>
              </a:rPr>
              <a:t>In addition, the </a:t>
            </a:r>
            <a:r>
              <a:rPr lang="en-US" sz="1200" b="1" kern="1200" dirty="0" smtClean="0">
                <a:solidFill>
                  <a:schemeClr val="tx1"/>
                </a:solidFill>
                <a:latin typeface="Arial" pitchFamily="34" charset="0"/>
                <a:ea typeface="Arial Unicode MS" pitchFamily="34" charset="-128"/>
                <a:cs typeface="Arial Unicode MS" pitchFamily="34" charset="-128"/>
              </a:rPr>
              <a:t>variety</a:t>
            </a:r>
            <a:r>
              <a:rPr lang="en-US" sz="1200" kern="1200" dirty="0" smtClean="0">
                <a:solidFill>
                  <a:schemeClr val="tx1"/>
                </a:solidFill>
                <a:latin typeface="Arial" pitchFamily="34" charset="0"/>
                <a:ea typeface="Arial Unicode MS" pitchFamily="34" charset="-128"/>
                <a:cs typeface="Arial Unicode MS" pitchFamily="34" charset="-128"/>
              </a:rPr>
              <a:t> of data is changing enormously.   According to Gartner, enterprise data will grow 650% over the next few years, with 80% of that data unstructured – meaning that the data explosion spans traditional sources of structured information (such as point of sales, shipping records, etc.), as well as non-traditional sources (such as Web logs, social media, email, documents, etc.).   The diversity of data formats presents new </a:t>
            </a:r>
            <a:r>
              <a:rPr lang="en-US" sz="1200" b="1" i="1" kern="1200" dirty="0" smtClean="0">
                <a:solidFill>
                  <a:schemeClr val="tx1"/>
                </a:solidFill>
                <a:latin typeface="Arial" pitchFamily="34" charset="0"/>
                <a:ea typeface="Arial Unicode MS" pitchFamily="34" charset="-128"/>
                <a:cs typeface="Arial Unicode MS" pitchFamily="34" charset="-128"/>
              </a:rPr>
              <a:t>challenges for gaining a complete and accurate view of information</a:t>
            </a:r>
            <a:r>
              <a:rPr lang="en-US" sz="1200" kern="1200" dirty="0" smtClean="0">
                <a:solidFill>
                  <a:schemeClr val="tx1"/>
                </a:solidFill>
                <a:latin typeface="Arial" pitchFamily="34" charset="0"/>
                <a:ea typeface="Arial Unicode MS" pitchFamily="34" charset="-128"/>
                <a:cs typeface="Arial Unicode MS" pitchFamily="34" charset="-128"/>
              </a:rPr>
              <a:t> across the enterprise. </a:t>
            </a:r>
          </a:p>
          <a:p>
            <a:endParaRPr lang="en-US" sz="1200" kern="1200" dirty="0" smtClean="0">
              <a:solidFill>
                <a:schemeClr val="tx1"/>
              </a:solidFill>
              <a:latin typeface="Arial" pitchFamily="34" charset="0"/>
              <a:ea typeface="Arial Unicode MS" pitchFamily="34" charset="-128"/>
              <a:cs typeface="Arial Unicode MS" pitchFamily="34" charset="-128"/>
            </a:endParaRPr>
          </a:p>
          <a:p>
            <a:r>
              <a:rPr lang="en-US" sz="1200" kern="1200" dirty="0" smtClean="0">
                <a:solidFill>
                  <a:schemeClr val="tx1"/>
                </a:solidFill>
                <a:latin typeface="Arial" pitchFamily="34" charset="0"/>
                <a:ea typeface="Arial Unicode MS" pitchFamily="34" charset="-128"/>
                <a:cs typeface="Arial Unicode MS" pitchFamily="34" charset="-128"/>
              </a:rPr>
              <a:t>The </a:t>
            </a:r>
            <a:r>
              <a:rPr lang="en-US" sz="1200" b="1" kern="1200" dirty="0" smtClean="0">
                <a:solidFill>
                  <a:schemeClr val="tx1"/>
                </a:solidFill>
                <a:latin typeface="Arial" pitchFamily="34" charset="0"/>
                <a:ea typeface="Arial Unicode MS" pitchFamily="34" charset="-128"/>
                <a:cs typeface="Arial Unicode MS" pitchFamily="34" charset="-128"/>
              </a:rPr>
              <a:t>velocity</a:t>
            </a:r>
            <a:r>
              <a:rPr lang="en-US" sz="1200" kern="1200" dirty="0" smtClean="0">
                <a:solidFill>
                  <a:schemeClr val="tx1"/>
                </a:solidFill>
                <a:latin typeface="Arial" pitchFamily="34" charset="0"/>
                <a:ea typeface="Arial Unicode MS" pitchFamily="34" charset="-128"/>
                <a:cs typeface="Arial Unicode MS" pitchFamily="34" charset="-128"/>
              </a:rPr>
              <a:t> by which business users want access to relevant and timely information is increasing.  Decisions based on information that is a week old must now be done in a day, and daily processes are reduced to minutes, seconds, and sub-seconds.  As such, organizations face new </a:t>
            </a:r>
            <a:r>
              <a:rPr lang="en-US" sz="1200" b="1" kern="1200" dirty="0" smtClean="0">
                <a:solidFill>
                  <a:schemeClr val="tx1"/>
                </a:solidFill>
                <a:latin typeface="Arial" pitchFamily="34" charset="0"/>
                <a:ea typeface="Arial Unicode MS" pitchFamily="34" charset="-128"/>
                <a:cs typeface="Arial Unicode MS" pitchFamily="34" charset="-128"/>
              </a:rPr>
              <a:t>challenges in increasing the speed by which they process data and deliver information to users to ensure competitive advantage</a:t>
            </a:r>
            <a:r>
              <a:rPr lang="en-US" sz="1200" kern="1200" dirty="0" smtClean="0">
                <a:solidFill>
                  <a:schemeClr val="tx1"/>
                </a:solidFill>
                <a:latin typeface="Arial" pitchFamily="34" charset="0"/>
                <a:ea typeface="Arial Unicode MS" pitchFamily="34" charset="-128"/>
                <a:cs typeface="Arial Unicode MS" pitchFamily="34" charset="-128"/>
              </a:rPr>
              <a:t>.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4</a:t>
            </a:fld>
            <a:endParaRPr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altLang="ko-KR" dirty="0" smtClean="0"/>
              <a:t>“New” In-Memory</a:t>
            </a:r>
            <a:r>
              <a:rPr lang="en-US" altLang="ko-KR" baseline="0" dirty="0" smtClean="0"/>
              <a:t> Platform</a:t>
            </a:r>
          </a:p>
          <a:p>
            <a:endParaRPr lang="en-US" altLang="ko-KR" baseline="0" dirty="0" smtClean="0"/>
          </a:p>
          <a:p>
            <a:r>
              <a:rPr lang="en-US" altLang="ko-KR" baseline="0" dirty="0" smtClean="0"/>
              <a:t>At the core of HANA, there is new in-memory DB engine supporting OLTP and OLAP in a single container but it is not just a database engine but a platform supporting building legacy and new kind of applications.</a:t>
            </a:r>
          </a:p>
          <a:p>
            <a:endParaRPr lang="en-US" altLang="ko-KR" baseline="0" dirty="0" smtClean="0"/>
          </a:p>
          <a:p>
            <a:r>
              <a:rPr lang="en-US" altLang="ko-KR" baseline="0" dirty="0" smtClean="0"/>
              <a:t>We pursue “single” container of data and applications with single lifecycle management.  This contrasts with the approach of having multiple platforms and gluing these heterogeneous platforms.</a:t>
            </a:r>
          </a:p>
          <a:p>
            <a:endParaRPr lang="en-US" altLang="ko-KR" baseline="0" dirty="0" smtClean="0"/>
          </a:p>
          <a:p>
            <a:r>
              <a:rPr lang="en-US" altLang="ko-KR" baseline="0" dirty="0" smtClean="0"/>
              <a:t>After 40 years of leading enterprise app industry, we now have good understanding of applications, and better understanding of building simpler enterprise information management systems.</a:t>
            </a:r>
            <a:endParaRPr lang="ko-KR" alt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latin typeface="Calibri"/>
              </a:rPr>
              <a:pPr/>
              <a:t>17</a:t>
            </a:fld>
            <a:endParaRPr dirty="0">
              <a:solidFill>
                <a:prstClr val="black"/>
              </a:solidFill>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By accessing data in column-store order, you benefit immensely from simplified table-scan and data</a:t>
            </a:r>
            <a:r>
              <a:rPr lang="en-US" baseline="0" dirty="0" smtClean="0"/>
              <a:t> pre-caching. This can make all the difference in performance.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fld id="{1A0AAD8B-D742-4F26-AF3F-722BC74832F9}" type="slidenum">
              <a:rPr lang="de-DE" sz="1000"/>
              <a:pPr eaLnBrk="1" hangingPunct="1"/>
              <a:t>21</a:t>
            </a:fld>
            <a:endParaRPr lang="de-DE"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606425" y="282575"/>
            <a:ext cx="5635625" cy="42275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xfrm>
            <a:off x="424442" y="4832255"/>
            <a:ext cx="5984629" cy="33657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06" tIns="46453" rIns="92906" bIns="46453" numCol="1" anchor="t" anchorCtr="0" compatLnSpc="1">
            <a:prstTxWarp prst="textNoShape">
              <a:avLst/>
            </a:prstTxWarp>
          </a:bodyPr>
          <a:lstStyle/>
          <a:p>
            <a:pPr marL="461963" indent="-461963"/>
            <a:endParaRPr lang="en-US" sz="1400" smtClean="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606425" y="282575"/>
            <a:ext cx="5635625" cy="42275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noChangeArrowheads="1"/>
          </p:cNvSpPr>
          <p:nvPr>
            <p:ph type="body" idx="1"/>
          </p:nvPr>
        </p:nvSpPr>
        <p:spPr bwMode="auto">
          <a:xfrm>
            <a:off x="424442" y="4832255"/>
            <a:ext cx="5984629" cy="33657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06" tIns="46453" rIns="92906" bIns="46453" numCol="1" anchor="t" anchorCtr="0" compatLnSpc="1">
            <a:prstTxWarp prst="textNoShape">
              <a:avLst/>
            </a:prstTxWarp>
          </a:bodyPr>
          <a:lstStyle/>
          <a:p>
            <a:pPr marL="461963" indent="-461963"/>
            <a:endParaRPr lang="en-US" sz="1400" smtClean="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244">
              <a:defRPr sz="1800">
                <a:solidFill>
                  <a:schemeClr val="bg1"/>
                </a:solidFill>
                <a:latin typeface="Verdana" pitchFamily="34" charset="0"/>
                <a:ea typeface="MS PGothic" pitchFamily="34" charset="-128"/>
              </a:defRPr>
            </a:lvl1pPr>
            <a:lvl2pPr marL="686783" indent="-264147" defTabSz="914244">
              <a:defRPr sz="1800">
                <a:solidFill>
                  <a:schemeClr val="bg1"/>
                </a:solidFill>
                <a:latin typeface="Verdana" pitchFamily="34" charset="0"/>
                <a:ea typeface="MS PGothic" pitchFamily="34" charset="-128"/>
              </a:defRPr>
            </a:lvl2pPr>
            <a:lvl3pPr marL="1056589" indent="-211318" defTabSz="914244">
              <a:defRPr sz="1800">
                <a:solidFill>
                  <a:schemeClr val="bg1"/>
                </a:solidFill>
                <a:latin typeface="Verdana" pitchFamily="34" charset="0"/>
                <a:ea typeface="MS PGothic" pitchFamily="34" charset="-128"/>
              </a:defRPr>
            </a:lvl3pPr>
            <a:lvl4pPr marL="1479225" indent="-211318" defTabSz="914244">
              <a:defRPr sz="1800">
                <a:solidFill>
                  <a:schemeClr val="bg1"/>
                </a:solidFill>
                <a:latin typeface="Verdana" pitchFamily="34" charset="0"/>
                <a:ea typeface="MS PGothic" pitchFamily="34" charset="-128"/>
              </a:defRPr>
            </a:lvl4pPr>
            <a:lvl5pPr marL="1901861" indent="-211318" defTabSz="914244">
              <a:defRPr sz="1800">
                <a:solidFill>
                  <a:schemeClr val="bg1"/>
                </a:solidFill>
                <a:latin typeface="Verdana" pitchFamily="34" charset="0"/>
                <a:ea typeface="MS PGothic" pitchFamily="34" charset="-128"/>
              </a:defRPr>
            </a:lvl5pPr>
            <a:lvl6pPr marL="2324496"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6pPr>
            <a:lvl7pPr marL="2747132"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7pPr>
            <a:lvl8pPr marL="3169768"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8pPr>
            <a:lvl9pPr marL="3592403"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9pPr>
          </a:lstStyle>
          <a:p>
            <a:pPr>
              <a:defRPr/>
            </a:pPr>
            <a:fld id="{CD75C30E-72DE-456B-A896-483291EEB2C7}" type="slidenum">
              <a:rPr lang="en-US" sz="1200">
                <a:solidFill>
                  <a:schemeClr val="tx1"/>
                </a:solidFill>
              </a:rPr>
              <a:pPr>
                <a:defRPr/>
              </a:pPr>
              <a:t>25</a:t>
            </a:fld>
            <a:endParaRPr lang="en-US" sz="1200">
              <a:solidFill>
                <a:schemeClr val="tx1"/>
              </a:solidFill>
            </a:endParaRPr>
          </a:p>
        </p:txBody>
      </p:sp>
      <p:sp>
        <p:nvSpPr>
          <p:cNvPr id="514050" name="Rectangle 2"/>
          <p:cNvSpPr>
            <a:spLocks noGrp="1" noRot="1" noChangeAspect="1" noChangeArrowheads="1" noTextEdit="1"/>
          </p:cNvSpPr>
          <p:nvPr>
            <p:ph type="sldImg"/>
          </p:nvPr>
        </p:nvSpPr>
        <p:spPr>
          <a:xfrm>
            <a:off x="1143000" y="685800"/>
            <a:ext cx="4572000" cy="3429000"/>
          </a:xfrm>
          <a:ln/>
          <a:extLst/>
        </p:spPr>
      </p:sp>
      <p:sp>
        <p:nvSpPr>
          <p:cNvPr id="514051" name="Rectangle 3"/>
          <p:cNvSpPr>
            <a:spLocks noGrp="1" noChangeArrowheads="1"/>
          </p:cNvSpPr>
          <p:nvPr>
            <p:ph type="body" idx="1"/>
          </p:nvPr>
        </p:nvSpPr>
        <p:spPr>
          <a:xfrm>
            <a:off x="686723" y="4343401"/>
            <a:ext cx="5484556" cy="4114800"/>
          </a:xfrm>
        </p:spPr>
        <p:txBody>
          <a:bodyPr/>
          <a:lstStyle/>
          <a:p>
            <a:pPr eaLnBrk="1" hangingPunct="1">
              <a:defRPr/>
            </a:pPr>
            <a:r>
              <a:rPr lang="en-US" smtClean="0">
                <a:ea typeface="ＭＳ Ｐゴシック" charset="0"/>
              </a:rPr>
              <a:t>The goal is to take scalar code (on left) and turn it into vector code (on right).  This is at the heart of using as much SIMD HW as is available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244">
              <a:defRPr sz="1800">
                <a:solidFill>
                  <a:schemeClr val="bg1"/>
                </a:solidFill>
                <a:latin typeface="Verdana" pitchFamily="34" charset="0"/>
                <a:ea typeface="MS PGothic" pitchFamily="34" charset="-128"/>
              </a:defRPr>
            </a:lvl1pPr>
            <a:lvl2pPr marL="686783" indent="-264147" defTabSz="914244">
              <a:defRPr sz="1800">
                <a:solidFill>
                  <a:schemeClr val="bg1"/>
                </a:solidFill>
                <a:latin typeface="Verdana" pitchFamily="34" charset="0"/>
                <a:ea typeface="MS PGothic" pitchFamily="34" charset="-128"/>
              </a:defRPr>
            </a:lvl2pPr>
            <a:lvl3pPr marL="1056589" indent="-211318" defTabSz="914244">
              <a:defRPr sz="1800">
                <a:solidFill>
                  <a:schemeClr val="bg1"/>
                </a:solidFill>
                <a:latin typeface="Verdana" pitchFamily="34" charset="0"/>
                <a:ea typeface="MS PGothic" pitchFamily="34" charset="-128"/>
              </a:defRPr>
            </a:lvl3pPr>
            <a:lvl4pPr marL="1479225" indent="-211318" defTabSz="914244">
              <a:defRPr sz="1800">
                <a:solidFill>
                  <a:schemeClr val="bg1"/>
                </a:solidFill>
                <a:latin typeface="Verdana" pitchFamily="34" charset="0"/>
                <a:ea typeface="MS PGothic" pitchFamily="34" charset="-128"/>
              </a:defRPr>
            </a:lvl4pPr>
            <a:lvl5pPr marL="1901861" indent="-211318" defTabSz="914244">
              <a:defRPr sz="1800">
                <a:solidFill>
                  <a:schemeClr val="bg1"/>
                </a:solidFill>
                <a:latin typeface="Verdana" pitchFamily="34" charset="0"/>
                <a:ea typeface="MS PGothic" pitchFamily="34" charset="-128"/>
              </a:defRPr>
            </a:lvl5pPr>
            <a:lvl6pPr marL="2324496"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6pPr>
            <a:lvl7pPr marL="2747132"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7pPr>
            <a:lvl8pPr marL="3169768"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8pPr>
            <a:lvl9pPr marL="3592403" indent="-211318" algn="ctr" defTabSz="914244" eaLnBrk="0" fontAlgn="base" hangingPunct="0">
              <a:spcBef>
                <a:spcPct val="0"/>
              </a:spcBef>
              <a:spcAft>
                <a:spcPct val="0"/>
              </a:spcAft>
              <a:defRPr sz="1800">
                <a:solidFill>
                  <a:schemeClr val="bg1"/>
                </a:solidFill>
                <a:latin typeface="Verdana" pitchFamily="34" charset="0"/>
                <a:ea typeface="MS PGothic" pitchFamily="34" charset="-128"/>
              </a:defRPr>
            </a:lvl9pPr>
          </a:lstStyle>
          <a:p>
            <a:pPr>
              <a:defRPr/>
            </a:pPr>
            <a:fld id="{79DBE2A8-362A-4D38-8EE4-25DE6F0BEE11}" type="slidenum">
              <a:rPr lang="en-US" sz="1200">
                <a:solidFill>
                  <a:schemeClr val="tx1"/>
                </a:solidFill>
              </a:rPr>
              <a:pPr>
                <a:defRPr/>
              </a:pPr>
              <a:t>26</a:t>
            </a:fld>
            <a:endParaRPr lang="en-US" sz="1200">
              <a:solidFill>
                <a:schemeClr val="tx1"/>
              </a:solidFill>
            </a:endParaRPr>
          </a:p>
        </p:txBody>
      </p:sp>
      <p:sp>
        <p:nvSpPr>
          <p:cNvPr id="477186" name="Rectangle 2"/>
          <p:cNvSpPr>
            <a:spLocks noGrp="1" noRot="1" noChangeAspect="1" noChangeArrowheads="1" noTextEdit="1"/>
          </p:cNvSpPr>
          <p:nvPr>
            <p:ph type="sldImg"/>
          </p:nvPr>
        </p:nvSpPr>
        <p:spPr>
          <a:xfrm>
            <a:off x="1057275" y="850900"/>
            <a:ext cx="4573588" cy="3430588"/>
          </a:xfrm>
          <a:ln/>
          <a:extLst/>
        </p:spPr>
      </p:sp>
      <p:sp>
        <p:nvSpPr>
          <p:cNvPr id="477187" name="Rectangle 3"/>
          <p:cNvSpPr>
            <a:spLocks noGrp="1" noChangeArrowheads="1"/>
          </p:cNvSpPr>
          <p:nvPr>
            <p:ph type="body" idx="1"/>
          </p:nvPr>
        </p:nvSpPr>
        <p:spPr>
          <a:xfrm>
            <a:off x="228908" y="4420074"/>
            <a:ext cx="6415548" cy="3712975"/>
          </a:xfrm>
        </p:spPr>
        <p:txBody>
          <a:bodyPr/>
          <a:lstStyle/>
          <a:p>
            <a:pPr marL="211318" indent="-211318">
              <a:buFontTx/>
              <a:buAutoNum type="arabicPeriod"/>
              <a:defRPr/>
            </a:pPr>
            <a:r>
              <a:rPr lang="en-US" altLang="zh-CN" dirty="0" smtClean="0">
                <a:latin typeface="Verdana" pitchFamily="34" charset="0"/>
                <a:ea typeface="SimSun" pitchFamily="2" charset="-122"/>
              </a:rPr>
              <a:t>NGMA can issue 3 integer operations per clock, </a:t>
            </a:r>
            <a:r>
              <a:rPr lang="en-US" altLang="zh-CN" dirty="0" err="1" smtClean="0">
                <a:latin typeface="Verdana" pitchFamily="34" charset="0"/>
                <a:ea typeface="SimSun" pitchFamily="2" charset="-122"/>
              </a:rPr>
              <a:t>vs</a:t>
            </a:r>
            <a:r>
              <a:rPr lang="en-US" altLang="zh-CN" dirty="0" smtClean="0">
                <a:latin typeface="Verdana" pitchFamily="34" charset="0"/>
                <a:ea typeface="SimSun" pitchFamily="2" charset="-122"/>
              </a:rPr>
              <a:t> </a:t>
            </a:r>
            <a:r>
              <a:rPr lang="en-US" altLang="zh-CN" dirty="0" err="1" smtClean="0">
                <a:latin typeface="Verdana" pitchFamily="34" charset="0"/>
                <a:ea typeface="SimSun" pitchFamily="2" charset="-122"/>
              </a:rPr>
              <a:t>NetBurst’s</a:t>
            </a:r>
            <a:r>
              <a:rPr lang="en-US" altLang="zh-CN" dirty="0" smtClean="0">
                <a:latin typeface="Verdana" pitchFamily="34" charset="0"/>
                <a:ea typeface="SimSun" pitchFamily="2" charset="-122"/>
              </a:rPr>
              <a:t> 4.  But, the power </a:t>
            </a:r>
            <a:r>
              <a:rPr lang="en-US" altLang="zh-CN" dirty="0" err="1" smtClean="0">
                <a:latin typeface="Verdana" pitchFamily="34" charset="0"/>
                <a:ea typeface="SimSun" pitchFamily="2" charset="-122"/>
              </a:rPr>
              <a:t>dissapation</a:t>
            </a:r>
            <a:r>
              <a:rPr lang="en-US" altLang="zh-CN" dirty="0" smtClean="0">
                <a:latin typeface="Verdana" pitchFamily="34" charset="0"/>
                <a:ea typeface="SimSun" pitchFamily="2" charset="-122"/>
              </a:rPr>
              <a:t> to issue 4 per clock was high, and you could only issue 4 per clock under limited circumstances.  You can issue 3 per clock much more often with NGMA, thus integer performance is generally better on NGMA.</a:t>
            </a:r>
          </a:p>
          <a:p>
            <a:pPr marL="211318" indent="-211318">
              <a:buFontTx/>
              <a:buAutoNum type="arabicPeriod"/>
              <a:defRPr/>
            </a:pPr>
            <a:r>
              <a:rPr lang="en-US" altLang="zh-CN" dirty="0" smtClean="0">
                <a:latin typeface="Verdana" pitchFamily="34" charset="0"/>
                <a:ea typeface="SimSun" pitchFamily="2" charset="-122"/>
              </a:rPr>
              <a:t>3 SIMD units </a:t>
            </a:r>
            <a:r>
              <a:rPr lang="en-US" altLang="zh-CN" dirty="0" err="1" smtClean="0">
                <a:latin typeface="Verdana" pitchFamily="34" charset="0"/>
                <a:ea typeface="SimSun" pitchFamily="2" charset="-122"/>
              </a:rPr>
              <a:t>vs</a:t>
            </a:r>
            <a:r>
              <a:rPr lang="en-US" altLang="zh-CN" dirty="0" smtClean="0">
                <a:latin typeface="Verdana" pitchFamily="34" charset="0"/>
                <a:ea typeface="SimSun" pitchFamily="2" charset="-122"/>
              </a:rPr>
              <a:t> 2.  Also, NGMA’s SIMD units are 128 bits wide (</a:t>
            </a:r>
            <a:r>
              <a:rPr lang="en-US" altLang="zh-CN" dirty="0" err="1" smtClean="0">
                <a:latin typeface="Verdana" pitchFamily="34" charset="0"/>
                <a:ea typeface="SimSun" pitchFamily="2" charset="-122"/>
              </a:rPr>
              <a:t>vs</a:t>
            </a:r>
            <a:r>
              <a:rPr lang="en-US" altLang="zh-CN" dirty="0" smtClean="0">
                <a:latin typeface="Verdana" pitchFamily="34" charset="0"/>
                <a:ea typeface="SimSun" pitchFamily="2" charset="-122"/>
              </a:rPr>
              <a:t> 64-bits on </a:t>
            </a:r>
            <a:r>
              <a:rPr lang="en-US" altLang="zh-CN" dirty="0" err="1" smtClean="0">
                <a:latin typeface="Verdana" pitchFamily="34" charset="0"/>
                <a:ea typeface="SimSun" pitchFamily="2" charset="-122"/>
              </a:rPr>
              <a:t>NetBurst</a:t>
            </a:r>
            <a:r>
              <a:rPr lang="en-US" altLang="zh-CN" dirty="0" smtClean="0">
                <a:latin typeface="Verdana" pitchFamily="34" charset="0"/>
                <a:ea typeface="SimSun" pitchFamily="2" charset="-122"/>
              </a:rPr>
              <a:t>).  And you can issue 3 SIMD instructions per clock with NGMA </a:t>
            </a:r>
            <a:r>
              <a:rPr lang="en-US" altLang="zh-CN" dirty="0" err="1" smtClean="0">
                <a:latin typeface="Verdana" pitchFamily="34" charset="0"/>
                <a:ea typeface="SimSun" pitchFamily="2" charset="-122"/>
              </a:rPr>
              <a:t>vs</a:t>
            </a:r>
            <a:r>
              <a:rPr lang="en-US" altLang="zh-CN" dirty="0" smtClean="0">
                <a:latin typeface="Verdana" pitchFamily="34" charset="0"/>
                <a:ea typeface="SimSun" pitchFamily="2" charset="-122"/>
              </a:rPr>
              <a:t> 1 per clock on </a:t>
            </a:r>
            <a:r>
              <a:rPr lang="en-US" altLang="zh-CN" dirty="0" err="1" smtClean="0">
                <a:latin typeface="Verdana" pitchFamily="34" charset="0"/>
                <a:ea typeface="SimSun" pitchFamily="2" charset="-122"/>
              </a:rPr>
              <a:t>NetBurst</a:t>
            </a:r>
            <a:r>
              <a:rPr lang="en-US" altLang="zh-CN" dirty="0" smtClean="0">
                <a:latin typeface="Verdana" pitchFamily="34" charset="0"/>
                <a:ea typeface="SimSun" pitchFamily="2" charset="-122"/>
              </a:rPr>
              <a:t>.</a:t>
            </a:r>
          </a:p>
          <a:p>
            <a:pPr marL="211318" indent="-211318">
              <a:buFontTx/>
              <a:buAutoNum type="arabicPeriod"/>
              <a:defRPr/>
            </a:pPr>
            <a:r>
              <a:rPr lang="en-US" altLang="zh-CN" dirty="0" smtClean="0">
                <a:latin typeface="Verdana" pitchFamily="34" charset="0"/>
                <a:ea typeface="SimSun" pitchFamily="2" charset="-122"/>
              </a:rPr>
              <a:t>Same number of FP units, but with NGMA you can issue 2 Floating Point instruction per clock (FP Add + FP </a:t>
            </a:r>
            <a:r>
              <a:rPr lang="en-US" altLang="zh-CN" dirty="0" err="1" smtClean="0">
                <a:latin typeface="Verdana" pitchFamily="34" charset="0"/>
                <a:ea typeface="SimSun" pitchFamily="2" charset="-122"/>
              </a:rPr>
              <a:t>Div</a:t>
            </a:r>
            <a:r>
              <a:rPr lang="en-US" altLang="zh-CN" dirty="0" smtClean="0">
                <a:latin typeface="Verdana" pitchFamily="34" charset="0"/>
                <a:ea typeface="SimSun" pitchFamily="2" charset="-122"/>
              </a:rPr>
              <a:t> or </a:t>
            </a:r>
            <a:r>
              <a:rPr lang="en-US" altLang="zh-CN" dirty="0" err="1" smtClean="0">
                <a:latin typeface="Verdana" pitchFamily="34" charset="0"/>
                <a:ea typeface="SimSun" pitchFamily="2" charset="-122"/>
              </a:rPr>
              <a:t>Mult</a:t>
            </a:r>
            <a:r>
              <a:rPr lang="en-US" altLang="zh-CN" dirty="0" smtClean="0">
                <a:latin typeface="Verdana" pitchFamily="34" charset="0"/>
                <a:ea typeface="SimSun" pitchFamily="2" charset="-122"/>
              </a:rPr>
              <a:t>), </a:t>
            </a:r>
            <a:r>
              <a:rPr lang="en-US" altLang="zh-CN" dirty="0" err="1" smtClean="0">
                <a:latin typeface="Verdana" pitchFamily="34" charset="0"/>
                <a:ea typeface="SimSun" pitchFamily="2" charset="-122"/>
              </a:rPr>
              <a:t>vs</a:t>
            </a:r>
            <a:r>
              <a:rPr lang="en-US" altLang="zh-CN" dirty="0" smtClean="0">
                <a:latin typeface="Verdana" pitchFamily="34" charset="0"/>
                <a:ea typeface="SimSun" pitchFamily="2" charset="-122"/>
              </a:rPr>
              <a:t> only 1 with </a:t>
            </a:r>
            <a:r>
              <a:rPr lang="en-US" altLang="zh-CN" dirty="0" err="1" smtClean="0">
                <a:latin typeface="Verdana" pitchFamily="34" charset="0"/>
                <a:ea typeface="SimSun" pitchFamily="2" charset="-122"/>
              </a:rPr>
              <a:t>NetBurst</a:t>
            </a:r>
            <a:r>
              <a:rPr lang="en-US" altLang="zh-CN" dirty="0" smtClean="0">
                <a:latin typeface="Verdana" pitchFamily="34" charset="0"/>
                <a:ea typeface="SimSun" pitchFamily="2" charset="-122"/>
              </a:rPr>
              <a:t>.</a:t>
            </a:r>
          </a:p>
          <a:p>
            <a:pPr marL="211318" indent="-211318">
              <a:defRPr/>
            </a:pPr>
            <a:endParaRPr lang="zh-CN" altLang="en-US" dirty="0" smtClean="0">
              <a:latin typeface="Verdana" pitchFamily="34" charset="0"/>
              <a:ea typeface="SimSun"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sz="1100" dirty="0"/>
              <a:t>When your tables are already stored as columnar tables and since it is already vertically partitioned, you can also assign each column to different cores for parallel execution. This is transparent to the users when they execute the queries.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28</a:t>
            </a:fld>
            <a:endParaRPr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77825"/>
            <a:ext cx="5513387" cy="4135438"/>
          </a:xfrm>
        </p:spPr>
      </p:sp>
      <p:sp>
        <p:nvSpPr>
          <p:cNvPr id="3" name="Notes Placeholder 2"/>
          <p:cNvSpPr>
            <a:spLocks noGrp="1"/>
          </p:cNvSpPr>
          <p:nvPr>
            <p:ph type="body" idx="1"/>
          </p:nvPr>
        </p:nvSpPr>
        <p:spPr/>
        <p:txBody>
          <a:bodyPr>
            <a:normAutofit/>
          </a:bodyPr>
          <a:lstStyle/>
          <a:p>
            <a:pPr defTabSz="864931">
              <a:defRPr/>
            </a:pPr>
            <a:r>
              <a:rPr lang="en-US" sz="1100" dirty="0"/>
              <a:t>Lets now talk about how data is written to disk during a transaction. </a:t>
            </a:r>
          </a:p>
          <a:p>
            <a:pPr defTabSz="864931">
              <a:defRPr/>
            </a:pPr>
            <a:endParaRPr lang="en-US" sz="1100" dirty="0"/>
          </a:p>
          <a:p>
            <a:pPr defTabSz="864931">
              <a:defRPr/>
            </a:pPr>
            <a:r>
              <a:rPr lang="en-US" sz="1100" dirty="0"/>
              <a:t>During a transaction, insert/update is written to delta storage. And synchronously, the data change is written to the persistence layer log volume for each committed transaction. This is what makes </a:t>
            </a:r>
            <a:r>
              <a:rPr lang="en-US" sz="1100" dirty="0" err="1"/>
              <a:t>hana</a:t>
            </a:r>
            <a:r>
              <a:rPr lang="en-US" sz="1100" dirty="0"/>
              <a:t> ACID compliant. </a:t>
            </a:r>
          </a:p>
          <a:p>
            <a:pPr defTabSz="864931">
              <a:defRPr/>
            </a:pPr>
            <a:r>
              <a:rPr lang="en-US" sz="1100" dirty="0"/>
              <a:t>At the same time, the changes in the delta storage will asynchronously move to the main storage.</a:t>
            </a:r>
          </a:p>
          <a:p>
            <a:pPr defTabSz="864931">
              <a:defRPr/>
            </a:pPr>
            <a:endParaRPr lang="en-US" sz="1100" dirty="0"/>
          </a:p>
          <a:p>
            <a:pPr defTabSz="864931">
              <a:defRPr/>
            </a:pPr>
            <a:r>
              <a:rPr lang="en-US" sz="1100" dirty="0"/>
              <a:t>After </a:t>
            </a:r>
            <a:r>
              <a:rPr lang="en-US" sz="1100" dirty="0" err="1"/>
              <a:t>savepoint</a:t>
            </a:r>
            <a:r>
              <a:rPr lang="en-US" sz="1100" dirty="0"/>
              <a:t>, it will save the data to disk asynchronously and create a snapshot.    </a:t>
            </a:r>
            <a:endParaRPr lang="en-US" dirty="0"/>
          </a:p>
        </p:txBody>
      </p:sp>
      <p:sp>
        <p:nvSpPr>
          <p:cNvPr id="4" name="Slide Number Placeholder 3"/>
          <p:cNvSpPr>
            <a:spLocks noGrp="1"/>
          </p:cNvSpPr>
          <p:nvPr>
            <p:ph type="sldNum" sz="quarter" idx="10"/>
          </p:nvPr>
        </p:nvSpPr>
        <p:spPr/>
        <p:txBody>
          <a:bodyPr/>
          <a:lstStyle/>
          <a:p>
            <a:pPr>
              <a:defRPr/>
            </a:pPr>
            <a:fld id="{E3611FE2-C4A1-48A9-B96E-100F335E6669}" type="slidenum">
              <a:rPr lang="en-US" smtClean="0">
                <a:solidFill>
                  <a:prstClr val="black"/>
                </a:solidFill>
              </a:rPr>
              <a:pPr>
                <a:defRPr/>
              </a:pPr>
              <a:t>29</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Notes Placeholder 2"/>
          <p:cNvSpPr>
            <a:spLocks noGrp="1"/>
          </p:cNvSpPr>
          <p:nvPr>
            <p:ph type="body" idx="1"/>
          </p:nvPr>
        </p:nvSpPr>
        <p:spPr/>
        <p:txBody>
          <a:bodyPr/>
          <a:lstStyle/>
          <a:p>
            <a:r>
              <a:rPr lang="en-US" sz="1100" dirty="0" smtClean="0"/>
              <a:t>And</a:t>
            </a:r>
            <a:r>
              <a:rPr lang="en-US" sz="1100" baseline="0" dirty="0" smtClean="0"/>
              <a:t> if these trends aren’t challenging enough, there is also an explosion of ‘Big Data’, flooding data</a:t>
            </a:r>
            <a:r>
              <a:rPr lang="en-US" sz="1100" dirty="0" smtClean="0"/>
              <a:t> into every area of the global economy.</a:t>
            </a:r>
            <a:endParaRPr lang="en-US" sz="1100" kern="1200" dirty="0" smtClean="0">
              <a:solidFill>
                <a:schemeClr val="tx1"/>
              </a:solidFill>
              <a:latin typeface="+mn-lt"/>
              <a:ea typeface="+mn-ea"/>
              <a:cs typeface="+mn-cs"/>
            </a:endParaRPr>
          </a:p>
          <a:p>
            <a:pPr marL="120769" lvl="1" indent="0">
              <a:buFont typeface="Wingdings" pitchFamily="2" charset="2"/>
              <a:buNone/>
            </a:pPr>
            <a:endParaRPr lang="en-US" sz="1300" dirty="0" smtClean="0"/>
          </a:p>
          <a:p>
            <a:pPr marL="120769" lvl="1" indent="0">
              <a:buFont typeface="Wingdings" pitchFamily="2" charset="2"/>
              <a:buNone/>
            </a:pPr>
            <a:r>
              <a:rPr lang="en-US" sz="1300" dirty="0" smtClean="0"/>
              <a:t>In 2005, mankind created 150 </a:t>
            </a:r>
            <a:r>
              <a:rPr lang="en-US" sz="1300" dirty="0" err="1" smtClean="0"/>
              <a:t>exabytes</a:t>
            </a:r>
            <a:r>
              <a:rPr lang="en-US" sz="1300" dirty="0" smtClean="0"/>
              <a:t> (1 </a:t>
            </a:r>
            <a:r>
              <a:rPr lang="en-US" sz="1300" dirty="0" err="1" smtClean="0"/>
              <a:t>exabyte</a:t>
            </a:r>
            <a:r>
              <a:rPr lang="en-US" sz="1300" dirty="0" smtClean="0"/>
              <a:t> = 1B gigabytes = 10B copies of </a:t>
            </a:r>
            <a:r>
              <a:rPr lang="en-US" sz="1300" i="1" dirty="0" smtClean="0"/>
              <a:t>The Economist</a:t>
            </a:r>
            <a:r>
              <a:rPr lang="en-US" sz="1300" dirty="0" smtClean="0"/>
              <a:t>).  In 2011, 1,200 </a:t>
            </a:r>
            <a:r>
              <a:rPr lang="en-US" sz="1300" dirty="0" err="1" smtClean="0"/>
              <a:t>exabytes</a:t>
            </a:r>
            <a:r>
              <a:rPr lang="en-US" sz="1300" dirty="0" smtClean="0"/>
              <a:t> will be created. </a:t>
            </a:r>
          </a:p>
          <a:p>
            <a:pPr marL="120769" lvl="1" indent="0">
              <a:buFont typeface="Wingdings" pitchFamily="2" charset="2"/>
              <a:buNone/>
            </a:pPr>
            <a:endParaRPr lang="en-US" sz="1300" dirty="0" smtClean="0"/>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dirty="0" smtClean="0"/>
              <a:t>Social </a:t>
            </a:r>
            <a:r>
              <a:rPr lang="en-US" sz="1400" kern="1200" dirty="0" smtClean="0">
                <a:solidFill>
                  <a:schemeClr val="tx1"/>
                </a:solidFill>
                <a:latin typeface="+mn-lt"/>
                <a:ea typeface="+mn-ea"/>
                <a:cs typeface="+mn-cs"/>
              </a:rPr>
              <a:t>platforms like Facebook</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have over 800 million users, many interacting with products and services</a:t>
            </a:r>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dirty="0" smtClean="0"/>
              <a:t>The number of consumers with </a:t>
            </a:r>
            <a:r>
              <a:rPr lang="en-US" sz="1400" kern="1200" dirty="0" smtClean="0">
                <a:solidFill>
                  <a:schemeClr val="tx1"/>
                </a:solidFill>
                <a:latin typeface="+mn-lt"/>
                <a:ea typeface="+mn-ea"/>
                <a:cs typeface="+mn-cs"/>
              </a:rPr>
              <a:t>access to mobile devices exceeds the number of people with access to clean drinking water</a:t>
            </a:r>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kern="1200" dirty="0" smtClean="0">
                <a:solidFill>
                  <a:schemeClr val="tx1"/>
                </a:solidFill>
                <a:latin typeface="+mn-lt"/>
                <a:ea typeface="+mn-ea"/>
                <a:cs typeface="+mn-cs"/>
              </a:rPr>
              <a:t>W</a:t>
            </a:r>
            <a:r>
              <a:rPr lang="en-US" sz="1400" dirty="0" smtClean="0"/>
              <a:t>al-Mart handles 1M customer transactions every hour, feeding 2.5 petabytes of data, the equivalent of 167 times the books in the Library of Congress.</a:t>
            </a:r>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dirty="0" smtClean="0"/>
              <a:t>Facebook houses 40B photographs.</a:t>
            </a:r>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dirty="0" smtClean="0"/>
              <a:t>Google processes 1 petabyte of search data every hour.  </a:t>
            </a:r>
          </a:p>
          <a:p>
            <a:pPr marL="706083" marR="0" lvl="1" indent="-285750" algn="l" defTabSz="914400" rtl="0" eaLnBrk="1" fontAlgn="auto" latinLnBrk="0" hangingPunct="1">
              <a:lnSpc>
                <a:spcPct val="100000"/>
              </a:lnSpc>
              <a:spcBef>
                <a:spcPct val="0"/>
              </a:spcBef>
              <a:spcAft>
                <a:spcPts val="0"/>
              </a:spcAft>
              <a:buClr>
                <a:schemeClr val="accent1"/>
              </a:buClr>
              <a:buSzPct val="80000"/>
              <a:buFont typeface="Arial" pitchFamily="34" charset="0"/>
              <a:buChar char="•"/>
              <a:tabLst/>
              <a:defRPr/>
            </a:pPr>
            <a:r>
              <a:rPr lang="en-US" sz="1400" dirty="0" smtClean="0"/>
              <a:t>Decoding the human genome took 10 years when it was done initially in 2003.  Now, it can be done in one week.</a:t>
            </a:r>
          </a:p>
          <a:p>
            <a:pPr marL="406519" lvl="1" indent="-285750">
              <a:buFont typeface="Arial" pitchFamily="34" charset="0"/>
              <a:buChar char="•"/>
            </a:pPr>
            <a:endParaRPr lang="en-US" sz="1300" dirty="0" smtClean="0"/>
          </a:p>
          <a:p>
            <a:pPr marL="362308" lvl="1" indent="-241539">
              <a:buFont typeface="Wingdings" pitchFamily="2" charset="2"/>
              <a:buChar char="v"/>
            </a:pPr>
            <a:endParaRPr lang="en-US" sz="1300" dirty="0" smtClean="0"/>
          </a:p>
          <a:p>
            <a:pPr marL="120769" lvl="1" indent="0">
              <a:buFont typeface="Wingdings" pitchFamily="2" charset="2"/>
              <a:buNone/>
            </a:pPr>
            <a:endParaRPr lang="en-US" sz="1300" kern="1200" dirty="0" smtClean="0">
              <a:solidFill>
                <a:schemeClr val="tx1"/>
              </a:solidFill>
              <a:latin typeface="+mn-lt"/>
              <a:ea typeface="+mn-ea"/>
              <a:cs typeface="+mn-cs"/>
            </a:endParaRPr>
          </a:p>
          <a:p>
            <a:pPr marL="362308" marR="0" lvl="1" indent="-24153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v"/>
              <a:tabLst/>
              <a:defRPr/>
            </a:pPr>
            <a:endParaRPr lang="en-US" sz="1300" kern="1200" dirty="0" smtClean="0">
              <a:solidFill>
                <a:schemeClr val="tx1"/>
              </a:solidFill>
              <a:latin typeface="+mn-lt"/>
              <a:ea typeface="+mn-ea"/>
              <a:cs typeface="+mn-cs"/>
            </a:endParaRPr>
          </a:p>
          <a:p>
            <a:pPr marL="362308" lvl="1" indent="-241539">
              <a:buFont typeface="Wingdings" pitchFamily="2" charset="2"/>
              <a:buNone/>
            </a:pPr>
            <a:endParaRPr lang="en-US" sz="1300" dirty="0" smtClean="0"/>
          </a:p>
          <a:p>
            <a:endParaRPr lang="en-US" dirty="0" smtClean="0"/>
          </a:p>
          <a:p>
            <a:endParaRPr lang="en-US" sz="1100" dirty="0"/>
          </a:p>
        </p:txBody>
      </p:sp>
      <p:sp>
        <p:nvSpPr>
          <p:cNvPr id="128004" name="Slide Number Placeholder 3"/>
          <p:cNvSpPr>
            <a:spLocks noGrp="1"/>
          </p:cNvSpPr>
          <p:nvPr>
            <p:ph type="sldNum" sz="quarter" idx="5"/>
          </p:nvPr>
        </p:nvSpPr>
        <p:spPr/>
        <p:txBody>
          <a:bodyPr/>
          <a:lstStyle/>
          <a:p>
            <a:fld id="{0AFC15C5-C42E-4301-BA81-823DEBDA8CD1}" type="slidenum">
              <a:rPr lang="en-US" smtClean="0">
                <a:solidFill>
                  <a:prstClr val="black"/>
                </a:solidFill>
              </a:rPr>
              <a:pPr/>
              <a:t>5</a:t>
            </a:fld>
            <a:endParaRPr lang="en-US" smtClean="0">
              <a:solidFill>
                <a:prstClr val="black"/>
              </a:solidFill>
            </a:endParaRPr>
          </a:p>
        </p:txBody>
      </p:sp>
      <p:sp>
        <p:nvSpPr>
          <p:cNvPr id="4" name="Slide Image Placeholder 3"/>
          <p:cNvSpPr>
            <a:spLocks noGrp="1" noRot="1" noChangeAspect="1"/>
          </p:cNvSpPr>
          <p:nvPr>
            <p:ph type="sldImg"/>
          </p:nvPr>
        </p:nvSpPr>
        <p:spPr>
          <a:xfrm>
            <a:off x="1143000" y="685800"/>
            <a:ext cx="4572000" cy="342900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Partitioning is useful</a:t>
            </a:r>
            <a:r>
              <a:rPr lang="en-US" baseline="0" dirty="0" smtClean="0"/>
              <a:t> for fast query processing, You can partition the tables across multiple hosts. Splitting up the tables into multiple partitions can also help improve the delta merge operation. </a:t>
            </a:r>
          </a:p>
          <a:p>
            <a:r>
              <a:rPr lang="en-US" baseline="0" dirty="0" smtClean="0"/>
              <a:t>We support  the following partitioning methods:</a:t>
            </a:r>
          </a:p>
          <a:p>
            <a:r>
              <a:rPr lang="en-US" baseline="0" dirty="0" smtClean="0"/>
              <a:t>1- hash – which will evenly distribute the data across your partitions</a:t>
            </a:r>
          </a:p>
          <a:p>
            <a:r>
              <a:rPr lang="en-US" baseline="0" dirty="0" smtClean="0"/>
              <a:t>2- Range – is where you can give it a date range to store it in separate partition – 2011 in 1 partition, 2012 in second partition, etc. </a:t>
            </a:r>
          </a:p>
          <a:p>
            <a:r>
              <a:rPr lang="en-US" baseline="0" dirty="0" smtClean="0"/>
              <a:t>3- list – defines how rows are matched to the partitions ex: list </a:t>
            </a:r>
            <a:r>
              <a:rPr lang="en-US" baseline="0" dirty="0" err="1" smtClean="0"/>
              <a:t>ny</a:t>
            </a:r>
            <a:r>
              <a:rPr lang="en-US" baseline="0" dirty="0" smtClean="0"/>
              <a:t>, </a:t>
            </a:r>
            <a:r>
              <a:rPr lang="en-US" baseline="0" dirty="0" err="1" smtClean="0"/>
              <a:t>nj</a:t>
            </a:r>
            <a:r>
              <a:rPr lang="en-US" baseline="0" dirty="0" smtClean="0"/>
              <a:t>, and PA as one partition, </a:t>
            </a:r>
            <a:r>
              <a:rPr lang="en-US" baseline="0" dirty="0" err="1" smtClean="0"/>
              <a:t>ca</a:t>
            </a:r>
            <a:r>
              <a:rPr lang="en-US" baseline="0" dirty="0" smtClean="0"/>
              <a:t>, </a:t>
            </a:r>
            <a:r>
              <a:rPr lang="en-US" baseline="0" dirty="0" err="1" smtClean="0"/>
              <a:t>az</a:t>
            </a:r>
            <a:r>
              <a:rPr lang="en-US" baseline="0" dirty="0" smtClean="0"/>
              <a:t> and </a:t>
            </a:r>
            <a:r>
              <a:rPr lang="en-US" baseline="0" dirty="0" err="1" smtClean="0"/>
              <a:t>nevada</a:t>
            </a:r>
            <a:r>
              <a:rPr lang="en-US" baseline="0" dirty="0" smtClean="0"/>
              <a:t> as second partition.</a:t>
            </a:r>
            <a:endParaRPr lang="en-US" dirty="0"/>
          </a:p>
        </p:txBody>
      </p:sp>
      <p:sp>
        <p:nvSpPr>
          <p:cNvPr id="4" name="Slide Number Placeholder 3"/>
          <p:cNvSpPr>
            <a:spLocks noGrp="1"/>
          </p:cNvSpPr>
          <p:nvPr>
            <p:ph type="sldNum" sz="quarter" idx="10"/>
          </p:nvPr>
        </p:nvSpPr>
        <p:spPr/>
        <p:txBody>
          <a:bodyPr/>
          <a:lstStyle/>
          <a:p>
            <a:fld id="{AD8003C8-54B7-459B-93C8-EA6D6ED042A0}"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Big building 1910</a:t>
            </a:r>
          </a:p>
          <a:p>
            <a:r>
              <a:rPr lang="en-US" dirty="0" smtClean="0"/>
              <a:t>Basketball hoop – 10 feet </a:t>
            </a:r>
          </a:p>
          <a:p>
            <a:r>
              <a:rPr lang="en-US" dirty="0" smtClean="0"/>
              <a:t>Ratio of 106M to 4.9k</a:t>
            </a:r>
          </a:p>
          <a:p>
            <a:endParaRPr lang="en-US" dirty="0" smtClean="0"/>
          </a:p>
          <a:p>
            <a:r>
              <a:rPr lang="en-US" dirty="0" smtClean="0"/>
              <a:t>Memory access is 1M</a:t>
            </a:r>
            <a:r>
              <a:rPr lang="en-US" baseline="0" dirty="0" smtClean="0"/>
              <a:t> – 10M times faster than disk. In the past memory was so expensive that database vendors optimized for disk. However, with memory costs dropping so dramatically over last 20 years, it’s not possible to harness the power of in-memory computing.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latin typeface="Calibri"/>
              </a:rPr>
              <a:pPr/>
              <a:t>38</a:t>
            </a:fld>
            <a:endParaRPr lang="de-DE" dirty="0">
              <a:solidFill>
                <a:prstClr val="black"/>
              </a:solidFill>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39</a:t>
            </a:fld>
            <a:endParaRPr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This is not meant to a physical architecture of what customers would deploy. However, it does capture the critical components that make up a Big Data landscape.</a:t>
            </a:r>
            <a:endParaRPr lang="en-US" dirty="0"/>
          </a:p>
        </p:txBody>
      </p:sp>
      <p:sp>
        <p:nvSpPr>
          <p:cNvPr id="4" name="Slide Number Placeholder 3"/>
          <p:cNvSpPr>
            <a:spLocks noGrp="1"/>
          </p:cNvSpPr>
          <p:nvPr>
            <p:ph type="sldNum" sz="quarter" idx="10"/>
          </p:nvPr>
        </p:nvSpPr>
        <p:spPr/>
        <p:txBody>
          <a:bodyPr/>
          <a:lstStyle/>
          <a:p>
            <a:fld id="{48C7B846-B992-4DC2-BDF2-B32A742B1F55}" type="slidenum">
              <a:rPr lang="en-US" smtClean="0"/>
              <a:pPr/>
              <a:t>40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42</a:t>
            </a:fld>
            <a:endParaRPr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pPr marL="555625" lvl="2" indent="-285750"/>
            <a:endParaRPr lang="en-US"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pPr lvl="0"/>
            <a:r>
              <a:rPr lang="en-US" dirty="0" smtClean="0"/>
              <a:t>Non-intrusive transaction capture (log-based)</a:t>
            </a:r>
          </a:p>
          <a:p>
            <a:pPr lvl="0"/>
            <a:r>
              <a:rPr lang="en-US" dirty="0" smtClean="0"/>
              <a:t>Flexible transformation of data between sources and targets</a:t>
            </a:r>
          </a:p>
          <a:p>
            <a:pPr lvl="0"/>
            <a:r>
              <a:rPr lang="en-US" dirty="0" smtClean="0"/>
              <a:t>Efficient routing across networks to reduce bandwidth requirement</a:t>
            </a:r>
          </a:p>
          <a:p>
            <a:pPr lvl="0"/>
            <a:r>
              <a:rPr lang="en-US" dirty="0" smtClean="0"/>
              <a:t>Real-time synchronization across heterogeneous databases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2518616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E9C79-8432-44CB-8659-194BFC1B6486}" type="slidenum">
              <a:rPr lang="en-US"/>
              <a:pPr/>
              <a:t>46</a:t>
            </a:fld>
            <a:endParaRPr lang="en-US"/>
          </a:p>
        </p:txBody>
      </p:sp>
      <p:sp>
        <p:nvSpPr>
          <p:cNvPr id="921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3" name="Rectangle 3"/>
          <p:cNvSpPr>
            <a:spLocks noGrp="1" noChangeArrowheads="1"/>
          </p:cNvSpPr>
          <p:nvPr>
            <p:ph type="body" idx="1"/>
          </p:nvPr>
        </p:nvSpPr>
        <p:spPr bwMode="auto">
          <a:xfrm>
            <a:off x="913991" y="4343400"/>
            <a:ext cx="5030018" cy="4114800"/>
          </a:xfrm>
          <a:prstGeom prst="rect">
            <a:avLst/>
          </a:prstGeom>
          <a:solidFill>
            <a:srgbClr val="FFFFFF"/>
          </a:solidFill>
          <a:ln>
            <a:solidFill>
              <a:srgbClr val="000000"/>
            </a:solidFill>
            <a:miter lim="800000"/>
            <a:headEnd/>
            <a:tailEnd/>
          </a:ln>
        </p:spPr>
        <p:txBody>
          <a:bodyPr lIns="92389" tIns="46195" rIns="92389" bIns="46195"/>
          <a:lstStyle/>
          <a:p>
            <a:pPr marL="0" marR="0" indent="0" algn="l" defTabSz="457123" rtl="0" eaLnBrk="1" fontAlgn="auto" latinLnBrk="0" hangingPunct="1">
              <a:lnSpc>
                <a:spcPct val="100000"/>
              </a:lnSpc>
              <a:spcBef>
                <a:spcPts val="0"/>
              </a:spcBef>
              <a:spcAft>
                <a:spcPts val="0"/>
              </a:spcAft>
              <a:buClrTx/>
              <a:buSzTx/>
              <a:buFontTx/>
              <a:buNone/>
              <a:tabLst/>
              <a:defRPr/>
            </a:pPr>
            <a:r>
              <a:rPr lang="en-US" sz="1200" dirty="0" smtClean="0">
                <a:solidFill>
                  <a:schemeClr val="accent2"/>
                </a:solidFill>
              </a:rPr>
              <a:t>High speed smart capture: ESP can apply logic to transform, filter, aggregate, enrich incoming event streams and capture data in HANA</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Queries</a:t>
            </a:r>
            <a:r>
              <a:rPr lang="en-US" baseline="0" dirty="0" smtClean="0"/>
              <a:t> in transactional environments on the one hand are building the sums of already delivered orders, or are calculating the overall liabilities per customer. On the other hand, analytical queries require the immediate availability of operational data to enable accurate insights and real-time decision making.</a:t>
            </a:r>
          </a:p>
          <a:p>
            <a:endParaRPr lang="en-US" baseline="0" dirty="0" smtClean="0"/>
          </a:p>
          <a:p>
            <a:pPr>
              <a:buFont typeface="Arial" charset="0"/>
              <a:buNone/>
            </a:pPr>
            <a:r>
              <a:rPr lang="en-US" dirty="0" smtClean="0"/>
              <a:t>Relational databases are falling short when it comes to data that has a very complex structure and unstructured, dynamic data, especially that which is associated with multimedia or social networking</a:t>
            </a:r>
            <a:r>
              <a:rPr lang="en-US" baseline="0" dirty="0" smtClean="0"/>
              <a:t> (advanced relationship analysis).</a:t>
            </a:r>
          </a:p>
          <a:p>
            <a:pPr>
              <a:buFont typeface="Arial" charset="0"/>
              <a:buNone/>
            </a:pPr>
            <a:r>
              <a:rPr lang="en-US" baseline="0" dirty="0" smtClean="0"/>
              <a:t>Relational databases are very good for processing data that is already well defined, but they can’t be used to discover the structure of data that isn’t.</a:t>
            </a:r>
          </a:p>
          <a:p>
            <a:pPr>
              <a:buFont typeface="Arial" charset="0"/>
              <a:buNone/>
            </a:pPr>
            <a:r>
              <a:rPr lang="en-US" baseline="0" dirty="0" smtClean="0"/>
              <a:t>Newer DBMSs require no predefined schema, can accept large amounts of loosely defined data, and can blend structured data with content.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a:t>
            </a:fld>
            <a:endParaRPr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32FFB6-3BE7-41ED-A11C-D3B3E60C3A27}" type="slidenum">
              <a:rPr lang="en-US" smtClean="0"/>
              <a:pPr/>
              <a:t>47</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49</a:t>
            </a:fld>
            <a:endParaRPr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50</a:t>
            </a:fld>
            <a:endParaRPr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400" dirty="0" smtClean="0"/>
              <a:t>A lot of knowledge</a:t>
            </a:r>
            <a:r>
              <a:rPr lang="en-US" sz="1400" baseline="0" dirty="0" smtClean="0"/>
              <a:t> and value are embedded in the huge volume of data.  After discovering those values, we can use them to improve our life from multiple directions, such as we can get better profit margins because you know better about what customers want.  For example, SAP customer, university of Kentucky found one percent student retention rate increase can generate about 1M revenue.  </a:t>
            </a:r>
          </a:p>
          <a:p>
            <a:pPr marL="0" marR="0" indent="0" algn="l" defTabSz="1088776"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l" defTabSz="1088776" rtl="0" eaLnBrk="1" fontAlgn="auto" latinLnBrk="0" hangingPunct="1">
              <a:lnSpc>
                <a:spcPct val="100000"/>
              </a:lnSpc>
              <a:spcBef>
                <a:spcPts val="0"/>
              </a:spcBef>
              <a:spcAft>
                <a:spcPts val="0"/>
              </a:spcAft>
              <a:buClrTx/>
              <a:buSzTx/>
              <a:buFontTx/>
              <a:buNone/>
              <a:tabLst/>
              <a:defRPr/>
            </a:pPr>
            <a:r>
              <a:rPr lang="en-US" sz="1400" baseline="0" dirty="0" smtClean="0"/>
              <a:t>You can have a more efficient operations because you can fast find the bottle neck from the operational data.  Or you can even define a new business model because you see something you never know before.  </a:t>
            </a:r>
            <a:endParaRPr lang="en-US" sz="1400" dirty="0" smtClean="0"/>
          </a:p>
          <a:p>
            <a:pPr marL="0" marR="0" indent="0" algn="l" defTabSz="1088776"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1088776" rtl="0" eaLnBrk="1" fontAlgn="auto" latinLnBrk="0" hangingPunct="1">
              <a:lnSpc>
                <a:spcPct val="100000"/>
              </a:lnSpc>
              <a:spcBef>
                <a:spcPts val="0"/>
              </a:spcBef>
              <a:spcAft>
                <a:spcPts val="0"/>
              </a:spcAft>
              <a:buClrTx/>
              <a:buSzTx/>
              <a:buFontTx/>
              <a:buNone/>
              <a:tabLst/>
              <a:defRPr/>
            </a:pPr>
            <a:r>
              <a:rPr lang="en-US" sz="1400" dirty="0" smtClean="0"/>
              <a:t>A McKinsey study has found huge potential for big data analytics with metrics as impressive as 60% improvement in retail operating margins, 8% reduction in (U.S.) national healthcare expenditures, and $150 million savings in operational efficiencies in European economies.</a:t>
            </a:r>
          </a:p>
          <a:p>
            <a:pPr marL="0" marR="0" indent="0" algn="l" defTabSz="1088776"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1088776" rtl="0" eaLnBrk="1" fontAlgn="auto" latinLnBrk="0" hangingPunct="1">
              <a:lnSpc>
                <a:spcPct val="100000"/>
              </a:lnSpc>
              <a:spcBef>
                <a:spcPts val="0"/>
              </a:spcBef>
              <a:spcAft>
                <a:spcPts val="0"/>
              </a:spcAft>
              <a:buClrTx/>
              <a:buSzTx/>
              <a:buFontTx/>
              <a:buNone/>
              <a:tabLst/>
              <a:defRPr/>
            </a:pPr>
            <a:r>
              <a:rPr lang="en-US" sz="1400" dirty="0" smtClean="0"/>
              <a:t>- Source: </a:t>
            </a:r>
            <a:r>
              <a:rPr lang="en-US" sz="1400" b="1" i="1" dirty="0" smtClean="0"/>
              <a:t>“Big Data: Next frontier for innovation, competition, and productivity,” </a:t>
            </a:r>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52</a:t>
            </a:fld>
            <a:endParaRPr dirty="0">
              <a:solidFill>
                <a:prstClr val="black"/>
              </a:solidFill>
            </a:endParaRPr>
          </a:p>
        </p:txBody>
      </p:sp>
    </p:spTree>
    <p:extLst>
      <p:ext uri="{BB962C8B-B14F-4D97-AF65-F5344CB8AC3E}">
        <p14:creationId xmlns:p14="http://schemas.microsoft.com/office/powerpoint/2010/main" val="267643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58</a:t>
            </a:fld>
            <a:endParaRPr dirty="0">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500"/>
              </a:spcBef>
            </a:pPr>
            <a:r>
              <a:rPr lang="en-US" u="sng" dirty="0" smtClean="0"/>
              <a:t>Backend Tools:</a:t>
            </a:r>
          </a:p>
          <a:p>
            <a:pPr lvl="0">
              <a:spcBef>
                <a:spcPts val="500"/>
              </a:spcBef>
            </a:pPr>
            <a:r>
              <a:rPr lang="en-US" dirty="0" smtClean="0"/>
              <a:t>HANA Predictive Analysis Library (PAL)</a:t>
            </a:r>
          </a:p>
          <a:p>
            <a:pPr lvl="2">
              <a:spcBef>
                <a:spcPts val="500"/>
              </a:spcBef>
            </a:pPr>
            <a:r>
              <a:rPr lang="en-US" dirty="0" smtClean="0"/>
              <a:t>PAL is a set of predictive analysis functions written in C++ and executed in HANA.</a:t>
            </a:r>
          </a:p>
          <a:p>
            <a:pPr lvl="0">
              <a:spcBef>
                <a:spcPts val="500"/>
              </a:spcBef>
            </a:pPr>
            <a:r>
              <a:rPr lang="en-US" dirty="0" smtClean="0"/>
              <a:t>HANA - R Integration </a:t>
            </a:r>
          </a:p>
          <a:p>
            <a:pPr lvl="2">
              <a:spcBef>
                <a:spcPts val="500"/>
              </a:spcBef>
            </a:pPr>
            <a:r>
              <a:rPr lang="en-US" dirty="0" smtClean="0"/>
              <a:t>Through the R integration solution, developers can leverage open source R’s 3000+ external packages to perform a wide-range of data mining and statistical analysis.</a:t>
            </a:r>
          </a:p>
          <a:p>
            <a:pPr lvl="2">
              <a:spcBef>
                <a:spcPts val="500"/>
              </a:spcBef>
            </a:pPr>
            <a:endParaRPr lang="en-US" sz="100" dirty="0" smtClean="0"/>
          </a:p>
          <a:p>
            <a:pPr lvl="1"/>
            <a:r>
              <a:rPr lang="en-US" b="1" u="sng" dirty="0" smtClean="0"/>
              <a:t>Frontend Tools:</a:t>
            </a:r>
          </a:p>
          <a:p>
            <a:pPr lvl="1"/>
            <a:r>
              <a:rPr lang="en-US" b="1" dirty="0" smtClean="0"/>
              <a:t>SAP Predictive Analysis</a:t>
            </a:r>
          </a:p>
          <a:p>
            <a:pPr lvl="2">
              <a:spcBef>
                <a:spcPts val="500"/>
              </a:spcBef>
            </a:pPr>
            <a:r>
              <a:rPr lang="en-US" dirty="0" smtClean="0"/>
              <a:t>Rich UI for modeling workflow and visualization.</a:t>
            </a:r>
          </a:p>
          <a:p>
            <a:pPr lvl="2">
              <a:spcBef>
                <a:spcPts val="500"/>
              </a:spcBef>
            </a:pPr>
            <a:endParaRPr lang="en-US" sz="100" dirty="0" smtClean="0"/>
          </a:p>
          <a:p>
            <a:pPr lvl="1"/>
            <a:r>
              <a:rPr lang="en-US" b="1" u="sng" dirty="0" smtClean="0"/>
              <a:t>Expertise:</a:t>
            </a:r>
          </a:p>
          <a:p>
            <a:pPr lvl="1"/>
            <a:r>
              <a:rPr lang="en-US" b="1" dirty="0" smtClean="0"/>
              <a:t>SAP Performance and Insight Optimization; Partners</a:t>
            </a:r>
          </a:p>
          <a:p>
            <a:pPr lvl="1"/>
            <a:endParaRPr lang="en-US" sz="100" b="1" dirty="0" smtClean="0"/>
          </a:p>
          <a:p>
            <a:pPr lvl="1"/>
            <a:r>
              <a:rPr lang="en-US" b="1" u="sng" dirty="0" smtClean="0"/>
              <a:t>Applications:</a:t>
            </a:r>
            <a:endParaRPr lang="en-US" b="1" dirty="0" smtClean="0"/>
          </a:p>
          <a:p>
            <a:pPr lvl="2">
              <a:spcBef>
                <a:spcPts val="500"/>
              </a:spcBef>
            </a:pPr>
            <a:r>
              <a:rPr lang="en-US" dirty="0" smtClean="0"/>
              <a:t>Retail: Affinity insight; Demand Signal Management</a:t>
            </a:r>
          </a:p>
          <a:p>
            <a:pPr lvl="2">
              <a:spcBef>
                <a:spcPts val="500"/>
              </a:spcBef>
            </a:pPr>
            <a:r>
              <a:rPr lang="en-US" dirty="0" smtClean="0"/>
              <a:t>Utilities: Smart Meter analytics</a:t>
            </a:r>
          </a:p>
          <a:p>
            <a:pPr lvl="2">
              <a:spcBef>
                <a:spcPts val="500"/>
              </a:spcBef>
            </a:pPr>
            <a:r>
              <a:rPr lang="en-US" dirty="0" smtClean="0"/>
              <a:t>CRM customer segmentation</a:t>
            </a:r>
          </a:p>
          <a:p>
            <a:r>
              <a:rPr lang="en-US" b="1" dirty="0" smtClean="0"/>
              <a:t>Key Messages:</a:t>
            </a:r>
            <a:endParaRPr lang="en-US" b="1" baseline="0" dirty="0" smtClean="0"/>
          </a:p>
          <a:p>
            <a:r>
              <a:rPr lang="en-US" b="0" baseline="0" dirty="0" smtClean="0"/>
              <a:t>1) Existing implantations of predictive and planning algorithms are executed with the data copied from the OLAP system to the dedicated servers. Results are consolidated from these dedicated servers into the application that end user uses. HANA can perform most of the commonly used predictive algorithms and planning functions in side database. </a:t>
            </a:r>
          </a:p>
          <a:p>
            <a:endParaRPr lang="en-US" b="0" baseline="0" dirty="0" smtClean="0"/>
          </a:p>
          <a:p>
            <a:r>
              <a:rPr lang="en-US" baseline="0" dirty="0" smtClean="0"/>
              <a:t>HANA provides P</a:t>
            </a:r>
            <a:r>
              <a:rPr lang="en-US" dirty="0" smtClean="0"/>
              <a:t>redictive Analytics Library (PAL) which includes algorithms such as K-means, C4.5 decision tree, KNN and </a:t>
            </a:r>
            <a:r>
              <a:rPr lang="en-US" dirty="0" err="1" smtClean="0"/>
              <a:t>Apriori</a:t>
            </a:r>
            <a:r>
              <a:rPr lang="en-US" dirty="0" smtClean="0"/>
              <a:t>.  It supports applications in the categories - Clustering, Classification, Association, Time Series and Preprocessing. </a:t>
            </a:r>
          </a:p>
          <a:p>
            <a:endParaRPr lang="en-US" b="0" baseline="0" dirty="0" smtClean="0"/>
          </a:p>
          <a:p>
            <a:r>
              <a:rPr lang="en-US" dirty="0" smtClean="0"/>
              <a:t>Predictive</a:t>
            </a:r>
            <a:r>
              <a:rPr lang="en-US" baseline="0" dirty="0" smtClean="0"/>
              <a:t> analysis functions are written in C++, runs as part of database index server for better performance and supports parallelization. Predictive algorithms can be executed as part of script sever to reduce the risk of destabilizing database index server. </a:t>
            </a:r>
          </a:p>
          <a:p>
            <a:endParaRPr lang="en-US" b="0" baseline="0" dirty="0" smtClean="0"/>
          </a:p>
          <a:p>
            <a:r>
              <a:rPr lang="en-US" b="0" baseline="0" dirty="0" smtClean="0"/>
              <a:t>2) Complex predictive algorithms implemented in R Server can be significantly accelerated by </a:t>
            </a:r>
          </a:p>
          <a:p>
            <a:pPr marL="285750" indent="-285750">
              <a:buFontTx/>
              <a:buChar char="-"/>
            </a:pPr>
            <a:r>
              <a:rPr lang="en-US" b="0" baseline="0" dirty="0" smtClean="0"/>
              <a:t>running R commands as part if overall query plan</a:t>
            </a:r>
          </a:p>
          <a:p>
            <a:pPr marL="285750" indent="-285750">
              <a:buFontTx/>
              <a:buChar char="-"/>
            </a:pPr>
            <a:r>
              <a:rPr lang="en-US" b="0" baseline="0" dirty="0" smtClean="0"/>
              <a:t>transferring intermediate DB tables </a:t>
            </a:r>
            <a:r>
              <a:rPr lang="en-US" b="0" baseline="0" dirty="0" err="1" smtClean="0"/>
              <a:t>direcly</a:t>
            </a:r>
            <a:r>
              <a:rPr lang="en-US" b="0" baseline="0" dirty="0" smtClean="0"/>
              <a:t> to R as vector oriented structures</a:t>
            </a:r>
          </a:p>
          <a:p>
            <a:endParaRPr lang="en-US" b="1" dirty="0" smtClean="0"/>
          </a:p>
          <a:p>
            <a:pPr marL="0" marR="0" indent="0" algn="l" defTabSz="1082528" rtl="0" eaLnBrk="1" fontAlgn="auto" latinLnBrk="0" hangingPunct="1">
              <a:lnSpc>
                <a:spcPct val="100000"/>
              </a:lnSpc>
              <a:spcBef>
                <a:spcPts val="0"/>
              </a:spcBef>
              <a:spcAft>
                <a:spcPts val="0"/>
              </a:spcAft>
              <a:buClrTx/>
              <a:buSzTx/>
              <a:buFontTx/>
              <a:buNone/>
              <a:tabLst/>
              <a:defRPr/>
            </a:pPr>
            <a:r>
              <a:rPr lang="en-US" dirty="0" smtClean="0"/>
              <a:t>3) HANA planning engine executes the planning functions</a:t>
            </a:r>
            <a:r>
              <a:rPr lang="en-US" baseline="0" dirty="0" smtClean="0"/>
              <a:t>.  It helps you define your action/budget plan based on existing data.  SAP HANA </a:t>
            </a:r>
            <a:r>
              <a:rPr lang="en-US" dirty="0" smtClean="0"/>
              <a:t>integrates</a:t>
            </a:r>
            <a:r>
              <a:rPr lang="en-US" baseline="0" dirty="0" smtClean="0"/>
              <a:t> this feature and </a:t>
            </a:r>
            <a:r>
              <a:rPr lang="en-US" dirty="0" smtClean="0"/>
              <a:t>allows you to execute the formulas specified in the formula extension(FOX) language planning commands.</a:t>
            </a:r>
            <a:r>
              <a:rPr lang="en-US" baseline="0" dirty="0" smtClean="0"/>
              <a:t>  They can </a:t>
            </a:r>
            <a:r>
              <a:rPr lang="en-US" dirty="0" smtClean="0"/>
              <a:t>modify data in memory without modifying the persistent data.</a:t>
            </a:r>
          </a:p>
          <a:p>
            <a:endParaRPr lang="en-US" b="1" dirty="0" smtClean="0"/>
          </a:p>
          <a:p>
            <a:pPr marL="0" marR="0" indent="0" algn="l" defTabSz="1082528" rtl="0" eaLnBrk="1" fontAlgn="auto" latinLnBrk="0" hangingPunct="1">
              <a:lnSpc>
                <a:spcPct val="100000"/>
              </a:lnSpc>
              <a:spcBef>
                <a:spcPts val="0"/>
              </a:spcBef>
              <a:spcAft>
                <a:spcPts val="0"/>
              </a:spcAft>
              <a:buClrTx/>
              <a:buSzTx/>
              <a:buFontTx/>
              <a:buNone/>
              <a:tabLst/>
              <a:defRPr/>
            </a:pPr>
            <a:r>
              <a:rPr lang="en-US" sz="1400" b="1" dirty="0" smtClean="0"/>
              <a:t>Supporting</a:t>
            </a:r>
            <a:r>
              <a:rPr lang="en-US" sz="1400" b="1" baseline="0" dirty="0" smtClean="0"/>
              <a:t> Details: </a:t>
            </a:r>
            <a:endParaRPr lang="en-US" b="1" dirty="0" smtClean="0"/>
          </a:p>
          <a:p>
            <a:pPr marL="0" marR="0" indent="0" algn="l" defTabSz="1082528" rtl="0" eaLnBrk="1" fontAlgn="auto" latinLnBrk="0" hangingPunct="1">
              <a:lnSpc>
                <a:spcPct val="100000"/>
              </a:lnSpc>
              <a:spcBef>
                <a:spcPts val="0"/>
              </a:spcBef>
              <a:spcAft>
                <a:spcPts val="0"/>
              </a:spcAft>
              <a:buClrTx/>
              <a:buSzTx/>
              <a:buFontTx/>
              <a:buNone/>
              <a:tabLst/>
              <a:defRPr/>
            </a:pPr>
            <a:r>
              <a:rPr lang="en-US" b="0" dirty="0" smtClean="0"/>
              <a:t>Predictive</a:t>
            </a:r>
            <a:r>
              <a:rPr lang="en-US" b="0" baseline="0" dirty="0" smtClean="0"/>
              <a:t> capabilities are becoming more and more important.  As per Gartner, by </a:t>
            </a:r>
            <a:r>
              <a:rPr lang="en-US" sz="1400" dirty="0" smtClean="0"/>
              <a:t>2016, 70% of the world’s most profitable companies will manage business processes by using real time predictive analytics or "extreme collaboration”.  The</a:t>
            </a:r>
            <a:r>
              <a:rPr lang="en-US" sz="1400" baseline="0" dirty="0" smtClean="0"/>
              <a:t> predictive feature actually help you understand your business (supply/demand trend), your customer (usage behavior pattern), and so on. </a:t>
            </a:r>
            <a:endParaRPr lang="en-US" b="0" dirty="0" smtClean="0"/>
          </a:p>
          <a:p>
            <a:endParaRPr lang="en-US" dirty="0" smtClean="0"/>
          </a:p>
          <a:p>
            <a:pPr marL="0" marR="0" indent="0" algn="l" defTabSz="1082528" rtl="0" eaLnBrk="1" fontAlgn="auto" latinLnBrk="0" hangingPunct="1">
              <a:lnSpc>
                <a:spcPct val="100000"/>
              </a:lnSpc>
              <a:spcBef>
                <a:spcPts val="0"/>
              </a:spcBef>
              <a:spcAft>
                <a:spcPts val="0"/>
              </a:spcAft>
              <a:buClrTx/>
              <a:buSzTx/>
              <a:buFontTx/>
              <a:buNone/>
              <a:tabLst/>
              <a:defRPr/>
            </a:pPr>
            <a:r>
              <a:rPr lang="en-US" sz="1400" dirty="0" smtClean="0"/>
              <a:t>P</a:t>
            </a:r>
            <a:r>
              <a:rPr lang="en-US" sz="1400" baseline="0" dirty="0" smtClean="0"/>
              <a:t>redictive </a:t>
            </a:r>
            <a:r>
              <a:rPr lang="en-US" sz="1400" dirty="0" smtClean="0"/>
              <a:t>algorithms are configurable with parameters.</a:t>
            </a:r>
            <a:r>
              <a:rPr lang="en-US" sz="1400" baseline="0" dirty="0" smtClean="0"/>
              <a:t> </a:t>
            </a:r>
            <a:r>
              <a:rPr lang="en-US" sz="1400" dirty="0" smtClean="0"/>
              <a:t>For example, in K-Means, number of iterations and kind of initialization method used can be configured.</a:t>
            </a:r>
          </a:p>
          <a:p>
            <a:endParaRPr lang="en-US" dirty="0" smtClean="0"/>
          </a:p>
          <a:p>
            <a:r>
              <a:rPr lang="en-US" sz="2200" dirty="0" smtClean="0"/>
              <a:t>Calculation view (mainly through normal </a:t>
            </a:r>
            <a:r>
              <a:rPr lang="en-US" sz="2200" dirty="0" err="1" smtClean="0"/>
              <a:t>SQLScript</a:t>
            </a:r>
            <a:r>
              <a:rPr lang="en-US" sz="2200" dirty="0" smtClean="0"/>
              <a:t>) can</a:t>
            </a:r>
            <a:r>
              <a:rPr lang="en-US" sz="2200" baseline="0" dirty="0" smtClean="0"/>
              <a:t> be used </a:t>
            </a:r>
            <a:r>
              <a:rPr lang="en-US" sz="2200" dirty="0" smtClean="0"/>
              <a:t>to perform preprocessing or filtering before or after invoking the predictive algorithms.</a:t>
            </a:r>
            <a:endParaRPr lang="en-US" dirty="0" smtClean="0"/>
          </a:p>
          <a:p>
            <a:pPr marL="0" lvl="1" indent="0">
              <a:buNone/>
            </a:pPr>
            <a:endParaRPr lang="en-US" dirty="0" smtClean="0"/>
          </a:p>
          <a:p>
            <a:r>
              <a:rPr lang="en-US" dirty="0" smtClean="0"/>
              <a:t>With the R integration project</a:t>
            </a:r>
            <a:r>
              <a:rPr lang="en-US" baseline="0" dirty="0" smtClean="0"/>
              <a:t> in SAP HANA, users can run R scripts transparently in the SAP HANA database environment. You can write R scripts yourself or invoke thousands of existing R external packages. You can leverage R to extend HANA’s data mining and statistic analysis capability through the </a:t>
            </a:r>
            <a:r>
              <a:rPr lang="en-US" baseline="0" dirty="0" err="1" smtClean="0"/>
              <a:t>SQLScript</a:t>
            </a:r>
            <a:r>
              <a:rPr lang="en-US" baseline="0" dirty="0" smtClean="0"/>
              <a:t> interface like a stored procedure. Or you can also use the SAP HANA database as a data source for open source R. </a:t>
            </a:r>
          </a:p>
          <a:p>
            <a:pPr>
              <a:lnSpc>
                <a:spcPct val="150000"/>
              </a:lnSpc>
            </a:pPr>
            <a:endParaRPr lang="en-US" sz="180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16590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60</a:t>
            </a:fld>
            <a:endParaRPr dirty="0">
              <a:solidFill>
                <a:prstClr val="black"/>
              </a:solidFill>
            </a:endParaRPr>
          </a:p>
        </p:txBody>
      </p:sp>
    </p:spTree>
    <p:extLst>
      <p:ext uri="{BB962C8B-B14F-4D97-AF65-F5344CB8AC3E}">
        <p14:creationId xmlns:p14="http://schemas.microsoft.com/office/powerpoint/2010/main" val="550824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1471165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63</a:t>
            </a:fld>
            <a:endParaRPr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64</a:t>
            </a:fld>
            <a:endParaRPr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228600" indent="-228600" algn="l">
              <a:buNone/>
            </a:pPr>
            <a:r>
              <a:rPr lang="en-US" baseline="0" dirty="0" smtClean="0"/>
              <a:t>With existing technologies, optimizing across all five dimensions in the spider diagram is not possible. Trade offs need to be made: </a:t>
            </a:r>
          </a:p>
          <a:p>
            <a:pPr marL="228600" indent="-228600" algn="l">
              <a:buNone/>
            </a:pPr>
            <a:endParaRPr lang="en-US" baseline="0" dirty="0" smtClean="0"/>
          </a:p>
          <a:p>
            <a:pPr marL="228600" indent="-228600" algn="l">
              <a:buNone/>
            </a:pPr>
            <a:r>
              <a:rPr lang="en-US" baseline="0" dirty="0" smtClean="0"/>
              <a:t>Do you want a report that provides broad and deep data analysis at a bearable speed? That is normally only doable after a lot of data manipulation like aggregation and normally has run times in the minutes, hours or days.</a:t>
            </a:r>
          </a:p>
          <a:p>
            <a:pPr marL="228600" indent="-228600" algn="l">
              <a:buNone/>
            </a:pPr>
            <a:endParaRPr lang="en-US" baseline="0" dirty="0" smtClean="0"/>
          </a:p>
          <a:p>
            <a:pPr marL="228600" indent="-228600" algn="l">
              <a:buNone/>
            </a:pPr>
            <a:r>
              <a:rPr lang="en-US" baseline="0" dirty="0" smtClean="0"/>
              <a:t>Alternatively, you could decide for a report design that is simple and fast, but it will normally not provide for any deep and broad insights.</a:t>
            </a:r>
          </a:p>
          <a:p>
            <a:pPr marL="228600" indent="-228600" algn="l">
              <a:buNone/>
            </a:pPr>
            <a:endParaRPr lang="en-US" baseline="0" dirty="0" smtClean="0"/>
          </a:p>
          <a:p>
            <a:pPr marL="228600" indent="-228600" algn="l">
              <a:buNone/>
            </a:pPr>
            <a:r>
              <a:rPr lang="en-US" baseline="0" dirty="0" smtClean="0"/>
              <a:t>Lastly, in both scenarios, real time updates are not possible per design; in a data warehouse environment they occur overnight via nightly batch jobs.</a:t>
            </a:r>
          </a:p>
          <a:p>
            <a:pPr marL="228600" indent="-228600" algn="l">
              <a:buNone/>
            </a:pPr>
            <a:endParaRPr lang="en-US" baseline="0" dirty="0" smtClean="0"/>
          </a:p>
          <a:p>
            <a:pPr marL="228600" indent="-228600" algn="l">
              <a:buNone/>
            </a:pPr>
            <a:endParaRPr lang="en-US" baseline="0" dirty="0" smtClean="0"/>
          </a:p>
          <a:p>
            <a:pPr marL="228600" indent="-228600" algn="l">
              <a:buNone/>
            </a:pPr>
            <a:r>
              <a:rPr lang="en-US" baseline="0" dirty="0" smtClean="0"/>
              <a:t>In summary, this shows todays typical tradeoffs between Broad and Deep analysis </a:t>
            </a:r>
            <a:r>
              <a:rPr lang="en-US" baseline="0" dirty="0" err="1" smtClean="0"/>
              <a:t>vx</a:t>
            </a:r>
            <a:r>
              <a:rPr lang="en-US" baseline="0" dirty="0" smtClean="0"/>
              <a:t> Speedy and Simple reports.</a:t>
            </a:r>
          </a:p>
          <a:p>
            <a:pPr marL="228600" indent="-228600" algn="l">
              <a:buNone/>
            </a:pPr>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latin typeface="Calibri"/>
              </a:rPr>
              <a:pPr/>
              <a:t>7</a:t>
            </a:fld>
            <a:endParaRPr dirty="0">
              <a:solidFill>
                <a:prstClr val="black"/>
              </a:solidFill>
              <a:latin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66</a:t>
            </a:fld>
            <a:endParaRPr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67</a:t>
            </a:fld>
            <a:endParaRPr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69</a:t>
            </a:fld>
            <a:endParaRPr lang="de-DE"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00593" fontAlgn="base">
              <a:lnSpc>
                <a:spcPct val="150000"/>
              </a:lnSpc>
              <a:spcBef>
                <a:spcPct val="50000"/>
              </a:spcBef>
              <a:spcAft>
                <a:spcPct val="0"/>
              </a:spcAft>
              <a:buClr>
                <a:srgbClr val="F0AB00"/>
              </a:buClr>
              <a:buSzPct val="80000"/>
              <a:defRPr/>
            </a:pPr>
            <a:r>
              <a:rPr lang="en-US" kern="0" dirty="0">
                <a:ea typeface="Arial Unicode MS" pitchFamily="34" charset="-128"/>
                <a:cs typeface="Arial Unicode MS" pitchFamily="34" charset="-128"/>
              </a:rPr>
              <a:t>SAP HANA One is the only in-memory platform that combines transactional and analytical processing together</a:t>
            </a:r>
          </a:p>
          <a:p>
            <a:pPr fontAlgn="base">
              <a:lnSpc>
                <a:spcPct val="150000"/>
              </a:lnSpc>
              <a:spcBef>
                <a:spcPct val="50000"/>
              </a:spcBef>
              <a:spcAft>
                <a:spcPct val="0"/>
              </a:spcAft>
              <a:buClr>
                <a:srgbClr val="F0AB00"/>
              </a:buClr>
              <a:buSzPct val="80000"/>
            </a:pPr>
            <a:endParaRPr lang="en-US" kern="0" dirty="0">
              <a:ea typeface="Arial Unicode MS" pitchFamily="34" charset="-128"/>
              <a:cs typeface="Arial Unicode MS" pitchFamily="34" charset="-128"/>
            </a:endParaRPr>
          </a:p>
          <a:p>
            <a:pPr fontAlgn="base">
              <a:lnSpc>
                <a:spcPct val="150000"/>
              </a:lnSpc>
              <a:spcBef>
                <a:spcPct val="50000"/>
              </a:spcBef>
              <a:spcAft>
                <a:spcPct val="0"/>
              </a:spcAft>
              <a:buClr>
                <a:srgbClr val="F0AB00"/>
              </a:buClr>
              <a:buSzPct val="80000"/>
            </a:pPr>
            <a:r>
              <a:rPr lang="en-US" kern="0" dirty="0">
                <a:ea typeface="Arial Unicode MS" pitchFamily="34" charset="-128"/>
                <a:cs typeface="Arial Unicode MS" pitchFamily="34" charset="-128"/>
              </a:rPr>
              <a:t>With SAP HANA One Business Edition you can: </a:t>
            </a:r>
          </a:p>
          <a:p>
            <a:pPr marL="168861" indent="-168861" fontAlgn="base">
              <a:lnSpc>
                <a:spcPct val="150000"/>
              </a:lnSpc>
              <a:spcBef>
                <a:spcPts val="709"/>
              </a:spcBef>
              <a:spcAft>
                <a:spcPct val="0"/>
              </a:spcAft>
              <a:buClr>
                <a:srgbClr val="F0AB00"/>
              </a:buClr>
              <a:buSzPct val="80000"/>
              <a:buFont typeface="Wingdings" pitchFamily="2" charset="2"/>
              <a:buChar char="§"/>
            </a:pPr>
            <a:r>
              <a:rPr lang="en-US" kern="0" dirty="0">
                <a:ea typeface="Arial Unicode MS" pitchFamily="34" charset="-128"/>
                <a:cs typeface="Arial Unicode MS" pitchFamily="34" charset="-128"/>
              </a:rPr>
              <a:t>Have a Single instance on the secure Amazon Web Services</a:t>
            </a:r>
          </a:p>
          <a:p>
            <a:pPr marL="168861" indent="-168861" defTabSz="900593" fontAlgn="base">
              <a:lnSpc>
                <a:spcPct val="150000"/>
              </a:lnSpc>
              <a:spcBef>
                <a:spcPts val="709"/>
              </a:spcBef>
              <a:spcAft>
                <a:spcPct val="0"/>
              </a:spcAft>
              <a:buClr>
                <a:srgbClr val="F0AB00"/>
              </a:buClr>
              <a:buSzPct val="80000"/>
              <a:buFont typeface="Wingdings" pitchFamily="2" charset="2"/>
              <a:buChar char="§"/>
              <a:defRPr/>
            </a:pPr>
            <a:r>
              <a:rPr lang="en-US" dirty="0"/>
              <a:t>Run on AWS CC2 instance types (cc2.x8L with 60.5GB of RAM and 16 Intel SandyBridge CPU Cores) </a:t>
            </a:r>
          </a:p>
          <a:p>
            <a:pPr marL="168861" indent="-168861" defTabSz="900593" fontAlgn="base">
              <a:lnSpc>
                <a:spcPct val="150000"/>
              </a:lnSpc>
              <a:spcBef>
                <a:spcPts val="709"/>
              </a:spcBef>
              <a:spcAft>
                <a:spcPct val="0"/>
              </a:spcAft>
              <a:buClr>
                <a:srgbClr val="F0AB00"/>
              </a:buClr>
              <a:buSzPct val="80000"/>
              <a:buFont typeface="Wingdings" pitchFamily="2" charset="2"/>
              <a:buChar char="§"/>
              <a:defRPr/>
            </a:pPr>
            <a:r>
              <a:rPr lang="en-US" dirty="0"/>
              <a:t>Community-based support on saphana.com/cloud</a:t>
            </a:r>
            <a:endParaRPr lang="en-US" kern="0" dirty="0">
              <a:ea typeface="Arial Unicode MS" pitchFamily="34" charset="-128"/>
              <a:cs typeface="Arial Unicode MS" pitchFamily="34" charset="-128"/>
            </a:endParaRPr>
          </a:p>
          <a:p>
            <a:pPr marL="168861" indent="-168861" fontAlgn="base">
              <a:lnSpc>
                <a:spcPct val="150000"/>
              </a:lnSpc>
              <a:spcBef>
                <a:spcPct val="50000"/>
              </a:spcBef>
              <a:spcAft>
                <a:spcPct val="0"/>
              </a:spcAft>
              <a:buClr>
                <a:srgbClr val="F0AB00"/>
              </a:buClr>
              <a:buSzPct val="80000"/>
              <a:buFont typeface="Wingdings" pitchFamily="2" charset="2"/>
              <a:buChar char="§"/>
            </a:pPr>
            <a:r>
              <a:rPr lang="en-US" kern="0" dirty="0">
                <a:ea typeface="Arial Unicode MS" pitchFamily="34" charset="-128"/>
                <a:cs typeface="Arial Unicode MS" pitchFamily="34" charset="-128"/>
              </a:rPr>
              <a:t>Customize or deploy on-demand applications on directly top of SAP HANA </a:t>
            </a:r>
          </a:p>
          <a:p>
            <a:pPr marL="168861" indent="-168861" fontAlgn="base">
              <a:lnSpc>
                <a:spcPct val="150000"/>
              </a:lnSpc>
              <a:spcBef>
                <a:spcPct val="50000"/>
              </a:spcBef>
              <a:spcAft>
                <a:spcPct val="0"/>
              </a:spcAft>
              <a:buClr>
                <a:srgbClr val="F0AB00"/>
              </a:buClr>
              <a:buSzPct val="80000"/>
              <a:buFont typeface="Wingdings" pitchFamily="2" charset="2"/>
              <a:buChar char="§"/>
            </a:pPr>
            <a:r>
              <a:rPr lang="en-US" kern="0" dirty="0">
                <a:ea typeface="Arial Unicode MS" pitchFamily="34" charset="-128"/>
                <a:cs typeface="Arial Unicode MS" pitchFamily="34" charset="-128"/>
              </a:rPr>
              <a:t>Provide the resulting applications to your end users for productive use</a:t>
            </a:r>
          </a:p>
          <a:p>
            <a:pPr marL="168861" indent="-168861" fontAlgn="base">
              <a:lnSpc>
                <a:spcPct val="150000"/>
              </a:lnSpc>
              <a:spcBef>
                <a:spcPct val="50000"/>
              </a:spcBef>
              <a:spcAft>
                <a:spcPct val="0"/>
              </a:spcAft>
              <a:buClr>
                <a:srgbClr val="F0AB00"/>
              </a:buClr>
              <a:buSzPct val="80000"/>
              <a:buFont typeface="Wingdings" pitchFamily="2" charset="2"/>
              <a:buChar char="§"/>
            </a:pPr>
            <a:r>
              <a:rPr lang="en-US" sz="1000" kern="0" dirty="0">
                <a:ea typeface="Arial Unicode MS" pitchFamily="34" charset="-128"/>
                <a:cs typeface="Arial Unicode MS" pitchFamily="34" charset="-128"/>
              </a:rPr>
              <a:t>Combine Transactional &amp; Analytical Processing</a:t>
            </a:r>
          </a:p>
          <a:p>
            <a:pPr marL="168861" indent="-168861" fontAlgn="base">
              <a:lnSpc>
                <a:spcPct val="150000"/>
              </a:lnSpc>
              <a:spcBef>
                <a:spcPct val="50000"/>
              </a:spcBef>
              <a:spcAft>
                <a:spcPct val="0"/>
              </a:spcAft>
              <a:buClr>
                <a:srgbClr val="F0AB00"/>
              </a:buClr>
              <a:buSzPct val="80000"/>
              <a:buFont typeface="Wingdings" pitchFamily="2" charset="2"/>
              <a:buChar char="§"/>
            </a:pPr>
            <a:r>
              <a:rPr lang="en-US" kern="0" dirty="0">
                <a:ea typeface="Arial Unicode MS" pitchFamily="34" charset="-128"/>
                <a:cs typeface="Arial Unicode MS" pitchFamily="34" charset="-128"/>
              </a:rPr>
              <a:t>Enable real-time business in the cloud</a:t>
            </a:r>
          </a:p>
          <a:p>
            <a:pPr fontAlgn="base">
              <a:lnSpc>
                <a:spcPct val="150000"/>
              </a:lnSpc>
              <a:spcBef>
                <a:spcPct val="50000"/>
              </a:spcBef>
              <a:spcAft>
                <a:spcPct val="0"/>
              </a:spcAft>
              <a:buClr>
                <a:srgbClr val="F0AB00"/>
              </a:buClr>
              <a:buSzPct val="80000"/>
            </a:pPr>
            <a:endParaRPr lang="en-US" kern="0" dirty="0">
              <a:ea typeface="Arial Unicode MS" pitchFamily="34" charset="-128"/>
              <a:cs typeface="Arial Unicode MS" pitchFamily="34" charset="-128"/>
            </a:endParaRPr>
          </a:p>
          <a:p>
            <a:pPr marL="168861" indent="-168861" fontAlgn="base">
              <a:lnSpc>
                <a:spcPct val="150000"/>
              </a:lnSpc>
              <a:spcBef>
                <a:spcPts val="709"/>
              </a:spcBef>
              <a:spcAft>
                <a:spcPct val="0"/>
              </a:spcAft>
              <a:buClr>
                <a:srgbClr val="F0AB00"/>
              </a:buClr>
              <a:buSzPct val="80000"/>
              <a:buFont typeface="Wingdings" pitchFamily="2" charset="2"/>
              <a:buChar char="§"/>
            </a:pPr>
            <a:endParaRPr lang="en-US" b="1" kern="0" dirty="0">
              <a:ea typeface="Arial Unicode MS" pitchFamily="34" charset="-128"/>
              <a:cs typeface="Arial Unicode MS" pitchFamily="34" charset="-128"/>
            </a:endParaRPr>
          </a:p>
          <a:p>
            <a:pPr marL="225148" indent="-225148"/>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CMUSV has developed a sensor data service platform, on top of the largest nation-wide campus sensor network developed at the Pittsburgh campus. In the past half year, with SAP sponsorship, CMUSV has successfully switched from </a:t>
            </a:r>
            <a:r>
              <a:rPr lang="en-US" dirty="0" err="1" smtClean="0"/>
              <a:t>NoSQL</a:t>
            </a:r>
            <a:r>
              <a:rPr lang="en-US" dirty="0" smtClean="0"/>
              <a:t> database to SAP HANA as our backend persistent layer, to support streaming sensor data.</a:t>
            </a:r>
          </a:p>
          <a:p>
            <a:endParaRPr lang="en-US" dirty="0" smtClean="0"/>
          </a:p>
          <a:p>
            <a:r>
              <a:rPr lang="en-US" dirty="0" smtClean="0"/>
              <a:t>The main driver is to support real-time big data analysis, over the streaming sensor data, in order to support community-oriented sensor service.</a:t>
            </a:r>
          </a:p>
        </p:txBody>
      </p:sp>
      <p:sp>
        <p:nvSpPr>
          <p:cNvPr id="4" name="Slide Number Placeholder 3"/>
          <p:cNvSpPr>
            <a:spLocks noGrp="1"/>
          </p:cNvSpPr>
          <p:nvPr>
            <p:ph type="sldNum" sz="quarter" idx="10"/>
          </p:nvPr>
        </p:nvSpPr>
        <p:spPr/>
        <p:txBody>
          <a:bodyPr/>
          <a:lstStyle/>
          <a:p>
            <a:fld id="{05BE7650-1E9C-4D47-9469-6B2C33994C02}" type="slidenum">
              <a:rPr lang="en-US" smtClean="0"/>
              <a:t>72</a:t>
            </a:fld>
            <a:endParaRPr lang="en-US"/>
          </a:p>
        </p:txBody>
      </p:sp>
    </p:spTree>
    <p:extLst>
      <p:ext uri="{BB962C8B-B14F-4D97-AF65-F5344CB8AC3E}">
        <p14:creationId xmlns:p14="http://schemas.microsoft.com/office/powerpoint/2010/main" val="482875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70231-DD8E-CE4A-A497-56BA5DF3E76D}" type="slidenum">
              <a:rPr lang="en-US" smtClean="0">
                <a:solidFill>
                  <a:prstClr val="black"/>
                </a:solidFill>
                <a:latin typeface="Calibri"/>
              </a:rPr>
              <a:pPr/>
              <a:t>76</a:t>
            </a:fld>
            <a:endParaRPr lang="en-US">
              <a:solidFill>
                <a:prstClr val="black"/>
              </a:solidFill>
              <a:latin typeface="Calibri"/>
            </a:endParaRPr>
          </a:p>
        </p:txBody>
      </p:sp>
    </p:spTree>
    <p:extLst>
      <p:ext uri="{BB962C8B-B14F-4D97-AF65-F5344CB8AC3E}">
        <p14:creationId xmlns:p14="http://schemas.microsoft.com/office/powerpoint/2010/main" val="1550745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4DFD1-25B7-4CA1-94B2-353B4483CE52}" type="slidenum">
              <a:rPr lang="en-US" smtClean="0"/>
              <a:pPr/>
              <a:t>80</a:t>
            </a:fld>
            <a:endParaRPr lang="en-US"/>
          </a:p>
        </p:txBody>
      </p:sp>
    </p:spTree>
    <p:extLst>
      <p:ext uri="{BB962C8B-B14F-4D97-AF65-F5344CB8AC3E}">
        <p14:creationId xmlns:p14="http://schemas.microsoft.com/office/powerpoint/2010/main" val="303764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From one core to multi-core</a:t>
            </a:r>
            <a:r>
              <a:rPr lang="en-US" baseline="0" dirty="0" smtClean="0"/>
              <a:t>, to multiple processors per servers, to multi-threaded cores, where we now have servers with up to 8 CPUs (with 24Mb caches each) and 160 threads!</a:t>
            </a:r>
          </a:p>
          <a:p>
            <a:r>
              <a:rPr lang="en-US" baseline="0" dirty="0" smtClean="0"/>
              <a:t>Relentless technology progress by Intel, AMD, ARM and others, will lead to even bigger caches and cores. The name of the game is data-locality and parallelization. Just released “Sandy Bridge” generation for servers.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Critical slide!!!</a:t>
            </a:r>
          </a:p>
          <a:p>
            <a:r>
              <a:rPr lang="en-US" dirty="0" smtClean="0"/>
              <a:t>Developing</a:t>
            </a:r>
            <a:r>
              <a:rPr lang="en-US" baseline="0" dirty="0" smtClean="0"/>
              <a:t> a database to solve these two critical challenges requires a careful design and development from the ground up of every aspect of the database. Relabeling an existing DB “in-memory” doesn’t do it. Carful optimizing for optimal cache utilization and for hundreds of parallel threads is what makes the difference, and allows HNA to reach the speeds I just discussed. I can’t over-emphasize </a:t>
            </a:r>
            <a:r>
              <a:rPr lang="en-US" baseline="0" dirty="0" err="1" smtClean="0"/>
              <a:t>hwo</a:t>
            </a:r>
            <a:r>
              <a:rPr lang="en-US" baseline="0" dirty="0" smtClean="0"/>
              <a:t> important solving these two challenges is to the performance of SAP HANA.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15</a:t>
            </a:fld>
            <a:endParaRPr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C87D90-EC58-4DDC-A045-C11A31B31DE9}" type="slidenum">
              <a:rPr lang="en-US" smtClean="0">
                <a:solidFill>
                  <a:prstClr val="black"/>
                </a:solidFill>
              </a:rPr>
              <a:pPr/>
              <a:t>16</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910AA5-0168-D94A-9749-63461DCAE9F7}" type="datetimeFigureOut">
              <a:rPr lang="en-US" smtClean="0"/>
              <a:t>7/17/2013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164968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10AA5-0168-D94A-9749-63461DCAE9F7}" type="datetimeFigureOut">
              <a:rPr lang="en-US" smtClean="0"/>
              <a:t>7/17/2013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39215327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400">
              <a:spcBef>
                <a:spcPct val="0"/>
              </a:spcBef>
              <a:defRPr/>
            </a:pPr>
            <a:r>
              <a:rPr lang="en-GB" sz="2400" b="1" dirty="0" smtClean="0">
                <a:solidFill>
                  <a:srgbClr val="666666"/>
                </a:solidFill>
                <a:latin typeface="Arial"/>
              </a:rPr>
              <a:t>© </a:t>
            </a:r>
            <a:r>
              <a:rPr lang="de-DE" sz="2400" b="1" dirty="0" smtClean="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400">
              <a:spcBef>
                <a:spcPts val="1200"/>
              </a:spcBef>
            </a:pPr>
            <a:r>
              <a:rPr lang="de-DE" sz="1000" noProof="1" smtClean="0">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400">
              <a:spcBef>
                <a:spcPts val="1200"/>
              </a:spcBef>
            </a:pPr>
            <a:r>
              <a:rPr lang="de-DE" sz="1000" noProof="1" smtClean="0">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400">
              <a:spcBef>
                <a:spcPts val="1200"/>
              </a:spcBef>
            </a:pPr>
            <a:r>
              <a:rPr lang="de-DE" sz="1000" noProof="1" smtClean="0">
                <a:solidFill>
                  <a:srgbClr val="000000"/>
                </a:solidFill>
                <a:latin typeface="Arial"/>
                <a:ea typeface="MS PGothic" pitchFamily="34" charset="-128"/>
              </a:rPr>
              <a:t>Produkte können länderspezifische Unterschiede aufweisen.</a:t>
            </a:r>
          </a:p>
          <a:p>
            <a:pPr defTabSz="914400">
              <a:spcBef>
                <a:spcPts val="1200"/>
              </a:spcBef>
            </a:pPr>
            <a:r>
              <a:rPr lang="de-DE" sz="1000" noProof="1" smtClean="0">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400">
              <a:spcBef>
                <a:spcPts val="1200"/>
              </a:spcBef>
            </a:pPr>
            <a:r>
              <a:rPr lang="de-DE" sz="1000" noProof="1" smtClean="0">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smtClean="0">
                <a:solidFill>
                  <a:srgbClr val="000000"/>
                </a:solidFill>
                <a:latin typeface="Arial"/>
                <a:ea typeface="MS PGothic" pitchFamily="34" charset="-128"/>
                <a:hlinkClick r:id="rId2"/>
              </a:rPr>
              <a:t>http://www.sap.com/corporate-en/legal/copyright/index.epx#trademark</a:t>
            </a:r>
            <a:r>
              <a:rPr lang="de-DE" sz="1000" noProof="1" smtClean="0">
                <a:solidFill>
                  <a:srgbClr val="000000"/>
                </a:solidFill>
                <a:latin typeface="Arial"/>
                <a:ea typeface="MS PGothic" pitchFamily="34" charset="-128"/>
              </a:rPr>
              <a:t>.</a:t>
            </a:r>
          </a:p>
        </p:txBody>
      </p:sp>
    </p:spTree>
    <p:extLst>
      <p:ext uri="{BB962C8B-B14F-4D97-AF65-F5344CB8AC3E}">
        <p14:creationId xmlns:p14="http://schemas.microsoft.com/office/powerpoint/2010/main" val="28407120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with Sub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400" y="201600"/>
            <a:ext cx="7160400" cy="392760"/>
          </a:xfrm>
        </p:spPr>
        <p:txBody>
          <a:bodyPr/>
          <a:lstStyle>
            <a:lvl1pPr>
              <a:defRPr/>
            </a:lvl1pPr>
          </a:lstStyle>
          <a:p>
            <a:r>
              <a:rPr lang="en-US" noProof="0" smtClean="0"/>
              <a:t>Click to Add Title (Title Case)</a:t>
            </a:r>
            <a:endParaRPr lang="en-US" dirty="0"/>
          </a:p>
        </p:txBody>
      </p:sp>
      <p:sp>
        <p:nvSpPr>
          <p:cNvPr id="5" name="Text Placeholder 4"/>
          <p:cNvSpPr>
            <a:spLocks noGrp="1"/>
          </p:cNvSpPr>
          <p:nvPr>
            <p:ph type="body" sz="quarter" idx="11" hasCustomPrompt="1"/>
          </p:nvPr>
        </p:nvSpPr>
        <p:spPr>
          <a:xfrm>
            <a:off x="248400" y="1292400"/>
            <a:ext cx="8647200" cy="5410800"/>
          </a:xfrm>
        </p:spPr>
        <p:txBody>
          <a:bodyPr/>
          <a:lstStyle/>
          <a:p>
            <a:pPr lvl="0"/>
            <a:r>
              <a:rPr lang="en-US" noProof="0" smtClean="0"/>
              <a:t>Click to add 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2" hasCustomPrompt="1"/>
          </p:nvPr>
        </p:nvSpPr>
        <p:spPr>
          <a:xfrm>
            <a:off x="248400" y="648001"/>
            <a:ext cx="7160400" cy="312120"/>
          </a:xfrm>
        </p:spPr>
        <p:txBody>
          <a:bodyPr/>
          <a:lstStyle>
            <a:lvl1pPr>
              <a:defRPr>
                <a:solidFill>
                  <a:schemeClr val="accent3"/>
                </a:solidFill>
              </a:defRPr>
            </a:lvl1pPr>
          </a:lstStyle>
          <a:p>
            <a:pPr lvl="0"/>
            <a:r>
              <a:rPr lang="en-US" dirty="0" smtClean="0"/>
              <a:t>Click to Add Subtitle</a:t>
            </a:r>
          </a:p>
        </p:txBody>
      </p:sp>
    </p:spTree>
    <p:extLst>
      <p:ext uri="{BB962C8B-B14F-4D97-AF65-F5344CB8AC3E}">
        <p14:creationId xmlns:p14="http://schemas.microsoft.com/office/powerpoint/2010/main" val="20885901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itle and Text with picture lef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1"/>
            <a:ext cx="41652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de-DE" dirty="0"/>
          </a:p>
        </p:txBody>
      </p:sp>
      <p:sp>
        <p:nvSpPr>
          <p:cNvPr id="7" name="Text Placeholder 6"/>
          <p:cNvSpPr>
            <a:spLocks noGrp="1"/>
          </p:cNvSpPr>
          <p:nvPr>
            <p:ph type="body" sz="quarter" idx="11" hasCustomPrompt="1"/>
          </p:nvPr>
        </p:nvSpPr>
        <p:spPr bwMode="gray">
          <a:xfrm>
            <a:off x="4654800" y="1692001"/>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927171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6245034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29243093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20662263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23797545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275678208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321341681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extLst>
      <p:ext uri="{BB962C8B-B14F-4D97-AF65-F5344CB8AC3E}">
        <p14:creationId xmlns:p14="http://schemas.microsoft.com/office/powerpoint/2010/main" val="1666887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10AA5-0168-D94A-9749-63461DCAE9F7}" type="datetimeFigureOut">
              <a:rPr lang="en-US" smtClean="0"/>
              <a:t>7/17/2013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12928726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18608931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22847483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27061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09531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61008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4122493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9868846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8895708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20113251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333078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5041679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41077520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3"/>
            <a:ext cx="1689565" cy="123111"/>
          </a:xfrm>
          <a:prstGeom prst="rect">
            <a:avLst/>
          </a:prstGeom>
          <a:noFill/>
        </p:spPr>
        <p:txBody>
          <a:bodyPr wrap="none" lIns="0" tIns="0" rIns="0" bIns="0" rtlCol="0">
            <a:spAutoFit/>
          </a:bodyPr>
          <a:lstStyle/>
          <a:p>
            <a:pPr marL="133350" indent="-133350" defTabSz="914400">
              <a:buClr>
                <a:srgbClr val="000000"/>
              </a:buClr>
              <a:buFont typeface="Arial" pitchFamily="34" charset="0"/>
              <a:buChar char="©"/>
            </a:pPr>
            <a:r>
              <a:rPr lang="en-US" sz="800" dirty="0" smtClean="0">
                <a:solidFill>
                  <a:sysClr val="windowText" lastClr="000000"/>
                </a:solidFill>
                <a:latin typeface="Arial"/>
              </a:rPr>
              <a:t>2013 SAP AG. All rights reserved.</a:t>
            </a:r>
          </a:p>
        </p:txBody>
      </p:sp>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defTabSz="914400">
              <a:buClr>
                <a:srgbClr val="666666"/>
              </a:buClr>
              <a:buFont typeface="Arial" pitchFamily="34" charset="0"/>
              <a:buNone/>
            </a:pPr>
            <a:fld id="{0BDC132A-5C91-4078-9777-31DA19A62E0A}" type="slidenum">
              <a:rPr lang="en-US" sz="800" smtClean="0">
                <a:solidFill>
                  <a:srgbClr val="000000"/>
                </a:solidFill>
                <a:latin typeface="Arial"/>
              </a:rPr>
              <a:pPr marL="93663" indent="-93663" algn="r" defTabSz="914400">
                <a:buClr>
                  <a:srgbClr val="666666"/>
                </a:buClr>
                <a:buFont typeface="Arial" pitchFamily="34" charset="0"/>
                <a:buNone/>
              </a:pPr>
              <a:t>‹#›</a:t>
            </a:fld>
            <a:endParaRPr lang="en-US" sz="800" dirty="0" smtClean="0">
              <a:solidFill>
                <a:srgbClr val="000000"/>
              </a:solidFill>
              <a:latin typeface="Arial"/>
            </a:endParaRPr>
          </a:p>
        </p:txBody>
      </p:sp>
    </p:spTree>
    <p:extLst>
      <p:ext uri="{BB962C8B-B14F-4D97-AF65-F5344CB8AC3E}">
        <p14:creationId xmlns:p14="http://schemas.microsoft.com/office/powerpoint/2010/main" val="356697205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defTabSz="914400">
              <a:spcBef>
                <a:spcPct val="0"/>
              </a:spcBef>
            </a:pPr>
            <a:r>
              <a:rPr lang="en-GB" sz="2400" b="1" dirty="0" smtClean="0">
                <a:solidFill>
                  <a:srgbClr val="666666"/>
                </a:solidFill>
                <a:latin typeface="Arial"/>
              </a:rPr>
              <a:t>© </a:t>
            </a:r>
            <a:r>
              <a:rPr lang="de-DE" sz="2400" b="1" dirty="0" smtClean="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400">
              <a:spcBef>
                <a:spcPts val="1200"/>
              </a:spcBef>
            </a:pPr>
            <a:r>
              <a:rPr lang="en-US" sz="1000" noProof="1" smtClean="0">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The information contained herein may be changed without prior notice.</a:t>
            </a:r>
          </a:p>
          <a:p>
            <a:pPr defTabSz="914400">
              <a:spcBef>
                <a:spcPts val="1200"/>
              </a:spcBef>
            </a:pPr>
            <a:r>
              <a:rPr lang="en-US" sz="1000" noProof="1" smtClean="0">
                <a:solidFill>
                  <a:srgbClr val="000000"/>
                </a:solidFill>
                <a:latin typeface="Arial"/>
                <a:ea typeface="MS PGothic" pitchFamily="34" charset="-128"/>
              </a:rPr>
              <a:t>Some software products marketed by SAP AG and its distributors contain proprietary software components of other software vendors.</a:t>
            </a:r>
          </a:p>
          <a:p>
            <a:pPr defTabSz="914400">
              <a:spcBef>
                <a:spcPts val="1200"/>
              </a:spcBef>
            </a:pPr>
            <a:r>
              <a:rPr lang="en-US" sz="1000" noProof="1" smtClean="0">
                <a:solidFill>
                  <a:srgbClr val="000000"/>
                </a:solidFill>
                <a:latin typeface="Arial"/>
                <a:ea typeface="MS PGothic" pitchFamily="34" charset="-128"/>
              </a:rPr>
              <a:t>National product specifications may vary.</a:t>
            </a:r>
          </a:p>
          <a:p>
            <a:pPr defTabSz="914400">
              <a:spcBef>
                <a:spcPts val="1200"/>
              </a:spcBef>
            </a:pPr>
            <a:r>
              <a:rPr lang="en-US" sz="1000" noProof="1" smtClean="0">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400">
              <a:spcBef>
                <a:spcPts val="1200"/>
              </a:spcBef>
            </a:pPr>
            <a:r>
              <a:rPr lang="en-US" sz="1000" noProof="1" smtClean="0">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Please see </a:t>
            </a:r>
            <a:r>
              <a:rPr lang="en-US" sz="1000" noProof="1" smtClean="0">
                <a:solidFill>
                  <a:srgbClr val="000000"/>
                </a:solidFill>
                <a:latin typeface="Arial"/>
                <a:ea typeface="MS PGothic" pitchFamily="34" charset="-128"/>
                <a:hlinkClick r:id="rId2"/>
              </a:rPr>
              <a:t>http://www.sap.com/corporate-en/legal/copyright/index.epx#trademark</a:t>
            </a:r>
            <a:r>
              <a:rPr lang="en-US" sz="1000" noProof="1" smtClean="0">
                <a:solidFill>
                  <a:srgbClr val="000000"/>
                </a:solidFill>
                <a:latin typeface="Arial"/>
                <a:ea typeface="MS PGothic" pitchFamily="34" charset="-128"/>
              </a:rPr>
              <a:t> for additional trademark information and notices.</a:t>
            </a:r>
          </a:p>
        </p:txBody>
      </p:sp>
    </p:spTree>
    <p:extLst>
      <p:ext uri="{BB962C8B-B14F-4D97-AF65-F5344CB8AC3E}">
        <p14:creationId xmlns:p14="http://schemas.microsoft.com/office/powerpoint/2010/main" val="37777166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400">
              <a:spcBef>
                <a:spcPct val="0"/>
              </a:spcBef>
              <a:defRPr/>
            </a:pPr>
            <a:r>
              <a:rPr lang="en-GB" sz="2400" b="1" dirty="0" smtClean="0">
                <a:solidFill>
                  <a:srgbClr val="666666"/>
                </a:solidFill>
                <a:latin typeface="Arial"/>
              </a:rPr>
              <a:t>© </a:t>
            </a:r>
            <a:r>
              <a:rPr lang="de-DE" sz="2400" b="1" dirty="0" smtClean="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400">
              <a:spcBef>
                <a:spcPts val="1200"/>
              </a:spcBef>
            </a:pPr>
            <a:r>
              <a:rPr lang="de-DE" sz="1000" noProof="1" smtClean="0">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400">
              <a:spcBef>
                <a:spcPts val="1200"/>
              </a:spcBef>
            </a:pPr>
            <a:r>
              <a:rPr lang="de-DE" sz="1000" noProof="1" smtClean="0">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400">
              <a:spcBef>
                <a:spcPts val="1200"/>
              </a:spcBef>
            </a:pPr>
            <a:r>
              <a:rPr lang="de-DE" sz="1000" noProof="1" smtClean="0">
                <a:solidFill>
                  <a:srgbClr val="000000"/>
                </a:solidFill>
                <a:latin typeface="Arial"/>
                <a:ea typeface="MS PGothic" pitchFamily="34" charset="-128"/>
              </a:rPr>
              <a:t>Produkte können länderspezifische Unterschiede aufweisen.</a:t>
            </a:r>
          </a:p>
          <a:p>
            <a:pPr defTabSz="914400">
              <a:spcBef>
                <a:spcPts val="1200"/>
              </a:spcBef>
            </a:pPr>
            <a:r>
              <a:rPr lang="de-DE" sz="1000" noProof="1" smtClean="0">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400">
              <a:spcBef>
                <a:spcPts val="1200"/>
              </a:spcBef>
            </a:pPr>
            <a:r>
              <a:rPr lang="de-DE" sz="1000" noProof="1" smtClean="0">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smtClean="0">
                <a:solidFill>
                  <a:srgbClr val="000000"/>
                </a:solidFill>
                <a:latin typeface="Arial"/>
                <a:ea typeface="MS PGothic" pitchFamily="34" charset="-128"/>
                <a:hlinkClick r:id="rId2"/>
              </a:rPr>
              <a:t>http://www.sap.com/corporate-en/legal/copyright/index.epx#trademark</a:t>
            </a:r>
            <a:r>
              <a:rPr lang="de-DE" sz="1000" noProof="1" smtClean="0">
                <a:solidFill>
                  <a:srgbClr val="000000"/>
                </a:solidFill>
                <a:latin typeface="Arial"/>
                <a:ea typeface="MS PGothic" pitchFamily="34" charset="-128"/>
              </a:rPr>
              <a:t>.</a:t>
            </a:r>
          </a:p>
        </p:txBody>
      </p:sp>
    </p:spTree>
    <p:extLst>
      <p:ext uri="{BB962C8B-B14F-4D97-AF65-F5344CB8AC3E}">
        <p14:creationId xmlns:p14="http://schemas.microsoft.com/office/powerpoint/2010/main" val="3084031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with Sub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400" y="201600"/>
            <a:ext cx="7160400" cy="392760"/>
          </a:xfrm>
        </p:spPr>
        <p:txBody>
          <a:bodyPr/>
          <a:lstStyle>
            <a:lvl1pPr>
              <a:defRPr/>
            </a:lvl1pPr>
          </a:lstStyle>
          <a:p>
            <a:r>
              <a:rPr lang="en-US" noProof="0" smtClean="0"/>
              <a:t>Click to Add Title (Title Case)</a:t>
            </a:r>
            <a:endParaRPr lang="en-US" dirty="0"/>
          </a:p>
        </p:txBody>
      </p:sp>
      <p:sp>
        <p:nvSpPr>
          <p:cNvPr id="5" name="Text Placeholder 4"/>
          <p:cNvSpPr>
            <a:spLocks noGrp="1"/>
          </p:cNvSpPr>
          <p:nvPr>
            <p:ph type="body" sz="quarter" idx="11" hasCustomPrompt="1"/>
          </p:nvPr>
        </p:nvSpPr>
        <p:spPr>
          <a:xfrm>
            <a:off x="248400" y="1292400"/>
            <a:ext cx="8647200" cy="5410800"/>
          </a:xfrm>
        </p:spPr>
        <p:txBody>
          <a:bodyPr/>
          <a:lstStyle/>
          <a:p>
            <a:pPr lvl="0"/>
            <a:r>
              <a:rPr lang="en-US" noProof="0" smtClean="0"/>
              <a:t>Click to add 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2" hasCustomPrompt="1"/>
          </p:nvPr>
        </p:nvSpPr>
        <p:spPr>
          <a:xfrm>
            <a:off x="248400" y="648001"/>
            <a:ext cx="7160400" cy="312120"/>
          </a:xfrm>
        </p:spPr>
        <p:txBody>
          <a:bodyPr/>
          <a:lstStyle>
            <a:lvl1pPr>
              <a:defRPr>
                <a:solidFill>
                  <a:schemeClr val="accent3"/>
                </a:solidFill>
              </a:defRPr>
            </a:lvl1pPr>
          </a:lstStyle>
          <a:p>
            <a:pPr lvl="0"/>
            <a:r>
              <a:rPr lang="en-US" dirty="0" smtClean="0"/>
              <a:t>Click to Add Subtitle</a:t>
            </a:r>
          </a:p>
        </p:txBody>
      </p:sp>
    </p:spTree>
    <p:extLst>
      <p:ext uri="{BB962C8B-B14F-4D97-AF65-F5344CB8AC3E}">
        <p14:creationId xmlns:p14="http://schemas.microsoft.com/office/powerpoint/2010/main" val="14852740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8776" y="349252"/>
            <a:ext cx="7159744" cy="715963"/>
          </a:xfrm>
          <a:prstGeom prst="rect">
            <a:avLst/>
          </a:prstGeom>
        </p:spPr>
        <p:txBody>
          <a:bodyPr/>
          <a:lstStyle>
            <a:lvl1pPr>
              <a:defRPr>
                <a:solidFill>
                  <a:schemeClr val="tx1">
                    <a:lumMod val="65000"/>
                    <a:lumOff val="35000"/>
                  </a:schemeClr>
                </a:solidFill>
              </a:defRPr>
            </a:lvl1pPr>
          </a:lstStyle>
          <a:p>
            <a:r>
              <a:rPr lang="en-US" noProof="0" dirty="0" smtClean="0"/>
              <a:t>Click to edit Master title style</a:t>
            </a:r>
            <a:endParaRPr lang="de-DE" dirty="0"/>
          </a:p>
        </p:txBody>
      </p:sp>
    </p:spTree>
    <p:extLst>
      <p:ext uri="{BB962C8B-B14F-4D97-AF65-F5344CB8AC3E}">
        <p14:creationId xmlns:p14="http://schemas.microsoft.com/office/powerpoint/2010/main" val="1552524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Roadmap - with textbox">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5" name="Content Placeholder 5"/>
          <p:cNvSpPr>
            <a:spLocks noGrp="1"/>
          </p:cNvSpPr>
          <p:nvPr>
            <p:ph sz="quarter" idx="11" hasCustomPrompt="1"/>
          </p:nvPr>
        </p:nvSpPr>
        <p:spPr>
          <a:xfrm>
            <a:off x="0" y="6086475"/>
            <a:ext cx="9144000" cy="252000"/>
          </a:xfrm>
          <a:solidFill>
            <a:schemeClr val="accent1"/>
          </a:solidFill>
          <a:ln w="9525">
            <a:noFill/>
            <a:round/>
            <a:headEnd/>
            <a:tailEnd/>
          </a:ln>
        </p:spPr>
        <p:txBody>
          <a:bodyPr vert="horz" lIns="0" tIns="0" rIns="0" bIns="0" rtlCol="0" anchor="ctr" anchorCtr="0">
            <a:noAutofit/>
          </a:bodyPr>
          <a:lstStyle>
            <a:lvl1pPr marL="0" algn="ctr" defTabSz="914400" rtl="0" eaLnBrk="1" latinLnBrk="0" hangingPunct="1">
              <a:defRPr lang="en-US" sz="1200" b="1" kern="1200" baseline="0" noProof="0" dirty="0" smtClean="0">
                <a:solidFill>
                  <a:schemeClr val="tx1"/>
                </a:solidFill>
                <a:latin typeface="Arial"/>
                <a:ea typeface="+mn-ea"/>
                <a:cs typeface="+mn-cs"/>
              </a:defRPr>
            </a:lvl1pPr>
            <a:lvl2pPr algn="ctr">
              <a:defRPr/>
            </a:lvl2pPr>
            <a:lvl3pPr algn="ctr">
              <a:defRPr/>
            </a:lvl3pPr>
            <a:lvl4pPr algn="ctr">
              <a:defRPr/>
            </a:lvl4pPr>
            <a:lvl5pPr algn="ctr">
              <a:buNone/>
              <a:defRPr/>
            </a:lvl5pPr>
          </a:lstStyle>
          <a:p>
            <a:pPr marL="0" marR="0" lvl="0" indent="0" algn="ctr" defTabSz="914400" rtl="0" eaLnBrk="1" fontAlgn="base" latinLnBrk="0" hangingPunct="1">
              <a:lnSpc>
                <a:spcPct val="100000"/>
              </a:lnSpc>
              <a:spcBef>
                <a:spcPts val="1620"/>
              </a:spcBef>
              <a:spcAft>
                <a:spcPct val="0"/>
              </a:spcAft>
              <a:buClr>
                <a:schemeClr val="accent1"/>
              </a:buClr>
              <a:buSzPct val="80000"/>
              <a:buFontTx/>
              <a:buNone/>
              <a:tabLst/>
            </a:pPr>
            <a:r>
              <a:rPr lang="en-US" dirty="0" smtClean="0"/>
              <a:t>Add Today / Planned Innovations or Future Direction (UPPER CASE)</a:t>
            </a:r>
          </a:p>
        </p:txBody>
      </p:sp>
      <p:sp>
        <p:nvSpPr>
          <p:cNvPr id="7" name="Text Placeholder 3"/>
          <p:cNvSpPr>
            <a:spLocks noGrp="1"/>
          </p:cNvSpPr>
          <p:nvPr>
            <p:ph type="body" sz="quarter" idx="12" hasCustomPrompt="1"/>
          </p:nvPr>
        </p:nvSpPr>
        <p:spPr>
          <a:xfrm>
            <a:off x="324001" y="1690687"/>
            <a:ext cx="8494713" cy="756000"/>
          </a:xfrm>
        </p:spPr>
        <p:txBody>
          <a:bodyPr/>
          <a:lstStyle>
            <a:lvl1pPr>
              <a:defRPr sz="1400" b="0"/>
            </a:lvl1pPr>
            <a:lvl2pPr marL="180975" indent="-90488">
              <a:spcBef>
                <a:spcPts val="200"/>
              </a:spcBef>
              <a:buSzPct val="100000"/>
              <a:buFont typeface="Wingdings" pitchFamily="2" charset="2"/>
              <a:buChar char=""/>
              <a:defRPr sz="1200"/>
            </a:lvl2pPr>
          </a:lstStyle>
          <a:p>
            <a:pPr lvl="0"/>
            <a:r>
              <a:rPr lang="en-US" noProof="0" dirty="0" smtClean="0"/>
              <a:t>Click to add text</a:t>
            </a:r>
          </a:p>
          <a:p>
            <a:pPr lvl="1"/>
            <a:r>
              <a:rPr lang="en-US" dirty="0" smtClean="0"/>
              <a:t>Second level</a:t>
            </a:r>
          </a:p>
        </p:txBody>
      </p:sp>
    </p:spTree>
    <p:extLst>
      <p:ext uri="{BB962C8B-B14F-4D97-AF65-F5344CB8AC3E}">
        <p14:creationId xmlns:p14="http://schemas.microsoft.com/office/powerpoint/2010/main" val="3451943146"/>
      </p:ext>
    </p:extLst>
  </p:cSld>
  <p:clrMapOvr>
    <a:masterClrMapping/>
  </p:clrMapOvr>
  <p:transition spd="med"/>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40043751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12549704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494186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868" b="16249"/>
          <a:stretch/>
        </p:blipFill>
        <p:spPr>
          <a:xfrm>
            <a:off x="-1" y="0"/>
            <a:ext cx="9158202" cy="6858000"/>
          </a:xfrm>
          <a:prstGeom prst="rect">
            <a:avLst/>
          </a:prstGeom>
        </p:spPr>
      </p:pic>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20206046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25559934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40433599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322137728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extLst>
      <p:ext uri="{BB962C8B-B14F-4D97-AF65-F5344CB8AC3E}">
        <p14:creationId xmlns:p14="http://schemas.microsoft.com/office/powerpoint/2010/main" val="41982612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16366388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2529412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22575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19899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81396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062402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10177668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40962695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5514861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6679712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41223024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4903082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3"/>
            <a:ext cx="1689565" cy="123111"/>
          </a:xfrm>
          <a:prstGeom prst="rect">
            <a:avLst/>
          </a:prstGeom>
          <a:noFill/>
        </p:spPr>
        <p:txBody>
          <a:bodyPr wrap="none" lIns="0" tIns="0" rIns="0" bIns="0" rtlCol="0">
            <a:spAutoFit/>
          </a:bodyPr>
          <a:lstStyle/>
          <a:p>
            <a:pPr marL="133350" indent="-133350" defTabSz="914400">
              <a:buClr>
                <a:srgbClr val="000000"/>
              </a:buClr>
              <a:buFont typeface="Arial" pitchFamily="34" charset="0"/>
              <a:buChar char="©"/>
            </a:pPr>
            <a:r>
              <a:rPr lang="en-US" sz="800" dirty="0">
                <a:solidFill>
                  <a:sysClr val="windowText" lastClr="000000"/>
                </a:solidFill>
                <a:latin typeface="Arial"/>
              </a:rPr>
              <a:t>2013 SAP AG. All rights reserved.</a:t>
            </a:r>
          </a:p>
        </p:txBody>
      </p:sp>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defTabSz="914400">
              <a:buClr>
                <a:srgbClr val="666666"/>
              </a:buClr>
              <a:buFont typeface="Arial" pitchFamily="34" charset="0"/>
              <a:buNone/>
            </a:pPr>
            <a:fld id="{0BDC132A-5C91-4078-9777-31DA19A62E0A}" type="slidenum">
              <a:rPr lang="en-US" sz="800">
                <a:solidFill>
                  <a:srgbClr val="000000"/>
                </a:solidFill>
                <a:latin typeface="Arial"/>
              </a:rPr>
              <a:pPr marL="93663" indent="-93663" algn="r" defTabSz="914400">
                <a:buClr>
                  <a:srgbClr val="666666"/>
                </a:buClr>
                <a:buFont typeface="Arial" pitchFamily="34" charset="0"/>
                <a:buNone/>
              </a:pPr>
              <a:t>‹#›</a:t>
            </a:fld>
            <a:endParaRPr lang="en-US" sz="800" dirty="0">
              <a:solidFill>
                <a:srgbClr val="000000"/>
              </a:solidFill>
              <a:latin typeface="Arial"/>
            </a:endParaRPr>
          </a:p>
        </p:txBody>
      </p:sp>
    </p:spTree>
    <p:extLst>
      <p:ext uri="{BB962C8B-B14F-4D97-AF65-F5344CB8AC3E}">
        <p14:creationId xmlns:p14="http://schemas.microsoft.com/office/powerpoint/2010/main" val="12035901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defTabSz="914400">
              <a:spcBef>
                <a:spcPct val="0"/>
              </a:spcBef>
            </a:pPr>
            <a:r>
              <a:rPr lang="en-GB" sz="2400" b="1" dirty="0">
                <a:solidFill>
                  <a:srgbClr val="666666"/>
                </a:solidFill>
                <a:latin typeface="Arial"/>
              </a:rPr>
              <a:t>© </a:t>
            </a:r>
            <a:r>
              <a:rPr lang="de-DE" sz="2400" b="1" dirty="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400">
              <a:spcBef>
                <a:spcPts val="1200"/>
              </a:spcBef>
            </a:pPr>
            <a:r>
              <a:rPr lang="en-US" sz="1000" noProof="1">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a:solidFill>
                  <a:srgbClr val="000000"/>
                </a:solidFill>
                <a:latin typeface="Arial"/>
                <a:ea typeface="MS PGothic" pitchFamily="34" charset="-128"/>
              </a:rPr>
            </a:br>
            <a:r>
              <a:rPr lang="en-US" sz="1000" noProof="1">
                <a:solidFill>
                  <a:srgbClr val="000000"/>
                </a:solidFill>
                <a:latin typeface="Arial"/>
                <a:ea typeface="MS PGothic" pitchFamily="34" charset="-128"/>
              </a:rPr>
              <a:t>The information contained herein may be changed without prior notice.</a:t>
            </a:r>
          </a:p>
          <a:p>
            <a:pPr defTabSz="914400">
              <a:spcBef>
                <a:spcPts val="1200"/>
              </a:spcBef>
            </a:pPr>
            <a:r>
              <a:rPr lang="en-US" sz="1000" noProof="1">
                <a:solidFill>
                  <a:srgbClr val="000000"/>
                </a:solidFill>
                <a:latin typeface="Arial"/>
                <a:ea typeface="MS PGothic" pitchFamily="34" charset="-128"/>
              </a:rPr>
              <a:t>Some software products marketed by SAP AG and its distributors contain proprietary software components of other software vendors.</a:t>
            </a:r>
          </a:p>
          <a:p>
            <a:pPr defTabSz="914400">
              <a:spcBef>
                <a:spcPts val="1200"/>
              </a:spcBef>
            </a:pPr>
            <a:r>
              <a:rPr lang="en-US" sz="1000" noProof="1">
                <a:solidFill>
                  <a:srgbClr val="000000"/>
                </a:solidFill>
                <a:latin typeface="Arial"/>
                <a:ea typeface="MS PGothic" pitchFamily="34" charset="-128"/>
              </a:rPr>
              <a:t>National product specifications may vary.</a:t>
            </a:r>
          </a:p>
          <a:p>
            <a:pPr defTabSz="914400">
              <a:spcBef>
                <a:spcPts val="1200"/>
              </a:spcBef>
            </a:pPr>
            <a:r>
              <a:rPr lang="en-US" sz="1000" noProof="1">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400">
              <a:spcBef>
                <a:spcPts val="1200"/>
              </a:spcBef>
            </a:pPr>
            <a:r>
              <a:rPr lang="en-US" sz="1000" noProof="1">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a:solidFill>
                  <a:srgbClr val="000000"/>
                </a:solidFill>
                <a:latin typeface="Arial"/>
                <a:ea typeface="MS PGothic" pitchFamily="34" charset="-128"/>
              </a:rPr>
            </a:br>
            <a:r>
              <a:rPr lang="en-US" sz="1000" noProof="1">
                <a:solidFill>
                  <a:srgbClr val="000000"/>
                </a:solidFill>
                <a:latin typeface="Arial"/>
                <a:ea typeface="MS PGothic" pitchFamily="34" charset="-128"/>
              </a:rPr>
              <a:t>Please see </a:t>
            </a:r>
            <a:r>
              <a:rPr lang="en-US" sz="1000" noProof="1">
                <a:solidFill>
                  <a:srgbClr val="000000"/>
                </a:solidFill>
                <a:latin typeface="Arial"/>
                <a:ea typeface="MS PGothic" pitchFamily="34" charset="-128"/>
                <a:hlinkClick r:id="rId2"/>
              </a:rPr>
              <a:t>http://www.sap.com/corporate-en/legal/copyright/index.epx#trademark</a:t>
            </a:r>
            <a:r>
              <a:rPr lang="en-US" sz="1000" noProof="1">
                <a:solidFill>
                  <a:srgbClr val="000000"/>
                </a:solidFill>
                <a:latin typeface="Arial"/>
                <a:ea typeface="MS PGothic" pitchFamily="34" charset="-128"/>
              </a:rPr>
              <a:t> for additional trademark information and notices.</a:t>
            </a:r>
          </a:p>
        </p:txBody>
      </p:sp>
    </p:spTree>
    <p:extLst>
      <p:ext uri="{BB962C8B-B14F-4D97-AF65-F5344CB8AC3E}">
        <p14:creationId xmlns:p14="http://schemas.microsoft.com/office/powerpoint/2010/main" val="41912060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400">
              <a:spcBef>
                <a:spcPct val="0"/>
              </a:spcBef>
              <a:defRPr/>
            </a:pPr>
            <a:r>
              <a:rPr lang="en-GB" sz="2400" b="1" dirty="0">
                <a:solidFill>
                  <a:srgbClr val="666666"/>
                </a:solidFill>
                <a:latin typeface="Arial"/>
              </a:rPr>
              <a:t>© </a:t>
            </a:r>
            <a:r>
              <a:rPr lang="de-DE" sz="2400" b="1" dirty="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400">
              <a:spcBef>
                <a:spcPts val="1200"/>
              </a:spcBef>
            </a:pPr>
            <a:r>
              <a:rPr lang="de-DE" sz="1000" noProof="1">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400">
              <a:spcBef>
                <a:spcPts val="1200"/>
              </a:spcBef>
            </a:pPr>
            <a:r>
              <a:rPr lang="de-DE" sz="1000" noProof="1">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400">
              <a:spcBef>
                <a:spcPts val="1200"/>
              </a:spcBef>
            </a:pPr>
            <a:r>
              <a:rPr lang="de-DE" sz="1000" noProof="1">
                <a:solidFill>
                  <a:srgbClr val="000000"/>
                </a:solidFill>
                <a:latin typeface="Arial"/>
                <a:ea typeface="MS PGothic" pitchFamily="34" charset="-128"/>
              </a:rPr>
              <a:t>Produkte können länderspezifische Unterschiede aufweisen.</a:t>
            </a:r>
          </a:p>
          <a:p>
            <a:pPr defTabSz="914400">
              <a:spcBef>
                <a:spcPts val="1200"/>
              </a:spcBef>
            </a:pPr>
            <a:r>
              <a:rPr lang="de-DE" sz="1000" noProof="1">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400">
              <a:spcBef>
                <a:spcPts val="1200"/>
              </a:spcBef>
            </a:pPr>
            <a:r>
              <a:rPr lang="de-DE" sz="1000" noProof="1">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a:solidFill>
                  <a:srgbClr val="000000"/>
                </a:solidFill>
                <a:latin typeface="Arial"/>
                <a:ea typeface="MS PGothic" pitchFamily="34" charset="-128"/>
                <a:hlinkClick r:id="rId2"/>
              </a:rPr>
              <a:t>http://www.sap.com/corporate-en/legal/copyright/index.epx#trademark</a:t>
            </a:r>
            <a:r>
              <a:rPr lang="de-DE" sz="1000" noProof="1">
                <a:solidFill>
                  <a:srgbClr val="000000"/>
                </a:solidFill>
                <a:latin typeface="Arial"/>
                <a:ea typeface="MS PGothic" pitchFamily="34" charset="-128"/>
              </a:rPr>
              <a:t>.</a:t>
            </a:r>
          </a:p>
        </p:txBody>
      </p:sp>
    </p:spTree>
    <p:extLst>
      <p:ext uri="{BB962C8B-B14F-4D97-AF65-F5344CB8AC3E}">
        <p14:creationId xmlns:p14="http://schemas.microsoft.com/office/powerpoint/2010/main" val="20709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134105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1"/>
            <a:ext cx="8496000" cy="2295525"/>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219532374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15"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109475327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1" y="478632"/>
            <a:ext cx="1832305" cy="907257"/>
          </a:xfrm>
          <a:prstGeom prst="rect">
            <a:avLst/>
          </a:prstGeom>
        </p:spPr>
      </p:pic>
    </p:spTree>
    <p:extLst>
      <p:ext uri="{BB962C8B-B14F-4D97-AF65-F5344CB8AC3E}">
        <p14:creationId xmlns:p14="http://schemas.microsoft.com/office/powerpoint/2010/main" val="114932552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1" y="1692001"/>
            <a:ext cx="8494713" cy="3831818"/>
          </a:xfrm>
        </p:spPr>
        <p:txBody>
          <a:bodyPr>
            <a:noAutofit/>
          </a:bodyPr>
          <a:lstStyle>
            <a:lvl1pPr marL="0" marR="0" indent="0" algn="l" defTabSz="914245" rtl="0" eaLnBrk="1" fontAlgn="auto" latinLnBrk="0" hangingPunct="1">
              <a:lnSpc>
                <a:spcPct val="100000"/>
              </a:lnSpc>
              <a:spcBef>
                <a:spcPts val="1200"/>
              </a:spcBef>
              <a:spcAft>
                <a:spcPts val="0"/>
              </a:spcAft>
              <a:buClr>
                <a:schemeClr val="accent1"/>
              </a:buClr>
              <a:buSzPct val="80000"/>
              <a:buFontTx/>
              <a:buNone/>
              <a:tabLst/>
              <a:defRPr b="0"/>
            </a:lvl1pPr>
            <a:lvl2pPr marL="179970" marR="0" indent="-179970" algn="l" defTabSz="9142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39" marR="0" indent="-180944"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09" marR="0" indent="-177770"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09">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319810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10AA5-0168-D94A-9749-63461DCAE9F7}" type="datetimeFigureOut">
              <a:rPr lang="en-US" smtClean="0"/>
              <a:t>7/17/2013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4260380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2570569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0579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4739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7504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8"/>
            <a:ext cx="3078000" cy="4391025"/>
          </a:xfrm>
          <a:solidFill>
            <a:schemeClr val="bg1">
              <a:lumMod val="95000"/>
            </a:schemeClr>
          </a:solidFill>
        </p:spPr>
        <p:txBody>
          <a:bodyPr tIns="1295781"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8"/>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140038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1"/>
            <a:ext cx="41652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925180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1"/>
            <a:ext cx="52380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435512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3591580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9"/>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2725629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1" y="1692000"/>
            <a:ext cx="8494713" cy="2816156"/>
          </a:xfrm>
        </p:spPr>
        <p:txBody>
          <a:bodyPr>
            <a:noAutofit/>
          </a:bodyPr>
          <a:lstStyle>
            <a:lvl1pPr>
              <a:spcBef>
                <a:spcPts val="1799"/>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68977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7123" indent="0">
              <a:buNone/>
              <a:defRPr sz="1800">
                <a:solidFill>
                  <a:schemeClr val="tx1">
                    <a:tint val="75000"/>
                  </a:schemeClr>
                </a:solidFill>
              </a:defRPr>
            </a:lvl2pPr>
            <a:lvl3pPr marL="914245" indent="0">
              <a:buNone/>
              <a:defRPr sz="1600">
                <a:solidFill>
                  <a:schemeClr val="tx1">
                    <a:tint val="75000"/>
                  </a:schemeClr>
                </a:solidFill>
              </a:defRPr>
            </a:lvl3pPr>
            <a:lvl4pPr marL="1371368" indent="0">
              <a:buNone/>
              <a:defRPr sz="1400">
                <a:solidFill>
                  <a:schemeClr val="tx1">
                    <a:tint val="75000"/>
                  </a:schemeClr>
                </a:solidFill>
              </a:defRPr>
            </a:lvl4pPr>
            <a:lvl5pPr marL="1828490" indent="0">
              <a:buNone/>
              <a:defRPr sz="1400">
                <a:solidFill>
                  <a:schemeClr val="tx1">
                    <a:tint val="75000"/>
                  </a:schemeClr>
                </a:solidFill>
              </a:defRPr>
            </a:lvl5pPr>
            <a:lvl6pPr marL="2285613" indent="0">
              <a:buNone/>
              <a:defRPr sz="1400">
                <a:solidFill>
                  <a:schemeClr val="tx1">
                    <a:tint val="75000"/>
                  </a:schemeClr>
                </a:solidFill>
              </a:defRPr>
            </a:lvl6pPr>
            <a:lvl7pPr marL="2742736" indent="0">
              <a:buNone/>
              <a:defRPr sz="1400">
                <a:solidFill>
                  <a:schemeClr val="tx1">
                    <a:tint val="75000"/>
                  </a:schemeClr>
                </a:solidFill>
              </a:defRPr>
            </a:lvl7pPr>
            <a:lvl8pPr marL="3199858" indent="0">
              <a:buNone/>
              <a:defRPr sz="1400">
                <a:solidFill>
                  <a:schemeClr val="tx1">
                    <a:tint val="75000"/>
                  </a:schemeClr>
                </a:solidFill>
              </a:defRPr>
            </a:lvl8pPr>
            <a:lvl9pPr marL="365698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910AA5-0168-D94A-9749-63461DCAE9F7}" type="datetimeFigureOut">
              <a:rPr lang="en-US" smtClean="0"/>
              <a:t>7/17/2013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566552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4"/>
            <a:ext cx="1667123" cy="123111"/>
          </a:xfrm>
          <a:prstGeom prst="rect">
            <a:avLst/>
          </a:prstGeom>
          <a:noFill/>
        </p:spPr>
        <p:txBody>
          <a:bodyPr wrap="none" lIns="0" tIns="0" rIns="0" bIns="0" rtlCol="0">
            <a:spAutoFit/>
          </a:bodyPr>
          <a:lstStyle/>
          <a:p>
            <a:pPr marL="133328" indent="-133328" defTabSz="914245">
              <a:buClr>
                <a:srgbClr val="000000"/>
              </a:buClr>
              <a:buFont typeface="Arial" pitchFamily="34" charset="0"/>
              <a:buChar char="©"/>
            </a:pPr>
            <a:r>
              <a:rPr lang="en-US" sz="800" dirty="0">
                <a:solidFill>
                  <a:sysClr val="windowText" lastClr="000000"/>
                </a:solidFill>
                <a:latin typeface="Arial"/>
              </a:rPr>
              <a:t>2013 SAP AG. All rights reserved.</a:t>
            </a:r>
          </a:p>
        </p:txBody>
      </p:sp>
      <p:sp>
        <p:nvSpPr>
          <p:cNvPr id="3" name="TextBox 2"/>
          <p:cNvSpPr txBox="1"/>
          <p:nvPr userDrawn="1"/>
        </p:nvSpPr>
        <p:spPr bwMode="black">
          <a:xfrm>
            <a:off x="8695086" y="6636184"/>
            <a:ext cx="128240" cy="123111"/>
          </a:xfrm>
          <a:prstGeom prst="rect">
            <a:avLst/>
          </a:prstGeom>
          <a:noFill/>
        </p:spPr>
        <p:txBody>
          <a:bodyPr wrap="none" lIns="0" tIns="0" rIns="0" bIns="0" rtlCol="0">
            <a:spAutoFit/>
          </a:bodyPr>
          <a:lstStyle/>
          <a:p>
            <a:pPr marL="93648" indent="-93648" algn="r" defTabSz="914245">
              <a:buClr>
                <a:srgbClr val="666666"/>
              </a:buClr>
              <a:buFont typeface="Arial" pitchFamily="34" charset="0"/>
              <a:buNone/>
            </a:pPr>
            <a:fld id="{0BDC132A-5C91-4078-9777-31DA19A62E0A}" type="slidenum">
              <a:rPr lang="en-US" sz="800">
                <a:solidFill>
                  <a:srgbClr val="000000"/>
                </a:solidFill>
                <a:latin typeface="Arial"/>
              </a:rPr>
              <a:pPr marL="93648" indent="-93648" algn="r" defTabSz="914245">
                <a:buClr>
                  <a:srgbClr val="666666"/>
                </a:buClr>
                <a:buFont typeface="Arial" pitchFamily="34" charset="0"/>
                <a:buNone/>
              </a:pPr>
              <a:t>‹#›</a:t>
            </a:fld>
            <a:endParaRPr lang="en-US" sz="800" dirty="0">
              <a:solidFill>
                <a:srgbClr val="000000"/>
              </a:solidFill>
              <a:latin typeface="Arial"/>
            </a:endParaRPr>
          </a:p>
        </p:txBody>
      </p:sp>
    </p:spTree>
    <p:extLst>
      <p:ext uri="{BB962C8B-B14F-4D97-AF65-F5344CB8AC3E}">
        <p14:creationId xmlns:p14="http://schemas.microsoft.com/office/powerpoint/2010/main" val="1438662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1" y="324000"/>
            <a:ext cx="5311198" cy="756000"/>
          </a:xfrm>
          <a:prstGeom prst="rect">
            <a:avLst/>
          </a:prstGeom>
        </p:spPr>
        <p:txBody>
          <a:bodyPr vert="horz" lIns="0" tIns="0" rIns="0" bIns="0" rtlCol="0" anchor="ctr" anchorCtr="0">
            <a:noAutofit/>
          </a:bodyPr>
          <a:lstStyle/>
          <a:p>
            <a:pPr defTabSz="914245">
              <a:spcBef>
                <a:spcPct val="0"/>
              </a:spcBef>
            </a:pPr>
            <a:r>
              <a:rPr lang="en-GB" sz="2400" b="1" dirty="0">
                <a:solidFill>
                  <a:srgbClr val="666666"/>
                </a:solidFill>
                <a:latin typeface="Arial"/>
              </a:rPr>
              <a:t>© </a:t>
            </a:r>
            <a:r>
              <a:rPr lang="de-DE" sz="2400" b="1" dirty="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245">
              <a:spcBef>
                <a:spcPts val="1200"/>
              </a:spcBef>
            </a:pPr>
            <a:r>
              <a:rPr lang="en-US" sz="1000" noProof="1">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a:solidFill>
                  <a:srgbClr val="000000"/>
                </a:solidFill>
                <a:latin typeface="Arial"/>
                <a:ea typeface="MS PGothic" pitchFamily="34" charset="-128"/>
              </a:rPr>
            </a:br>
            <a:r>
              <a:rPr lang="en-US" sz="1000" noProof="1">
                <a:solidFill>
                  <a:srgbClr val="000000"/>
                </a:solidFill>
                <a:latin typeface="Arial"/>
                <a:ea typeface="MS PGothic" pitchFamily="34" charset="-128"/>
              </a:rPr>
              <a:t>The information contained herein may be changed without prior notice.</a:t>
            </a:r>
          </a:p>
          <a:p>
            <a:pPr defTabSz="914245">
              <a:spcBef>
                <a:spcPts val="1200"/>
              </a:spcBef>
            </a:pPr>
            <a:r>
              <a:rPr lang="en-US" sz="1000" noProof="1">
                <a:solidFill>
                  <a:srgbClr val="000000"/>
                </a:solidFill>
                <a:latin typeface="Arial"/>
                <a:ea typeface="MS PGothic" pitchFamily="34" charset="-128"/>
              </a:rPr>
              <a:t>Some software products marketed by SAP AG and its distributors contain proprietary software components of other software vendors.</a:t>
            </a:r>
          </a:p>
          <a:p>
            <a:pPr defTabSz="914245">
              <a:spcBef>
                <a:spcPts val="1200"/>
              </a:spcBef>
            </a:pPr>
            <a:r>
              <a:rPr lang="en-US" sz="1000" noProof="1">
                <a:solidFill>
                  <a:srgbClr val="000000"/>
                </a:solidFill>
                <a:latin typeface="Arial"/>
                <a:ea typeface="MS PGothic" pitchFamily="34" charset="-128"/>
              </a:rPr>
              <a:t>National product specifications may vary.</a:t>
            </a:r>
          </a:p>
          <a:p>
            <a:pPr defTabSz="914245">
              <a:spcBef>
                <a:spcPts val="1200"/>
              </a:spcBef>
            </a:pPr>
            <a:r>
              <a:rPr lang="en-US" sz="1000" noProof="1">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245">
              <a:spcBef>
                <a:spcPts val="1200"/>
              </a:spcBef>
            </a:pPr>
            <a:r>
              <a:rPr lang="en-US" sz="1000" noProof="1">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a:solidFill>
                  <a:srgbClr val="000000"/>
                </a:solidFill>
                <a:latin typeface="Arial"/>
                <a:ea typeface="MS PGothic" pitchFamily="34" charset="-128"/>
              </a:rPr>
            </a:br>
            <a:r>
              <a:rPr lang="en-US" sz="1000" noProof="1">
                <a:solidFill>
                  <a:srgbClr val="000000"/>
                </a:solidFill>
                <a:latin typeface="Arial"/>
                <a:ea typeface="MS PGothic" pitchFamily="34" charset="-128"/>
              </a:rPr>
              <a:t>Please see </a:t>
            </a:r>
            <a:r>
              <a:rPr lang="en-US" sz="1000" noProof="1">
                <a:solidFill>
                  <a:srgbClr val="000000"/>
                </a:solidFill>
                <a:latin typeface="Arial"/>
                <a:ea typeface="MS PGothic" pitchFamily="34" charset="-128"/>
                <a:hlinkClick r:id="rId2"/>
              </a:rPr>
              <a:t>http://www.sap.com/corporate-en/legal/copyright/index.epx#trademark</a:t>
            </a:r>
            <a:r>
              <a:rPr lang="en-US" sz="1000" noProof="1">
                <a:solidFill>
                  <a:srgbClr val="000000"/>
                </a:solidFill>
                <a:latin typeface="Arial"/>
                <a:ea typeface="MS PGothic" pitchFamily="34" charset="-128"/>
              </a:rPr>
              <a:t> for additional trademark information and notices.</a:t>
            </a:r>
          </a:p>
        </p:txBody>
      </p:sp>
    </p:spTree>
    <p:extLst>
      <p:ext uri="{BB962C8B-B14F-4D97-AF65-F5344CB8AC3E}">
        <p14:creationId xmlns:p14="http://schemas.microsoft.com/office/powerpoint/2010/main" val="4263396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245">
              <a:spcBef>
                <a:spcPct val="0"/>
              </a:spcBef>
              <a:defRPr/>
            </a:pPr>
            <a:r>
              <a:rPr lang="en-GB" sz="2400" b="1" dirty="0">
                <a:solidFill>
                  <a:srgbClr val="666666"/>
                </a:solidFill>
                <a:latin typeface="Arial"/>
              </a:rPr>
              <a:t>© </a:t>
            </a:r>
            <a:r>
              <a:rPr lang="de-DE" sz="2400" b="1" dirty="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245">
              <a:spcBef>
                <a:spcPts val="1200"/>
              </a:spcBef>
            </a:pPr>
            <a:r>
              <a:rPr lang="de-DE" sz="1000" noProof="1">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245">
              <a:spcBef>
                <a:spcPts val="1200"/>
              </a:spcBef>
            </a:pPr>
            <a:r>
              <a:rPr lang="de-DE" sz="1000" noProof="1">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245">
              <a:spcBef>
                <a:spcPts val="1200"/>
              </a:spcBef>
            </a:pPr>
            <a:r>
              <a:rPr lang="de-DE" sz="1000" noProof="1">
                <a:solidFill>
                  <a:srgbClr val="000000"/>
                </a:solidFill>
                <a:latin typeface="Arial"/>
                <a:ea typeface="MS PGothic" pitchFamily="34" charset="-128"/>
              </a:rPr>
              <a:t>Produkte können länderspezifische Unterschiede aufweisen.</a:t>
            </a:r>
          </a:p>
          <a:p>
            <a:pPr defTabSz="914245">
              <a:spcBef>
                <a:spcPts val="1200"/>
              </a:spcBef>
            </a:pPr>
            <a:r>
              <a:rPr lang="de-DE" sz="1000" noProof="1">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245">
              <a:spcBef>
                <a:spcPts val="1200"/>
              </a:spcBef>
            </a:pPr>
            <a:r>
              <a:rPr lang="de-DE" sz="1000" noProof="1">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a:solidFill>
                  <a:srgbClr val="000000"/>
                </a:solidFill>
                <a:latin typeface="Arial"/>
                <a:ea typeface="MS PGothic" pitchFamily="34" charset="-128"/>
                <a:hlinkClick r:id="rId2"/>
              </a:rPr>
              <a:t>http://www.sap.com/corporate-en/legal/copyright/index.epx#trademark</a:t>
            </a:r>
            <a:r>
              <a:rPr lang="de-DE" sz="1000" noProof="1">
                <a:solidFill>
                  <a:srgbClr val="000000"/>
                </a:solidFill>
                <a:latin typeface="Arial"/>
                <a:ea typeface="MS PGothic" pitchFamily="34" charset="-128"/>
              </a:rPr>
              <a:t>.</a:t>
            </a:r>
          </a:p>
        </p:txBody>
      </p:sp>
    </p:spTree>
    <p:extLst>
      <p:ext uri="{BB962C8B-B14F-4D97-AF65-F5344CB8AC3E}">
        <p14:creationId xmlns:p14="http://schemas.microsoft.com/office/powerpoint/2010/main" val="32635268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1854371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31162020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16920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3416764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1"/>
            <a:ext cx="8496000" cy="2295525"/>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330372623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15"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158761767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1" y="478632"/>
            <a:ext cx="1832305" cy="907257"/>
          </a:xfrm>
          <a:prstGeom prst="rect">
            <a:avLst/>
          </a:prstGeom>
        </p:spPr>
      </p:pic>
    </p:spTree>
    <p:extLst>
      <p:ext uri="{BB962C8B-B14F-4D97-AF65-F5344CB8AC3E}">
        <p14:creationId xmlns:p14="http://schemas.microsoft.com/office/powerpoint/2010/main" val="259081642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910AA5-0168-D94A-9749-63461DCAE9F7}" type="datetimeFigureOut">
              <a:rPr lang="en-US" smtClean="0"/>
              <a:t>7/17/2013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3967653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1" y="1692001"/>
            <a:ext cx="8494713" cy="3831818"/>
          </a:xfrm>
        </p:spPr>
        <p:txBody>
          <a:bodyPr>
            <a:noAutofit/>
          </a:bodyPr>
          <a:lstStyle>
            <a:lvl1pPr marL="0" marR="0" indent="0" algn="l" defTabSz="914245" rtl="0" eaLnBrk="1" fontAlgn="auto" latinLnBrk="0" hangingPunct="1">
              <a:lnSpc>
                <a:spcPct val="100000"/>
              </a:lnSpc>
              <a:spcBef>
                <a:spcPts val="1200"/>
              </a:spcBef>
              <a:spcAft>
                <a:spcPts val="0"/>
              </a:spcAft>
              <a:buClr>
                <a:schemeClr val="accent1"/>
              </a:buClr>
              <a:buSzPct val="80000"/>
              <a:buFontTx/>
              <a:buNone/>
              <a:tabLst/>
              <a:defRPr b="0"/>
            </a:lvl1pPr>
            <a:lvl2pPr marL="179970" marR="0" indent="-179970" algn="l" defTabSz="9142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39" marR="0" indent="-180944"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09" marR="0" indent="-177770"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09">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2851001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3" name="Rectangle 2"/>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39148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437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951885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770975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8"/>
            <a:ext cx="3078000" cy="4391025"/>
          </a:xfrm>
          <a:solidFill>
            <a:schemeClr val="bg1">
              <a:lumMod val="95000"/>
            </a:schemeClr>
          </a:solidFill>
        </p:spPr>
        <p:txBody>
          <a:bodyPr tIns="1295781"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8"/>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6" name="Rectangle 5"/>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0025288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1"/>
            <a:ext cx="41652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6" name="Rectangle 5"/>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17998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1"/>
            <a:ext cx="52380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6" name="Rectangle 5"/>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649375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
        <p:nvSpPr>
          <p:cNvPr id="7" name="Rectangle 6"/>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538190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9"/>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Rectangle 3"/>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5168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23" indent="0">
              <a:buNone/>
              <a:defRPr sz="2000" b="1"/>
            </a:lvl2pPr>
            <a:lvl3pPr marL="914245" indent="0">
              <a:buNone/>
              <a:defRPr sz="1800" b="1"/>
            </a:lvl3pPr>
            <a:lvl4pPr marL="1371368" indent="0">
              <a:buNone/>
              <a:defRPr sz="1600" b="1"/>
            </a:lvl4pPr>
            <a:lvl5pPr marL="1828490" indent="0">
              <a:buNone/>
              <a:defRPr sz="1600" b="1"/>
            </a:lvl5pPr>
            <a:lvl6pPr marL="2285613" indent="0">
              <a:buNone/>
              <a:defRPr sz="1600" b="1"/>
            </a:lvl6pPr>
            <a:lvl7pPr marL="2742736" indent="0">
              <a:buNone/>
              <a:defRPr sz="1600" b="1"/>
            </a:lvl7pPr>
            <a:lvl8pPr marL="3199858" indent="0">
              <a:buNone/>
              <a:defRPr sz="1600" b="1"/>
            </a:lvl8pPr>
            <a:lvl9pPr marL="36569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23" indent="0">
              <a:buNone/>
              <a:defRPr sz="2000" b="1"/>
            </a:lvl2pPr>
            <a:lvl3pPr marL="914245" indent="0">
              <a:buNone/>
              <a:defRPr sz="1800" b="1"/>
            </a:lvl3pPr>
            <a:lvl4pPr marL="1371368" indent="0">
              <a:buNone/>
              <a:defRPr sz="1600" b="1"/>
            </a:lvl4pPr>
            <a:lvl5pPr marL="1828490" indent="0">
              <a:buNone/>
              <a:defRPr sz="1600" b="1"/>
            </a:lvl5pPr>
            <a:lvl6pPr marL="2285613" indent="0">
              <a:buNone/>
              <a:defRPr sz="1600" b="1"/>
            </a:lvl6pPr>
            <a:lvl7pPr marL="2742736" indent="0">
              <a:buNone/>
              <a:defRPr sz="1600" b="1"/>
            </a:lvl7pPr>
            <a:lvl8pPr marL="3199858" indent="0">
              <a:buNone/>
              <a:defRPr sz="1600" b="1"/>
            </a:lvl8pPr>
            <a:lvl9pPr marL="36569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910AA5-0168-D94A-9749-63461DCAE9F7}" type="datetimeFigureOut">
              <a:rPr lang="en-US" smtClean="0"/>
              <a:t>7/17/2013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38941382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1" y="1692000"/>
            <a:ext cx="8494713" cy="2816156"/>
          </a:xfrm>
        </p:spPr>
        <p:txBody>
          <a:bodyPr>
            <a:noAutofit/>
          </a:bodyPr>
          <a:lstStyle>
            <a:lvl1pPr>
              <a:spcBef>
                <a:spcPts val="1799"/>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4" name="Rectangle 3"/>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10949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4"/>
            <a:ext cx="1667123" cy="123111"/>
          </a:xfrm>
          <a:prstGeom prst="rect">
            <a:avLst/>
          </a:prstGeom>
          <a:noFill/>
        </p:spPr>
        <p:txBody>
          <a:bodyPr wrap="none" lIns="0" tIns="0" rIns="0" bIns="0" rtlCol="0">
            <a:spAutoFit/>
          </a:bodyPr>
          <a:lstStyle/>
          <a:p>
            <a:pPr marL="133328" indent="-133328" defTabSz="914245">
              <a:buClr>
                <a:srgbClr val="000000"/>
              </a:buClr>
              <a:buFont typeface="Arial" pitchFamily="34" charset="0"/>
              <a:buChar char="©"/>
            </a:pPr>
            <a:r>
              <a:rPr lang="en-US" sz="800" dirty="0" smtClean="0">
                <a:solidFill>
                  <a:sysClr val="windowText" lastClr="000000"/>
                </a:solidFill>
                <a:latin typeface="Arial"/>
              </a:rPr>
              <a:t>2013 SAP AG. All rights reserved.</a:t>
            </a:r>
          </a:p>
        </p:txBody>
      </p:sp>
      <p:sp>
        <p:nvSpPr>
          <p:cNvPr id="3" name="TextBox 2"/>
          <p:cNvSpPr txBox="1"/>
          <p:nvPr userDrawn="1"/>
        </p:nvSpPr>
        <p:spPr bwMode="black">
          <a:xfrm>
            <a:off x="8695086" y="6636184"/>
            <a:ext cx="128240" cy="123111"/>
          </a:xfrm>
          <a:prstGeom prst="rect">
            <a:avLst/>
          </a:prstGeom>
          <a:noFill/>
        </p:spPr>
        <p:txBody>
          <a:bodyPr wrap="none" lIns="0" tIns="0" rIns="0" bIns="0" rtlCol="0">
            <a:spAutoFit/>
          </a:bodyPr>
          <a:lstStyle/>
          <a:p>
            <a:pPr marL="93648" indent="-93648" algn="r" defTabSz="914245">
              <a:buClr>
                <a:srgbClr val="666666"/>
              </a:buClr>
              <a:buFont typeface="Arial" pitchFamily="34" charset="0"/>
              <a:buNone/>
            </a:pPr>
            <a:fld id="{0BDC132A-5C91-4078-9777-31DA19A62E0A}" type="slidenum">
              <a:rPr lang="en-US" sz="800" smtClean="0">
                <a:solidFill>
                  <a:srgbClr val="000000"/>
                </a:solidFill>
                <a:latin typeface="Arial"/>
              </a:rPr>
              <a:pPr marL="93648" indent="-93648" algn="r" defTabSz="914245">
                <a:buClr>
                  <a:srgbClr val="666666"/>
                </a:buClr>
                <a:buFont typeface="Arial" pitchFamily="34" charset="0"/>
                <a:buNone/>
              </a:pPr>
              <a:t>‹#›</a:t>
            </a:fld>
            <a:endParaRPr lang="en-US" sz="800" dirty="0" smtClean="0">
              <a:solidFill>
                <a:srgbClr val="000000"/>
              </a:solidFill>
              <a:latin typeface="Arial"/>
            </a:endParaRPr>
          </a:p>
        </p:txBody>
      </p:sp>
    </p:spTree>
    <p:extLst>
      <p:ext uri="{BB962C8B-B14F-4D97-AF65-F5344CB8AC3E}">
        <p14:creationId xmlns:p14="http://schemas.microsoft.com/office/powerpoint/2010/main" val="2395372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1" y="324000"/>
            <a:ext cx="5311198" cy="756000"/>
          </a:xfrm>
          <a:prstGeom prst="rect">
            <a:avLst/>
          </a:prstGeom>
        </p:spPr>
        <p:txBody>
          <a:bodyPr vert="horz" lIns="0" tIns="0" rIns="0" bIns="0" rtlCol="0" anchor="ctr" anchorCtr="0">
            <a:noAutofit/>
          </a:bodyPr>
          <a:lstStyle/>
          <a:p>
            <a:pPr defTabSz="914245">
              <a:spcBef>
                <a:spcPct val="0"/>
              </a:spcBef>
            </a:pPr>
            <a:r>
              <a:rPr lang="en-GB" sz="2400" b="1" dirty="0" smtClean="0">
                <a:solidFill>
                  <a:srgbClr val="666666"/>
                </a:solidFill>
                <a:latin typeface="Arial"/>
              </a:rPr>
              <a:t>© </a:t>
            </a:r>
            <a:r>
              <a:rPr lang="de-DE" sz="2400" b="1" dirty="0" smtClean="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245">
              <a:spcBef>
                <a:spcPts val="1200"/>
              </a:spcBef>
            </a:pPr>
            <a:r>
              <a:rPr lang="en-US" sz="1000" noProof="1" smtClean="0">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The information contained herein may be changed without prior notice.</a:t>
            </a:r>
          </a:p>
          <a:p>
            <a:pPr defTabSz="914245">
              <a:spcBef>
                <a:spcPts val="1200"/>
              </a:spcBef>
            </a:pPr>
            <a:r>
              <a:rPr lang="en-US" sz="1000" noProof="1" smtClean="0">
                <a:solidFill>
                  <a:srgbClr val="000000"/>
                </a:solidFill>
                <a:latin typeface="Arial"/>
                <a:ea typeface="MS PGothic" pitchFamily="34" charset="-128"/>
              </a:rPr>
              <a:t>Some software products marketed by SAP AG and its distributors contain proprietary software components of other software vendors.</a:t>
            </a:r>
          </a:p>
          <a:p>
            <a:pPr defTabSz="914245">
              <a:spcBef>
                <a:spcPts val="1200"/>
              </a:spcBef>
            </a:pPr>
            <a:r>
              <a:rPr lang="en-US" sz="1000" noProof="1" smtClean="0">
                <a:solidFill>
                  <a:srgbClr val="000000"/>
                </a:solidFill>
                <a:latin typeface="Arial"/>
                <a:ea typeface="MS PGothic" pitchFamily="34" charset="-128"/>
              </a:rPr>
              <a:t>National product specifications may vary.</a:t>
            </a:r>
          </a:p>
          <a:p>
            <a:pPr defTabSz="914245">
              <a:spcBef>
                <a:spcPts val="1200"/>
              </a:spcBef>
            </a:pPr>
            <a:r>
              <a:rPr lang="en-US" sz="1000" noProof="1" smtClean="0">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245">
              <a:spcBef>
                <a:spcPts val="1200"/>
              </a:spcBef>
            </a:pPr>
            <a:r>
              <a:rPr lang="en-US" sz="1000" noProof="1" smtClean="0">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Please see </a:t>
            </a:r>
            <a:r>
              <a:rPr lang="en-US" sz="1000" noProof="1" smtClean="0">
                <a:solidFill>
                  <a:srgbClr val="000000"/>
                </a:solidFill>
                <a:latin typeface="Arial"/>
                <a:ea typeface="MS PGothic" pitchFamily="34" charset="-128"/>
                <a:hlinkClick r:id="rId2"/>
              </a:rPr>
              <a:t>http://www.sap.com/corporate-en/legal/copyright/index.epx#trademark</a:t>
            </a:r>
            <a:r>
              <a:rPr lang="en-US" sz="1000" noProof="1" smtClean="0">
                <a:solidFill>
                  <a:srgbClr val="000000"/>
                </a:solidFill>
                <a:latin typeface="Arial"/>
                <a:ea typeface="MS PGothic" pitchFamily="34" charset="-128"/>
              </a:rPr>
              <a:t> for additional trademark information and notices.</a:t>
            </a:r>
          </a:p>
        </p:txBody>
      </p:sp>
      <p:sp>
        <p:nvSpPr>
          <p:cNvPr id="4" name="Rectangle 3"/>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40705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245">
              <a:spcBef>
                <a:spcPct val="0"/>
              </a:spcBef>
              <a:defRPr/>
            </a:pPr>
            <a:r>
              <a:rPr lang="en-GB" sz="2400" b="1" dirty="0" smtClean="0">
                <a:solidFill>
                  <a:srgbClr val="666666"/>
                </a:solidFill>
                <a:latin typeface="Arial"/>
              </a:rPr>
              <a:t>© </a:t>
            </a:r>
            <a:r>
              <a:rPr lang="de-DE" sz="2400" b="1" dirty="0" smtClean="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245">
              <a:spcBef>
                <a:spcPts val="1200"/>
              </a:spcBef>
            </a:pPr>
            <a:r>
              <a:rPr lang="de-DE" sz="1000" noProof="1" smtClean="0">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245">
              <a:spcBef>
                <a:spcPts val="1200"/>
              </a:spcBef>
            </a:pPr>
            <a:r>
              <a:rPr lang="de-DE" sz="1000" noProof="1" smtClean="0">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245">
              <a:spcBef>
                <a:spcPts val="1200"/>
              </a:spcBef>
            </a:pPr>
            <a:r>
              <a:rPr lang="de-DE" sz="1000" noProof="1" smtClean="0">
                <a:solidFill>
                  <a:srgbClr val="000000"/>
                </a:solidFill>
                <a:latin typeface="Arial"/>
                <a:ea typeface="MS PGothic" pitchFamily="34" charset="-128"/>
              </a:rPr>
              <a:t>Produkte können länderspezifische Unterschiede aufweisen.</a:t>
            </a:r>
          </a:p>
          <a:p>
            <a:pPr defTabSz="914245">
              <a:spcBef>
                <a:spcPts val="1200"/>
              </a:spcBef>
            </a:pPr>
            <a:r>
              <a:rPr lang="de-DE" sz="1000" noProof="1" smtClean="0">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245">
              <a:spcBef>
                <a:spcPts val="1200"/>
              </a:spcBef>
            </a:pPr>
            <a:r>
              <a:rPr lang="de-DE" sz="1000" noProof="1" smtClean="0">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smtClean="0">
                <a:solidFill>
                  <a:srgbClr val="000000"/>
                </a:solidFill>
                <a:latin typeface="Arial"/>
                <a:ea typeface="MS PGothic" pitchFamily="34" charset="-128"/>
                <a:hlinkClick r:id="rId2"/>
              </a:rPr>
              <a:t>http://www.sap.com/corporate-en/legal/copyright/index.epx#trademark</a:t>
            </a:r>
            <a:r>
              <a:rPr lang="de-DE" sz="1000" noProof="1" smtClean="0">
                <a:solidFill>
                  <a:srgbClr val="000000"/>
                </a:solidFill>
                <a:latin typeface="Arial"/>
                <a:ea typeface="MS PGothic" pitchFamily="34" charset="-128"/>
              </a:rPr>
              <a:t>.</a:t>
            </a:r>
          </a:p>
        </p:txBody>
      </p:sp>
      <p:sp>
        <p:nvSpPr>
          <p:cNvPr id="4" name="Rectangle 3"/>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65722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smtClean="0"/>
              <a:t>Click to Add Title (Title Case)</a:t>
            </a:r>
            <a:endParaRPr lang="en-US" dirty="0"/>
          </a:p>
        </p:txBody>
      </p:sp>
      <p:sp>
        <p:nvSpPr>
          <p:cNvPr id="3" name="Rectangle 2"/>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512500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1"/>
            <a:ext cx="4038600" cy="4953000"/>
          </a:xfrm>
        </p:spPr>
        <p:txBody>
          <a:bodyPr/>
          <a:lstStyle>
            <a:lvl1pPr>
              <a:lnSpc>
                <a:spcPct val="85000"/>
              </a:lnSpc>
              <a:defRPr sz="2400"/>
            </a:lvl1pPr>
            <a:lvl2pPr>
              <a:lnSpc>
                <a:spcPct val="85000"/>
              </a:lnSpc>
              <a:defRPr sz="2000"/>
            </a:lvl2pPr>
            <a:lvl3pPr>
              <a:lnSpc>
                <a:spcPct val="85000"/>
              </a:lnSpc>
              <a:defRPr sz="2000"/>
            </a:lvl3pPr>
            <a:lvl4pPr>
              <a:lnSpc>
                <a:spcPct val="85000"/>
              </a:lnSpc>
              <a:defRPr sz="2000"/>
            </a:lvl4pPr>
            <a:lvl5pPr>
              <a:lnSpc>
                <a:spcPct val="85000"/>
              </a:lnSpc>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95401"/>
            <a:ext cx="4038600" cy="4953000"/>
          </a:xfrm>
        </p:spPr>
        <p:txBody>
          <a:bodyPr/>
          <a:lstStyle>
            <a:lvl1pPr>
              <a:lnSpc>
                <a:spcPct val="85000"/>
              </a:lnSpc>
              <a:defRPr sz="2400"/>
            </a:lvl1pPr>
            <a:lvl2pPr>
              <a:lnSpc>
                <a:spcPct val="85000"/>
              </a:lnSpc>
              <a:defRPr sz="2000"/>
            </a:lvl2pPr>
            <a:lvl3pPr>
              <a:lnSpc>
                <a:spcPct val="85000"/>
              </a:lnSpc>
              <a:defRPr sz="2000"/>
            </a:lvl3pPr>
            <a:lvl4pPr>
              <a:lnSpc>
                <a:spcPct val="85000"/>
              </a:lnSpc>
              <a:defRPr sz="2000"/>
            </a:lvl4pPr>
            <a:lvl5pPr>
              <a:lnSpc>
                <a:spcPct val="85000"/>
              </a:lnSpc>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0963447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17234078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4108646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1" y="324001"/>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3724998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4" y="6081714"/>
            <a:ext cx="916953" cy="454025"/>
          </a:xfrm>
          <a:prstGeom prst="rect">
            <a:avLst/>
          </a:prstGeom>
        </p:spPr>
      </p:pic>
      <p:sp>
        <p:nvSpPr>
          <p:cNvPr id="6" name="Subtitle 2"/>
          <p:cNvSpPr>
            <a:spLocks noGrp="1"/>
          </p:cNvSpPr>
          <p:nvPr>
            <p:ph type="subTitle" idx="1" hasCustomPrompt="1"/>
          </p:nvPr>
        </p:nvSpPr>
        <p:spPr bwMode="gray">
          <a:xfrm>
            <a:off x="414001" y="1499871"/>
            <a:ext cx="6840000" cy="492443"/>
          </a:xfrm>
        </p:spPr>
        <p:txBody>
          <a:bodyPr anchor="t" anchorCtr="0">
            <a:noAutofit/>
          </a:bodyPr>
          <a:lstStyle>
            <a:lvl1pPr marL="0" marR="0" indent="0" algn="l" defTabSz="9142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1"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110375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910AA5-0168-D94A-9749-63461DCAE9F7}" type="datetimeFigureOut">
              <a:rPr lang="en-US" smtClean="0"/>
              <a:t>7/17/2013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2186067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1"/>
            <a:ext cx="8496000" cy="2295525"/>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374647041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15"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4"/>
            <a:ext cx="916953" cy="454025"/>
          </a:xfrm>
          <a:prstGeom prst="rect">
            <a:avLst/>
          </a:prstGeom>
        </p:spPr>
      </p:pic>
    </p:spTree>
    <p:extLst>
      <p:ext uri="{BB962C8B-B14F-4D97-AF65-F5344CB8AC3E}">
        <p14:creationId xmlns:p14="http://schemas.microsoft.com/office/powerpoint/2010/main" val="151631981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1" y="478632"/>
            <a:ext cx="1832305" cy="907257"/>
          </a:xfrm>
          <a:prstGeom prst="rect">
            <a:avLst/>
          </a:prstGeom>
        </p:spPr>
      </p:pic>
    </p:spTree>
    <p:extLst>
      <p:ext uri="{BB962C8B-B14F-4D97-AF65-F5344CB8AC3E}">
        <p14:creationId xmlns:p14="http://schemas.microsoft.com/office/powerpoint/2010/main" val="216315341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1" y="1692001"/>
            <a:ext cx="8494713" cy="3831818"/>
          </a:xfrm>
        </p:spPr>
        <p:txBody>
          <a:bodyPr>
            <a:noAutofit/>
          </a:bodyPr>
          <a:lstStyle>
            <a:lvl1pPr marL="0" marR="0" indent="0" algn="l" defTabSz="914245" rtl="0" eaLnBrk="1" fontAlgn="auto" latinLnBrk="0" hangingPunct="1">
              <a:lnSpc>
                <a:spcPct val="100000"/>
              </a:lnSpc>
              <a:spcBef>
                <a:spcPts val="1200"/>
              </a:spcBef>
              <a:spcAft>
                <a:spcPts val="0"/>
              </a:spcAft>
              <a:buClr>
                <a:schemeClr val="accent1"/>
              </a:buClr>
              <a:buSzPct val="80000"/>
              <a:buFontTx/>
              <a:buNone/>
              <a:tabLst/>
              <a:defRPr b="0"/>
            </a:lvl1pPr>
            <a:lvl2pPr marL="179970" marR="0" indent="-179970" algn="l" defTabSz="9142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39" marR="0" indent="-180944"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09" marR="0" indent="-177770" algn="l" defTabSz="9142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09">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28789428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41028328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5408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1402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1"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2000"/>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16304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8"/>
            <a:ext cx="3078000" cy="4391025"/>
          </a:xfrm>
          <a:solidFill>
            <a:schemeClr val="bg1">
              <a:lumMod val="95000"/>
            </a:schemeClr>
          </a:solidFill>
        </p:spPr>
        <p:txBody>
          <a:bodyPr tIns="1295781"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8"/>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801115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1"/>
            <a:ext cx="41652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57123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10AA5-0168-D94A-9749-63461DCAE9F7}" type="datetimeFigureOut">
              <a:rPr lang="en-US" smtClean="0"/>
              <a:t>7/17/2013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27902731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1"/>
            <a:ext cx="5238000" cy="4392000"/>
          </a:xfrm>
          <a:solidFill>
            <a:schemeClr val="bg1">
              <a:lumMod val="95000"/>
            </a:schemeClr>
          </a:solidFill>
        </p:spPr>
        <p:txBody>
          <a:bodyPr vert="horz" lIns="0" tIns="1295781" rIns="0" bIns="0" rtlCol="0" anchor="t" anchorCtr="0">
            <a:noAutofit/>
          </a:bodyPr>
          <a:lstStyle>
            <a:lvl1pPr marL="0" indent="0" algn="ctr" defTabSz="914245"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1"/>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166869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1"/>
            <a:ext cx="4165200" cy="2508223"/>
          </a:xfrm>
          <a:solidFill>
            <a:schemeClr val="bg1">
              <a:lumMod val="95000"/>
            </a:schemeClr>
          </a:solidFill>
        </p:spPr>
        <p:txBody>
          <a:bodyPr tIns="503915"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31853919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9"/>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17426909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1" y="1692000"/>
            <a:ext cx="8494713" cy="2816156"/>
          </a:xfrm>
        </p:spPr>
        <p:txBody>
          <a:bodyPr>
            <a:noAutofit/>
          </a:bodyPr>
          <a:lstStyle>
            <a:lvl1pPr>
              <a:spcBef>
                <a:spcPts val="1799"/>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3916264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4"/>
            <a:ext cx="1667123" cy="123111"/>
          </a:xfrm>
          <a:prstGeom prst="rect">
            <a:avLst/>
          </a:prstGeom>
          <a:noFill/>
        </p:spPr>
        <p:txBody>
          <a:bodyPr wrap="none" lIns="0" tIns="0" rIns="0" bIns="0" rtlCol="0">
            <a:spAutoFit/>
          </a:bodyPr>
          <a:lstStyle/>
          <a:p>
            <a:pPr marL="133328" indent="-133328" defTabSz="914245">
              <a:buClr>
                <a:srgbClr val="000000"/>
              </a:buClr>
              <a:buFont typeface="Arial" pitchFamily="34" charset="0"/>
              <a:buChar char="©"/>
            </a:pPr>
            <a:r>
              <a:rPr lang="en-US" sz="800" dirty="0" smtClean="0">
                <a:solidFill>
                  <a:sysClr val="windowText" lastClr="000000"/>
                </a:solidFill>
                <a:latin typeface="Arial"/>
              </a:rPr>
              <a:t>2013 SAP AG. All rights reserved.</a:t>
            </a:r>
          </a:p>
        </p:txBody>
      </p:sp>
      <p:sp>
        <p:nvSpPr>
          <p:cNvPr id="3" name="TextBox 2"/>
          <p:cNvSpPr txBox="1"/>
          <p:nvPr userDrawn="1"/>
        </p:nvSpPr>
        <p:spPr bwMode="black">
          <a:xfrm>
            <a:off x="8695086" y="6636184"/>
            <a:ext cx="128240" cy="123111"/>
          </a:xfrm>
          <a:prstGeom prst="rect">
            <a:avLst/>
          </a:prstGeom>
          <a:noFill/>
        </p:spPr>
        <p:txBody>
          <a:bodyPr wrap="none" lIns="0" tIns="0" rIns="0" bIns="0" rtlCol="0">
            <a:spAutoFit/>
          </a:bodyPr>
          <a:lstStyle/>
          <a:p>
            <a:pPr marL="93648" indent="-93648" algn="r" defTabSz="914245">
              <a:buClr>
                <a:srgbClr val="666666"/>
              </a:buClr>
              <a:buFont typeface="Arial" pitchFamily="34" charset="0"/>
              <a:buNone/>
            </a:pPr>
            <a:fld id="{0BDC132A-5C91-4078-9777-31DA19A62E0A}" type="slidenum">
              <a:rPr lang="en-US" sz="800" smtClean="0">
                <a:solidFill>
                  <a:srgbClr val="000000"/>
                </a:solidFill>
                <a:latin typeface="Arial"/>
              </a:rPr>
              <a:pPr marL="93648" indent="-93648" algn="r" defTabSz="914245">
                <a:buClr>
                  <a:srgbClr val="666666"/>
                </a:buClr>
                <a:buFont typeface="Arial" pitchFamily="34" charset="0"/>
                <a:buNone/>
              </a:pPr>
              <a:t>‹#›</a:t>
            </a:fld>
            <a:endParaRPr lang="en-US" sz="800" dirty="0" smtClean="0">
              <a:solidFill>
                <a:srgbClr val="000000"/>
              </a:solidFill>
              <a:latin typeface="Arial"/>
            </a:endParaRPr>
          </a:p>
        </p:txBody>
      </p:sp>
    </p:spTree>
    <p:extLst>
      <p:ext uri="{BB962C8B-B14F-4D97-AF65-F5344CB8AC3E}">
        <p14:creationId xmlns:p14="http://schemas.microsoft.com/office/powerpoint/2010/main" val="5739780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1" y="324000"/>
            <a:ext cx="5311198" cy="756000"/>
          </a:xfrm>
          <a:prstGeom prst="rect">
            <a:avLst/>
          </a:prstGeom>
        </p:spPr>
        <p:txBody>
          <a:bodyPr vert="horz" lIns="0" tIns="0" rIns="0" bIns="0" rtlCol="0" anchor="ctr" anchorCtr="0">
            <a:noAutofit/>
          </a:bodyPr>
          <a:lstStyle/>
          <a:p>
            <a:pPr defTabSz="914245">
              <a:spcBef>
                <a:spcPct val="0"/>
              </a:spcBef>
            </a:pPr>
            <a:r>
              <a:rPr lang="en-GB" sz="2400" b="1" dirty="0" smtClean="0">
                <a:solidFill>
                  <a:srgbClr val="666666"/>
                </a:solidFill>
                <a:latin typeface="Arial"/>
              </a:rPr>
              <a:t>© </a:t>
            </a:r>
            <a:r>
              <a:rPr lang="de-DE" sz="2400" b="1" dirty="0" smtClean="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245">
              <a:spcBef>
                <a:spcPts val="1200"/>
              </a:spcBef>
            </a:pPr>
            <a:r>
              <a:rPr lang="en-US" sz="1000" noProof="1" smtClean="0">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The information contained herein may be changed without prior notice.</a:t>
            </a:r>
          </a:p>
          <a:p>
            <a:pPr defTabSz="914245">
              <a:spcBef>
                <a:spcPts val="1200"/>
              </a:spcBef>
            </a:pPr>
            <a:r>
              <a:rPr lang="en-US" sz="1000" noProof="1" smtClean="0">
                <a:solidFill>
                  <a:srgbClr val="000000"/>
                </a:solidFill>
                <a:latin typeface="Arial"/>
                <a:ea typeface="MS PGothic" pitchFamily="34" charset="-128"/>
              </a:rPr>
              <a:t>Some software products marketed by SAP AG and its distributors contain proprietary software components of other software vendors.</a:t>
            </a:r>
          </a:p>
          <a:p>
            <a:pPr defTabSz="914245">
              <a:spcBef>
                <a:spcPts val="1200"/>
              </a:spcBef>
            </a:pPr>
            <a:r>
              <a:rPr lang="en-US" sz="1000" noProof="1" smtClean="0">
                <a:solidFill>
                  <a:srgbClr val="000000"/>
                </a:solidFill>
                <a:latin typeface="Arial"/>
                <a:ea typeface="MS PGothic" pitchFamily="34" charset="-128"/>
              </a:rPr>
              <a:t>National product specifications may vary.</a:t>
            </a:r>
          </a:p>
          <a:p>
            <a:pPr defTabSz="914245">
              <a:spcBef>
                <a:spcPts val="1200"/>
              </a:spcBef>
            </a:pPr>
            <a:r>
              <a:rPr lang="en-US" sz="1000" noProof="1" smtClean="0">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245">
              <a:spcBef>
                <a:spcPts val="1200"/>
              </a:spcBef>
            </a:pPr>
            <a:r>
              <a:rPr lang="en-US" sz="1000" noProof="1" smtClean="0">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Please see </a:t>
            </a:r>
            <a:r>
              <a:rPr lang="en-US" sz="1000" noProof="1" smtClean="0">
                <a:solidFill>
                  <a:srgbClr val="000000"/>
                </a:solidFill>
                <a:latin typeface="Arial"/>
                <a:ea typeface="MS PGothic" pitchFamily="34" charset="-128"/>
                <a:hlinkClick r:id="rId2"/>
              </a:rPr>
              <a:t>http://www.sap.com/corporate-en/legal/copyright/index.epx#trademark</a:t>
            </a:r>
            <a:r>
              <a:rPr lang="en-US" sz="1000" noProof="1" smtClean="0">
                <a:solidFill>
                  <a:srgbClr val="000000"/>
                </a:solidFill>
                <a:latin typeface="Arial"/>
                <a:ea typeface="MS PGothic" pitchFamily="34" charset="-128"/>
              </a:rPr>
              <a:t> for additional trademark information and notices.</a:t>
            </a:r>
          </a:p>
        </p:txBody>
      </p:sp>
    </p:spTree>
    <p:extLst>
      <p:ext uri="{BB962C8B-B14F-4D97-AF65-F5344CB8AC3E}">
        <p14:creationId xmlns:p14="http://schemas.microsoft.com/office/powerpoint/2010/main" val="26805389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defTabSz="914245">
              <a:spcBef>
                <a:spcPct val="0"/>
              </a:spcBef>
              <a:defRPr/>
            </a:pPr>
            <a:r>
              <a:rPr lang="en-GB" sz="2400" b="1" dirty="0" smtClean="0">
                <a:solidFill>
                  <a:srgbClr val="666666"/>
                </a:solidFill>
                <a:latin typeface="Arial"/>
              </a:rPr>
              <a:t>© </a:t>
            </a:r>
            <a:r>
              <a:rPr lang="de-DE" sz="2400" b="1" dirty="0" smtClean="0">
                <a:solidFill>
                  <a:srgbClr val="666666"/>
                </a:solidFill>
                <a:latin typeface="Aria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defTabSz="914245">
              <a:spcBef>
                <a:spcPts val="1200"/>
              </a:spcBef>
            </a:pPr>
            <a:r>
              <a:rPr lang="de-DE" sz="1000" noProof="1" smtClean="0">
                <a:solidFill>
                  <a:srgbClr val="000000"/>
                </a:solidFill>
                <a:latin typeface="Aria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4245">
              <a:spcBef>
                <a:spcPts val="1200"/>
              </a:spcBef>
            </a:pPr>
            <a:r>
              <a:rPr lang="de-DE" sz="1000" noProof="1" smtClean="0">
                <a:solidFill>
                  <a:srgbClr val="000000"/>
                </a:solidFill>
                <a:latin typeface="Arial"/>
                <a:ea typeface="MS PGothic" pitchFamily="34" charset="-128"/>
              </a:rPr>
              <a:t>Einige der von der SAP AG und ihren Distributoren vermarkteten Softwareprodukte enthalten proprietäre Softwarekomponenten anderer Softwareanbieter.</a:t>
            </a:r>
          </a:p>
          <a:p>
            <a:pPr defTabSz="914245">
              <a:spcBef>
                <a:spcPts val="1200"/>
              </a:spcBef>
            </a:pPr>
            <a:r>
              <a:rPr lang="de-DE" sz="1000" noProof="1" smtClean="0">
                <a:solidFill>
                  <a:srgbClr val="000000"/>
                </a:solidFill>
                <a:latin typeface="Arial"/>
                <a:ea typeface="MS PGothic" pitchFamily="34" charset="-128"/>
              </a:rPr>
              <a:t>Produkte können länderspezifische Unterschiede aufweisen.</a:t>
            </a:r>
          </a:p>
          <a:p>
            <a:pPr defTabSz="914245">
              <a:spcBef>
                <a:spcPts val="1200"/>
              </a:spcBef>
            </a:pPr>
            <a:r>
              <a:rPr lang="de-DE" sz="1000" noProof="1" smtClean="0">
                <a:solidFill>
                  <a:srgbClr val="000000"/>
                </a:solidFill>
                <a:latin typeface="Aria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914245">
              <a:spcBef>
                <a:spcPts val="1200"/>
              </a:spcBef>
            </a:pPr>
            <a:r>
              <a:rPr lang="de-DE" sz="1000" noProof="1" smtClean="0">
                <a:solidFill>
                  <a:srgbClr val="000000"/>
                </a:solidFill>
                <a:latin typeface="Aria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noProof="1" smtClean="0">
                <a:solidFill>
                  <a:srgbClr val="000000"/>
                </a:solidFill>
                <a:latin typeface="Arial"/>
                <a:ea typeface="MS PGothic" pitchFamily="34" charset="-128"/>
                <a:hlinkClick r:id="rId2"/>
              </a:rPr>
              <a:t>http://www.sap.com/corporate-en/legal/copyright/index.epx#trademark</a:t>
            </a:r>
            <a:r>
              <a:rPr lang="de-DE" sz="1000" noProof="1" smtClean="0">
                <a:solidFill>
                  <a:srgbClr val="000000"/>
                </a:solidFill>
                <a:latin typeface="Arial"/>
                <a:ea typeface="MS PGothic" pitchFamily="34" charset="-128"/>
              </a:rPr>
              <a:t>.</a:t>
            </a:r>
          </a:p>
        </p:txBody>
      </p:sp>
    </p:spTree>
    <p:extLst>
      <p:ext uri="{BB962C8B-B14F-4D97-AF65-F5344CB8AC3E}">
        <p14:creationId xmlns:p14="http://schemas.microsoft.com/office/powerpoint/2010/main" val="5971206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with Sub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400" y="201601"/>
            <a:ext cx="7160400" cy="392760"/>
          </a:xfrm>
        </p:spPr>
        <p:txBody>
          <a:bodyPr/>
          <a:lstStyle>
            <a:lvl1pPr>
              <a:defRPr/>
            </a:lvl1pPr>
          </a:lstStyle>
          <a:p>
            <a:r>
              <a:rPr lang="en-US" noProof="0" smtClean="0"/>
              <a:t>Click to Add Title (Title Case)</a:t>
            </a:r>
            <a:endParaRPr lang="en-US" dirty="0"/>
          </a:p>
        </p:txBody>
      </p:sp>
      <p:sp>
        <p:nvSpPr>
          <p:cNvPr id="5" name="Text Placeholder 4"/>
          <p:cNvSpPr>
            <a:spLocks noGrp="1"/>
          </p:cNvSpPr>
          <p:nvPr>
            <p:ph type="body" sz="quarter" idx="11" hasCustomPrompt="1"/>
          </p:nvPr>
        </p:nvSpPr>
        <p:spPr>
          <a:xfrm>
            <a:off x="248400" y="1292400"/>
            <a:ext cx="8647200" cy="5410800"/>
          </a:xfrm>
        </p:spPr>
        <p:txBody>
          <a:bodyPr/>
          <a:lstStyle/>
          <a:p>
            <a:pPr lvl="0"/>
            <a:r>
              <a:rPr lang="en-US" noProof="0" smtClean="0"/>
              <a:t>Click to add 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2" hasCustomPrompt="1"/>
          </p:nvPr>
        </p:nvSpPr>
        <p:spPr>
          <a:xfrm>
            <a:off x="248400" y="648001"/>
            <a:ext cx="7160400" cy="312120"/>
          </a:xfrm>
        </p:spPr>
        <p:txBody>
          <a:bodyPr/>
          <a:lstStyle>
            <a:lvl1pPr>
              <a:defRPr>
                <a:solidFill>
                  <a:schemeClr val="accent3"/>
                </a:solidFill>
              </a:defRPr>
            </a:lvl1pPr>
          </a:lstStyle>
          <a:p>
            <a:pPr lvl="0"/>
            <a:r>
              <a:rPr lang="en-US" dirty="0" smtClean="0"/>
              <a:t>Click to Add Subtitle</a:t>
            </a:r>
          </a:p>
        </p:txBody>
      </p:sp>
    </p:spTree>
    <p:extLst>
      <p:ext uri="{BB962C8B-B14F-4D97-AF65-F5344CB8AC3E}">
        <p14:creationId xmlns:p14="http://schemas.microsoft.com/office/powerpoint/2010/main" val="35367493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8776" y="349253"/>
            <a:ext cx="7159744" cy="715963"/>
          </a:xfrm>
          <a:prstGeom prst="rect">
            <a:avLst/>
          </a:prstGeom>
        </p:spPr>
        <p:txBody>
          <a:bodyPr/>
          <a:lstStyle>
            <a:lvl1pPr>
              <a:defRPr>
                <a:solidFill>
                  <a:schemeClr val="tx1">
                    <a:lumMod val="65000"/>
                    <a:lumOff val="35000"/>
                  </a:schemeClr>
                </a:solidFill>
              </a:defRPr>
            </a:lvl1pPr>
          </a:lstStyle>
          <a:p>
            <a:r>
              <a:rPr lang="en-US" noProof="0" dirty="0" smtClean="0"/>
              <a:t>Click to edit Master title style</a:t>
            </a:r>
            <a:endParaRPr lang="de-DE" dirty="0"/>
          </a:p>
        </p:txBody>
      </p:sp>
    </p:spTree>
    <p:extLst>
      <p:ext uri="{BB962C8B-B14F-4D97-AF65-F5344CB8AC3E}">
        <p14:creationId xmlns:p14="http://schemas.microsoft.com/office/powerpoint/2010/main" val="2685678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Text with picture lef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2"/>
            <a:ext cx="4165200" cy="4392000"/>
          </a:xfrm>
          <a:solidFill>
            <a:schemeClr val="bg1">
              <a:lumMod val="95000"/>
            </a:schemeClr>
          </a:solidFill>
        </p:spPr>
        <p:txBody>
          <a:bodyPr vert="horz" lIns="0" tIns="1295561" rIns="0" bIns="0" rtlCol="0" anchor="t" anchorCtr="0">
            <a:noAutofit/>
          </a:bodyPr>
          <a:lstStyle>
            <a:lvl1pPr marL="0" indent="0" algn="ctr" defTabSz="914091"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de-DE" dirty="0"/>
          </a:p>
        </p:txBody>
      </p:sp>
      <p:sp>
        <p:nvSpPr>
          <p:cNvPr id="7" name="Text Placeholder 6"/>
          <p:cNvSpPr>
            <a:spLocks noGrp="1"/>
          </p:cNvSpPr>
          <p:nvPr>
            <p:ph type="body" sz="quarter" idx="11" hasCustomPrompt="1"/>
          </p:nvPr>
        </p:nvSpPr>
        <p:spPr bwMode="gray">
          <a:xfrm>
            <a:off x="4654800" y="1692002"/>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11714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23" indent="0">
              <a:buNone/>
              <a:defRPr sz="1200"/>
            </a:lvl2pPr>
            <a:lvl3pPr marL="914245" indent="0">
              <a:buNone/>
              <a:defRPr sz="1000"/>
            </a:lvl3pPr>
            <a:lvl4pPr marL="1371368" indent="0">
              <a:buNone/>
              <a:defRPr sz="900"/>
            </a:lvl4pPr>
            <a:lvl5pPr marL="1828490" indent="0">
              <a:buNone/>
              <a:defRPr sz="900"/>
            </a:lvl5pPr>
            <a:lvl6pPr marL="2285613" indent="0">
              <a:buNone/>
              <a:defRPr sz="900"/>
            </a:lvl6pPr>
            <a:lvl7pPr marL="2742736" indent="0">
              <a:buNone/>
              <a:defRPr sz="900"/>
            </a:lvl7pPr>
            <a:lvl8pPr marL="3199858" indent="0">
              <a:buNone/>
              <a:defRPr sz="900"/>
            </a:lvl8pPr>
            <a:lvl9pPr marL="365698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910AA5-0168-D94A-9749-63461DCAE9F7}" type="datetimeFigureOut">
              <a:rPr lang="en-US" smtClean="0"/>
              <a:t>7/17/2013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2078622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42737995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39520205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491783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extLst>
      <p:ext uri="{BB962C8B-B14F-4D97-AF65-F5344CB8AC3E}">
        <p14:creationId xmlns:p14="http://schemas.microsoft.com/office/powerpoint/2010/main" val="25638785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210366603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extLst>
      <p:ext uri="{BB962C8B-B14F-4D97-AF65-F5344CB8AC3E}">
        <p14:creationId xmlns:p14="http://schemas.microsoft.com/office/powerpoint/2010/main" val="247131582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extLst>
      <p:ext uri="{BB962C8B-B14F-4D97-AF65-F5344CB8AC3E}">
        <p14:creationId xmlns:p14="http://schemas.microsoft.com/office/powerpoint/2010/main" val="317070601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7984467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20436512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696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6"/>
            <a:ext cx="5486400" cy="4114800"/>
          </a:xfrm>
        </p:spPr>
        <p:txBody>
          <a:bodyPr/>
          <a:lstStyle>
            <a:lvl1pPr marL="0" indent="0">
              <a:buNone/>
              <a:defRPr sz="3200"/>
            </a:lvl1pPr>
            <a:lvl2pPr marL="457123" indent="0">
              <a:buNone/>
              <a:defRPr sz="2800"/>
            </a:lvl2pPr>
            <a:lvl3pPr marL="914245" indent="0">
              <a:buNone/>
              <a:defRPr sz="2400"/>
            </a:lvl3pPr>
            <a:lvl4pPr marL="1371368" indent="0">
              <a:buNone/>
              <a:defRPr sz="2000"/>
            </a:lvl4pPr>
            <a:lvl5pPr marL="1828490" indent="0">
              <a:buNone/>
              <a:defRPr sz="2000"/>
            </a:lvl5pPr>
            <a:lvl6pPr marL="2285613" indent="0">
              <a:buNone/>
              <a:defRPr sz="2000"/>
            </a:lvl6pPr>
            <a:lvl7pPr marL="2742736" indent="0">
              <a:buNone/>
              <a:defRPr sz="2000"/>
            </a:lvl7pPr>
            <a:lvl8pPr marL="3199858" indent="0">
              <a:buNone/>
              <a:defRPr sz="2000"/>
            </a:lvl8pPr>
            <a:lvl9pPr marL="3656981" indent="0">
              <a:buNone/>
              <a:defRPr sz="2000"/>
            </a:lvl9pPr>
          </a:lstStyle>
          <a:p>
            <a:endParaRPr lang="en-US"/>
          </a:p>
        </p:txBody>
      </p:sp>
      <p:sp>
        <p:nvSpPr>
          <p:cNvPr id="4" name="Text Placeholder 3"/>
          <p:cNvSpPr>
            <a:spLocks noGrp="1"/>
          </p:cNvSpPr>
          <p:nvPr>
            <p:ph type="body" sz="half" idx="2"/>
          </p:nvPr>
        </p:nvSpPr>
        <p:spPr>
          <a:xfrm>
            <a:off x="1792289" y="5367338"/>
            <a:ext cx="5486400" cy="804862"/>
          </a:xfrm>
        </p:spPr>
        <p:txBody>
          <a:bodyPr/>
          <a:lstStyle>
            <a:lvl1pPr marL="0" indent="0">
              <a:buNone/>
              <a:defRPr sz="1400"/>
            </a:lvl1pPr>
            <a:lvl2pPr marL="457123" indent="0">
              <a:buNone/>
              <a:defRPr sz="1200"/>
            </a:lvl2pPr>
            <a:lvl3pPr marL="914245" indent="0">
              <a:buNone/>
              <a:defRPr sz="1000"/>
            </a:lvl3pPr>
            <a:lvl4pPr marL="1371368" indent="0">
              <a:buNone/>
              <a:defRPr sz="900"/>
            </a:lvl4pPr>
            <a:lvl5pPr marL="1828490" indent="0">
              <a:buNone/>
              <a:defRPr sz="900"/>
            </a:lvl5pPr>
            <a:lvl6pPr marL="2285613" indent="0">
              <a:buNone/>
              <a:defRPr sz="900"/>
            </a:lvl6pPr>
            <a:lvl7pPr marL="2742736" indent="0">
              <a:buNone/>
              <a:defRPr sz="900"/>
            </a:lvl7pPr>
            <a:lvl8pPr marL="3199858" indent="0">
              <a:buNone/>
              <a:defRPr sz="900"/>
            </a:lvl8pPr>
            <a:lvl9pPr marL="365698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910AA5-0168-D94A-9749-63461DCAE9F7}" type="datetimeFigureOut">
              <a:rPr lang="en-US" smtClean="0"/>
              <a:t>7/17/2013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A0A8F-9755-DA47-84DA-C9C05DC87ED8}" type="slidenum">
              <a:rPr lang="en-US" smtClean="0"/>
              <a:t>‹#›</a:t>
            </a:fld>
            <a:endParaRPr lang="en-US"/>
          </a:p>
        </p:txBody>
      </p:sp>
    </p:spTree>
    <p:extLst>
      <p:ext uri="{BB962C8B-B14F-4D97-AF65-F5344CB8AC3E}">
        <p14:creationId xmlns:p14="http://schemas.microsoft.com/office/powerpoint/2010/main" val="37975274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4865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7514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7648596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0731400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7256778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3291023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9853996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2713128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bwMode="black">
          <a:xfrm>
            <a:off x="324000" y="6636183"/>
            <a:ext cx="1689565" cy="123111"/>
          </a:xfrm>
          <a:prstGeom prst="rect">
            <a:avLst/>
          </a:prstGeom>
          <a:noFill/>
        </p:spPr>
        <p:txBody>
          <a:bodyPr wrap="none" lIns="0" tIns="0" rIns="0" bIns="0" rtlCol="0">
            <a:spAutoFit/>
          </a:bodyPr>
          <a:lstStyle/>
          <a:p>
            <a:pPr marL="133350" indent="-133350" defTabSz="914400">
              <a:buClr>
                <a:srgbClr val="000000"/>
              </a:buClr>
              <a:buFont typeface="Arial" pitchFamily="34" charset="0"/>
              <a:buChar char="©"/>
            </a:pPr>
            <a:r>
              <a:rPr lang="en-US" sz="800" dirty="0" smtClean="0">
                <a:solidFill>
                  <a:sysClr val="windowText" lastClr="000000"/>
                </a:solidFill>
                <a:latin typeface="Arial"/>
              </a:rPr>
              <a:t>2013 SAP AG. All rights reserved.</a:t>
            </a:r>
          </a:p>
        </p:txBody>
      </p:sp>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defTabSz="914400">
              <a:buClr>
                <a:srgbClr val="666666"/>
              </a:buClr>
              <a:buFont typeface="Arial" pitchFamily="34" charset="0"/>
              <a:buNone/>
            </a:pPr>
            <a:fld id="{0BDC132A-5C91-4078-9777-31DA19A62E0A}" type="slidenum">
              <a:rPr lang="en-US" sz="800" smtClean="0">
                <a:solidFill>
                  <a:srgbClr val="000000"/>
                </a:solidFill>
                <a:latin typeface="Arial"/>
              </a:rPr>
              <a:pPr marL="93663" indent="-93663" algn="r" defTabSz="914400">
                <a:buClr>
                  <a:srgbClr val="666666"/>
                </a:buClr>
                <a:buFont typeface="Arial" pitchFamily="34" charset="0"/>
                <a:buNone/>
              </a:pPr>
              <a:t>‹#›</a:t>
            </a:fld>
            <a:endParaRPr lang="en-US" sz="800" dirty="0" smtClean="0">
              <a:solidFill>
                <a:srgbClr val="000000"/>
              </a:solidFill>
              <a:latin typeface="Arial"/>
            </a:endParaRPr>
          </a:p>
        </p:txBody>
      </p:sp>
    </p:spTree>
    <p:extLst>
      <p:ext uri="{BB962C8B-B14F-4D97-AF65-F5344CB8AC3E}">
        <p14:creationId xmlns:p14="http://schemas.microsoft.com/office/powerpoint/2010/main" val="27969097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defTabSz="914400">
              <a:spcBef>
                <a:spcPct val="0"/>
              </a:spcBef>
            </a:pPr>
            <a:r>
              <a:rPr lang="en-GB" sz="2400" b="1" dirty="0" smtClean="0">
                <a:solidFill>
                  <a:srgbClr val="666666"/>
                </a:solidFill>
                <a:latin typeface="Arial"/>
              </a:rPr>
              <a:t>© </a:t>
            </a:r>
            <a:r>
              <a:rPr lang="de-DE" sz="2400" b="1" dirty="0" smtClean="0">
                <a:solidFill>
                  <a:srgbClr val="666666"/>
                </a:solidFill>
                <a:latin typeface="Aria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defTabSz="914400">
              <a:spcBef>
                <a:spcPts val="1200"/>
              </a:spcBef>
            </a:pPr>
            <a:r>
              <a:rPr lang="en-US" sz="1000" noProof="1" smtClean="0">
                <a:solidFill>
                  <a:srgbClr val="000000"/>
                </a:solidFill>
                <a:latin typeface="Arial"/>
                <a:ea typeface="MS PGothic" pitchFamily="34" charset="-128"/>
              </a:rPr>
              <a:t>No part of this publication may be reproduced or transmitted in any form or for any purpose without the express permission of SAP AG.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The information contained herein may be changed without prior notice.</a:t>
            </a:r>
          </a:p>
          <a:p>
            <a:pPr defTabSz="914400">
              <a:spcBef>
                <a:spcPts val="1200"/>
              </a:spcBef>
            </a:pPr>
            <a:r>
              <a:rPr lang="en-US" sz="1000" noProof="1" smtClean="0">
                <a:solidFill>
                  <a:srgbClr val="000000"/>
                </a:solidFill>
                <a:latin typeface="Arial"/>
                <a:ea typeface="MS PGothic" pitchFamily="34" charset="-128"/>
              </a:rPr>
              <a:t>Some software products marketed by SAP AG and its distributors contain proprietary software components of other software vendors.</a:t>
            </a:r>
          </a:p>
          <a:p>
            <a:pPr defTabSz="914400">
              <a:spcBef>
                <a:spcPts val="1200"/>
              </a:spcBef>
            </a:pPr>
            <a:r>
              <a:rPr lang="en-US" sz="1000" noProof="1" smtClean="0">
                <a:solidFill>
                  <a:srgbClr val="000000"/>
                </a:solidFill>
                <a:latin typeface="Arial"/>
                <a:ea typeface="MS PGothic" pitchFamily="34" charset="-128"/>
              </a:rPr>
              <a:t>National product specifications may vary.</a:t>
            </a:r>
          </a:p>
          <a:p>
            <a:pPr defTabSz="914400">
              <a:spcBef>
                <a:spcPts val="1200"/>
              </a:spcBef>
            </a:pPr>
            <a:r>
              <a:rPr lang="en-US" sz="1000" noProof="1" smtClean="0">
                <a:solidFill>
                  <a:srgbClr val="000000"/>
                </a:solidFill>
                <a:latin typeface="Aria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defTabSz="914400">
              <a:spcBef>
                <a:spcPts val="1200"/>
              </a:spcBef>
            </a:pPr>
            <a:r>
              <a:rPr lang="en-US" sz="1000" noProof="1" smtClean="0">
                <a:solidFill>
                  <a:srgbClr val="000000"/>
                </a:solidFill>
                <a:latin typeface="Arial"/>
                <a:ea typeface="MS PGothic" pitchFamily="34" charset="-128"/>
              </a:rPr>
              <a:t>SAP and other SAP products and services mentioned herein as well as their respective logos are trademarks or registered trademarks of SAP AG in Germany and other countries.  </a:t>
            </a:r>
            <a:br>
              <a:rPr lang="en-US" sz="1000" noProof="1" smtClean="0">
                <a:solidFill>
                  <a:srgbClr val="000000"/>
                </a:solidFill>
                <a:latin typeface="Arial"/>
                <a:ea typeface="MS PGothic" pitchFamily="34" charset="-128"/>
              </a:rPr>
            </a:br>
            <a:r>
              <a:rPr lang="en-US" sz="1000" noProof="1" smtClean="0">
                <a:solidFill>
                  <a:srgbClr val="000000"/>
                </a:solidFill>
                <a:latin typeface="Arial"/>
                <a:ea typeface="MS PGothic" pitchFamily="34" charset="-128"/>
              </a:rPr>
              <a:t>Please see </a:t>
            </a:r>
            <a:r>
              <a:rPr lang="en-US" sz="1000" noProof="1" smtClean="0">
                <a:solidFill>
                  <a:srgbClr val="000000"/>
                </a:solidFill>
                <a:latin typeface="Arial"/>
                <a:ea typeface="MS PGothic" pitchFamily="34" charset="-128"/>
                <a:hlinkClick r:id="rId2"/>
              </a:rPr>
              <a:t>http://www.sap.com/corporate-en/legal/copyright/index.epx#trademark</a:t>
            </a:r>
            <a:r>
              <a:rPr lang="en-US" sz="1000" noProof="1" smtClean="0">
                <a:solidFill>
                  <a:srgbClr val="000000"/>
                </a:solidFill>
                <a:latin typeface="Arial"/>
                <a:ea typeface="MS PGothic" pitchFamily="34" charset="-128"/>
              </a:rPr>
              <a:t> for additional trademark information and notices.</a:t>
            </a:r>
          </a:p>
        </p:txBody>
      </p:sp>
    </p:spTree>
    <p:extLst>
      <p:ext uri="{BB962C8B-B14F-4D97-AF65-F5344CB8AC3E}">
        <p14:creationId xmlns:p14="http://schemas.microsoft.com/office/powerpoint/2010/main" val="262901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heme" Target="../theme/theme4.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5.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theme" Target="../theme/theme6.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5" tIns="45712" rIns="91425" bIns="4571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5" tIns="45712" rIns="91425"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0"/>
            <a:ext cx="2133600" cy="365125"/>
          </a:xfrm>
          <a:prstGeom prst="rect">
            <a:avLst/>
          </a:prstGeom>
        </p:spPr>
        <p:txBody>
          <a:bodyPr vert="horz" lIns="91425" tIns="45712" rIns="91425" bIns="45712" rtlCol="0" anchor="ctr"/>
          <a:lstStyle>
            <a:lvl1pPr algn="l">
              <a:defRPr sz="1200">
                <a:solidFill>
                  <a:schemeClr val="tx1">
                    <a:tint val="75000"/>
                  </a:schemeClr>
                </a:solidFill>
              </a:defRPr>
            </a:lvl1pPr>
          </a:lstStyle>
          <a:p>
            <a:fld id="{E8910AA5-0168-D94A-9749-63461DCAE9F7}" type="datetimeFigureOut">
              <a:rPr lang="en-US" smtClean="0"/>
              <a:t>7/17/2013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5" tIns="45712" rIns="91425" bIns="45712"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5" tIns="45712" rIns="91425" bIns="45712" rtlCol="0" anchor="ctr"/>
          <a:lstStyle>
            <a:lvl1pPr algn="r">
              <a:defRPr sz="1200">
                <a:solidFill>
                  <a:schemeClr val="tx1">
                    <a:tint val="75000"/>
                  </a:schemeClr>
                </a:solidFill>
              </a:defRPr>
            </a:lvl1pPr>
          </a:lstStyle>
          <a:p>
            <a:fld id="{E31A0A8F-9755-DA47-84DA-C9C05DC87ED8}" type="slidenum">
              <a:rPr lang="en-US" smtClean="0"/>
              <a:t>‹#›</a:t>
            </a:fld>
            <a:endParaRPr lang="en-US"/>
          </a:p>
        </p:txBody>
      </p:sp>
    </p:spTree>
    <p:extLst>
      <p:ext uri="{BB962C8B-B14F-4D97-AF65-F5344CB8AC3E}">
        <p14:creationId xmlns:p14="http://schemas.microsoft.com/office/powerpoint/2010/main" val="1683321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23" rtl="0" eaLnBrk="1" latinLnBrk="0" hangingPunct="1">
        <a:spcBef>
          <a:spcPct val="0"/>
        </a:spcBef>
        <a:buNone/>
        <a:defRPr sz="4400" kern="1200">
          <a:solidFill>
            <a:schemeClr val="tx1"/>
          </a:solidFill>
          <a:latin typeface="+mj-lt"/>
          <a:ea typeface="+mj-ea"/>
          <a:cs typeface="+mj-cs"/>
        </a:defRPr>
      </a:lvl1pPr>
    </p:titleStyle>
    <p:bodyStyle>
      <a:lvl1pPr marL="342842" indent="-342842" algn="l" defTabSz="457123" rtl="0" eaLnBrk="1" latinLnBrk="0" hangingPunct="1">
        <a:spcBef>
          <a:spcPct val="20000"/>
        </a:spcBef>
        <a:buFont typeface="Arial"/>
        <a:buChar char="•"/>
        <a:defRPr sz="3200" kern="1200">
          <a:solidFill>
            <a:schemeClr val="tx1"/>
          </a:solidFill>
          <a:latin typeface="+mn-lt"/>
          <a:ea typeface="+mn-ea"/>
          <a:cs typeface="+mn-cs"/>
        </a:defRPr>
      </a:lvl1pPr>
      <a:lvl2pPr marL="742825" indent="-285702" algn="l" defTabSz="457123" rtl="0" eaLnBrk="1" latinLnBrk="0" hangingPunct="1">
        <a:spcBef>
          <a:spcPct val="20000"/>
        </a:spcBef>
        <a:buFont typeface="Arial"/>
        <a:buChar char="–"/>
        <a:defRPr sz="2800" kern="1200">
          <a:solidFill>
            <a:schemeClr val="tx1"/>
          </a:solidFill>
          <a:latin typeface="+mn-lt"/>
          <a:ea typeface="+mn-ea"/>
          <a:cs typeface="+mn-cs"/>
        </a:defRPr>
      </a:lvl2pPr>
      <a:lvl3pPr marL="1142807" indent="-228561" algn="l" defTabSz="457123" rtl="0" eaLnBrk="1" latinLnBrk="0" hangingPunct="1">
        <a:spcBef>
          <a:spcPct val="20000"/>
        </a:spcBef>
        <a:buFont typeface="Arial"/>
        <a:buChar char="•"/>
        <a:defRPr sz="2400" kern="1200">
          <a:solidFill>
            <a:schemeClr val="tx1"/>
          </a:solidFill>
          <a:latin typeface="+mn-lt"/>
          <a:ea typeface="+mn-ea"/>
          <a:cs typeface="+mn-cs"/>
        </a:defRPr>
      </a:lvl3pPr>
      <a:lvl4pPr marL="1599929" indent="-228561" algn="l" defTabSz="457123" rtl="0" eaLnBrk="1" latinLnBrk="0" hangingPunct="1">
        <a:spcBef>
          <a:spcPct val="20000"/>
        </a:spcBef>
        <a:buFont typeface="Arial"/>
        <a:buChar char="–"/>
        <a:defRPr sz="2000" kern="1200">
          <a:solidFill>
            <a:schemeClr val="tx1"/>
          </a:solidFill>
          <a:latin typeface="+mn-lt"/>
          <a:ea typeface="+mn-ea"/>
          <a:cs typeface="+mn-cs"/>
        </a:defRPr>
      </a:lvl4pPr>
      <a:lvl5pPr marL="2057052" indent="-228561" algn="l" defTabSz="457123" rtl="0" eaLnBrk="1" latinLnBrk="0" hangingPunct="1">
        <a:spcBef>
          <a:spcPct val="20000"/>
        </a:spcBef>
        <a:buFont typeface="Arial"/>
        <a:buChar char="»"/>
        <a:defRPr sz="2000" kern="1200">
          <a:solidFill>
            <a:schemeClr val="tx1"/>
          </a:solidFill>
          <a:latin typeface="+mn-lt"/>
          <a:ea typeface="+mn-ea"/>
          <a:cs typeface="+mn-cs"/>
        </a:defRPr>
      </a:lvl5pPr>
      <a:lvl6pPr marL="2514174" indent="-228561" algn="l" defTabSz="457123" rtl="0" eaLnBrk="1" latinLnBrk="0" hangingPunct="1">
        <a:spcBef>
          <a:spcPct val="20000"/>
        </a:spcBef>
        <a:buFont typeface="Arial"/>
        <a:buChar char="•"/>
        <a:defRPr sz="2000" kern="1200">
          <a:solidFill>
            <a:schemeClr val="tx1"/>
          </a:solidFill>
          <a:latin typeface="+mn-lt"/>
          <a:ea typeface="+mn-ea"/>
          <a:cs typeface="+mn-cs"/>
        </a:defRPr>
      </a:lvl6pPr>
      <a:lvl7pPr marL="2971297" indent="-228561" algn="l" defTabSz="457123" rtl="0" eaLnBrk="1" latinLnBrk="0" hangingPunct="1">
        <a:spcBef>
          <a:spcPct val="20000"/>
        </a:spcBef>
        <a:buFont typeface="Arial"/>
        <a:buChar char="•"/>
        <a:defRPr sz="2000" kern="1200">
          <a:solidFill>
            <a:schemeClr val="tx1"/>
          </a:solidFill>
          <a:latin typeface="+mn-lt"/>
          <a:ea typeface="+mn-ea"/>
          <a:cs typeface="+mn-cs"/>
        </a:defRPr>
      </a:lvl7pPr>
      <a:lvl8pPr marL="3428420" indent="-228561" algn="l" defTabSz="457123" rtl="0" eaLnBrk="1" latinLnBrk="0" hangingPunct="1">
        <a:spcBef>
          <a:spcPct val="20000"/>
        </a:spcBef>
        <a:buFont typeface="Arial"/>
        <a:buChar char="•"/>
        <a:defRPr sz="2000" kern="1200">
          <a:solidFill>
            <a:schemeClr val="tx1"/>
          </a:solidFill>
          <a:latin typeface="+mn-lt"/>
          <a:ea typeface="+mn-ea"/>
          <a:cs typeface="+mn-cs"/>
        </a:defRPr>
      </a:lvl8pPr>
      <a:lvl9pPr marL="3885542" indent="-228561" algn="l" defTabSz="4571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3" rtl="0" eaLnBrk="1" latinLnBrk="0" hangingPunct="1">
        <a:defRPr sz="1800" kern="1200">
          <a:solidFill>
            <a:schemeClr val="tx1"/>
          </a:solidFill>
          <a:latin typeface="+mn-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8"/>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4"/>
            <a:ext cx="1739813" cy="123111"/>
          </a:xfrm>
          <a:prstGeom prst="rect">
            <a:avLst/>
          </a:prstGeom>
          <a:noFill/>
        </p:spPr>
        <p:txBody>
          <a:bodyPr wrap="none" lIns="71987" tIns="0" rIns="0" bIns="0" rtlCol="0">
            <a:spAutoFit/>
          </a:bodyPr>
          <a:lstStyle/>
          <a:p>
            <a:pPr marL="133328" indent="-133328" defTabSz="914245">
              <a:buClr>
                <a:srgbClr val="FFFFFF"/>
              </a:buClr>
              <a:buFont typeface="Arial" pitchFamily="34" charset="0"/>
              <a:buChar char="©"/>
            </a:pPr>
            <a:r>
              <a:rPr lang="en-US" sz="800" dirty="0">
                <a:solidFill>
                  <a:srgbClr val="FFFFFF"/>
                </a:solidFill>
                <a:latin typeface="Arial"/>
              </a:rPr>
              <a:t>2013 SAP AG. All rights reserved.</a:t>
            </a:r>
          </a:p>
        </p:txBody>
      </p:sp>
      <p:sp>
        <p:nvSpPr>
          <p:cNvPr id="34" name="TextBox 33"/>
          <p:cNvSpPr txBox="1"/>
          <p:nvPr/>
        </p:nvSpPr>
        <p:spPr bwMode="black">
          <a:xfrm>
            <a:off x="8622396" y="6636184"/>
            <a:ext cx="200930" cy="123111"/>
          </a:xfrm>
          <a:prstGeom prst="rect">
            <a:avLst/>
          </a:prstGeom>
          <a:noFill/>
        </p:spPr>
        <p:txBody>
          <a:bodyPr wrap="none" lIns="0" tIns="0" rIns="71987" bIns="0" rtlCol="0">
            <a:spAutoFit/>
          </a:bodyPr>
          <a:lstStyle/>
          <a:p>
            <a:pPr marL="93648" indent="-93648" algn="r" defTabSz="914245">
              <a:buClr>
                <a:srgbClr val="666666"/>
              </a:buClr>
              <a:buFont typeface="Arial" pitchFamily="34" charset="0"/>
              <a:buNone/>
            </a:pPr>
            <a:fld id="{0BDC132A-5C91-4078-9777-31DA19A62E0A}" type="slidenum">
              <a:rPr lang="en-US" sz="800">
                <a:solidFill>
                  <a:srgbClr val="FFFFFF"/>
                </a:solidFill>
                <a:latin typeface="Arial"/>
              </a:rPr>
              <a:pPr marL="93648" indent="-93648" algn="r" defTabSz="914245">
                <a:buClr>
                  <a:srgbClr val="666666"/>
                </a:buClr>
                <a:buFont typeface="Arial" pitchFamily="34" charset="0"/>
                <a:buNone/>
              </a:pPr>
              <a:t>‹#›</a:t>
            </a:fld>
            <a:endParaRPr lang="en-US" sz="800" dirty="0">
              <a:solidFill>
                <a:srgbClr val="FFFFFF"/>
              </a:solidFill>
              <a:latin typeface="Arial"/>
            </a:endParaRPr>
          </a:p>
        </p:txBody>
      </p:sp>
      <p:sp>
        <p:nvSpPr>
          <p:cNvPr id="4" name="Information_Classification"/>
          <p:cNvSpPr txBox="1"/>
          <p:nvPr userDrawn="1"/>
        </p:nvSpPr>
        <p:spPr>
          <a:xfrm>
            <a:off x="7721601" y="6638354"/>
            <a:ext cx="349279" cy="153888"/>
          </a:xfrm>
          <a:prstGeom prst="rect">
            <a:avLst/>
          </a:prstGeom>
          <a:noFill/>
        </p:spPr>
        <p:txBody>
          <a:bodyPr vert="horz" wrap="none" lIns="0" tIns="0" rIns="0" bIns="0" rtlCol="0">
            <a:spAutoFit/>
          </a:bodyPr>
          <a:lstStyle/>
          <a:p>
            <a:pPr defTabSz="914245" fontAlgn="base">
              <a:spcBef>
                <a:spcPct val="50000"/>
              </a:spcBef>
              <a:spcAft>
                <a:spcPct val="0"/>
              </a:spcAft>
              <a:buClr>
                <a:srgbClr val="F0AB00"/>
              </a:buClr>
              <a:buSzPct val="80000"/>
            </a:pPr>
            <a:r>
              <a:rPr lang="en-US" sz="1000" kern="0" dirty="0">
                <a:solidFill>
                  <a:srgbClr val="FFFFFF"/>
                </a:solidFill>
                <a:latin typeface="Arial"/>
                <a:ea typeface="Arial Unicode MS"/>
                <a:cs typeface="Arial Unicode MS" pitchFamily="34" charset="-128"/>
                <a:sym typeface="Arial"/>
              </a:rPr>
              <a:t>Public</a:t>
            </a:r>
          </a:p>
        </p:txBody>
      </p:sp>
    </p:spTree>
    <p:extLst>
      <p:ext uri="{BB962C8B-B14F-4D97-AF65-F5344CB8AC3E}">
        <p14:creationId xmlns:p14="http://schemas.microsoft.com/office/powerpoint/2010/main" val="226218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algn="l" defTabSz="914245"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70" indent="-179970"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39" indent="-179970"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246" indent="-179970" algn="l" defTabSz="9142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8"/>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4"/>
            <a:ext cx="1739813" cy="123111"/>
          </a:xfrm>
          <a:prstGeom prst="rect">
            <a:avLst/>
          </a:prstGeom>
          <a:noFill/>
        </p:spPr>
        <p:txBody>
          <a:bodyPr wrap="none" lIns="71987" tIns="0" rIns="0" bIns="0" rtlCol="0">
            <a:spAutoFit/>
          </a:bodyPr>
          <a:lstStyle/>
          <a:p>
            <a:pPr marL="133328" indent="-133328" defTabSz="914245">
              <a:buClr>
                <a:srgbClr val="FFFFFF"/>
              </a:buClr>
              <a:buFont typeface="Arial" pitchFamily="34" charset="0"/>
              <a:buChar char="©"/>
            </a:pPr>
            <a:r>
              <a:rPr lang="en-US" sz="800" dirty="0" smtClean="0">
                <a:solidFill>
                  <a:srgbClr val="FFFFFF"/>
                </a:solidFill>
                <a:latin typeface="Arial"/>
              </a:rPr>
              <a:t>2013 SAP AG. All rights reserved.</a:t>
            </a:r>
          </a:p>
        </p:txBody>
      </p:sp>
      <p:sp>
        <p:nvSpPr>
          <p:cNvPr id="34" name="TextBox 33"/>
          <p:cNvSpPr txBox="1"/>
          <p:nvPr/>
        </p:nvSpPr>
        <p:spPr bwMode="black">
          <a:xfrm>
            <a:off x="8622396" y="6636184"/>
            <a:ext cx="200930" cy="123111"/>
          </a:xfrm>
          <a:prstGeom prst="rect">
            <a:avLst/>
          </a:prstGeom>
          <a:noFill/>
        </p:spPr>
        <p:txBody>
          <a:bodyPr wrap="none" lIns="0" tIns="0" rIns="71987" bIns="0" rtlCol="0">
            <a:spAutoFit/>
          </a:bodyPr>
          <a:lstStyle/>
          <a:p>
            <a:pPr marL="93648" indent="-93648" algn="r" defTabSz="914245">
              <a:buClr>
                <a:srgbClr val="666666"/>
              </a:buClr>
              <a:buFont typeface="Arial" pitchFamily="34" charset="0"/>
              <a:buNone/>
            </a:pPr>
            <a:fld id="{0BDC132A-5C91-4078-9777-31DA19A62E0A}" type="slidenum">
              <a:rPr lang="en-US" sz="800" smtClean="0">
                <a:solidFill>
                  <a:srgbClr val="FFFFFF"/>
                </a:solidFill>
                <a:latin typeface="Arial"/>
              </a:rPr>
              <a:pPr marL="93648" indent="-93648" algn="r" defTabSz="914245">
                <a:buClr>
                  <a:srgbClr val="666666"/>
                </a:buClr>
                <a:buFont typeface="Arial" pitchFamily="34" charset="0"/>
                <a:buNone/>
              </a:pPr>
              <a:t>‹#›</a:t>
            </a:fld>
            <a:endParaRPr lang="en-US" sz="800" dirty="0" smtClean="0">
              <a:solidFill>
                <a:srgbClr val="FFFFFF"/>
              </a:solidFill>
              <a:latin typeface="Arial"/>
            </a:endParaRPr>
          </a:p>
        </p:txBody>
      </p:sp>
      <p:sp>
        <p:nvSpPr>
          <p:cNvPr id="4" name="Information_Classification"/>
          <p:cNvSpPr txBox="1"/>
          <p:nvPr userDrawn="1"/>
        </p:nvSpPr>
        <p:spPr>
          <a:xfrm>
            <a:off x="7721601" y="6638354"/>
            <a:ext cx="349279" cy="153888"/>
          </a:xfrm>
          <a:prstGeom prst="rect">
            <a:avLst/>
          </a:prstGeom>
          <a:noFill/>
        </p:spPr>
        <p:txBody>
          <a:bodyPr vert="horz" wrap="none" lIns="0" tIns="0" rIns="0" bIns="0" rtlCol="0">
            <a:spAutoFit/>
          </a:bodyPr>
          <a:lstStyle/>
          <a:p>
            <a:pPr defTabSz="914245" fontAlgn="base">
              <a:spcBef>
                <a:spcPct val="50000"/>
              </a:spcBef>
              <a:spcAft>
                <a:spcPct val="0"/>
              </a:spcAft>
              <a:buClr>
                <a:srgbClr val="F0AB00"/>
              </a:buClr>
              <a:buSzPct val="80000"/>
            </a:pPr>
            <a:r>
              <a:rPr lang="en-US" sz="1000" kern="0" dirty="0" smtClean="0">
                <a:solidFill>
                  <a:srgbClr val="FFFFFF"/>
                </a:solidFill>
                <a:latin typeface="Arial"/>
                <a:ea typeface="Arial Unicode MS"/>
                <a:cs typeface="Arial Unicode MS" pitchFamily="34" charset="-128"/>
                <a:sym typeface="Arial"/>
              </a:rPr>
              <a:t>Public</a:t>
            </a:r>
          </a:p>
        </p:txBody>
      </p:sp>
    </p:spTree>
    <p:extLst>
      <p:ext uri="{BB962C8B-B14F-4D97-AF65-F5344CB8AC3E}">
        <p14:creationId xmlns:p14="http://schemas.microsoft.com/office/powerpoint/2010/main" val="304995390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825" r:id="rId23"/>
  </p:sldLayoutIdLst>
  <p:hf hdr="0" ftr="0" dt="0"/>
  <p:txStyles>
    <p:titleStyle>
      <a:lvl1pPr algn="l" defTabSz="914245"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70" indent="-179970"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39" indent="-179970"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246" indent="-179970" algn="l" defTabSz="9142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8"/>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4"/>
            <a:ext cx="1739813" cy="123111"/>
          </a:xfrm>
          <a:prstGeom prst="rect">
            <a:avLst/>
          </a:prstGeom>
          <a:noFill/>
        </p:spPr>
        <p:txBody>
          <a:bodyPr wrap="none" lIns="71987" tIns="0" rIns="0" bIns="0" rtlCol="0">
            <a:spAutoFit/>
          </a:bodyPr>
          <a:lstStyle/>
          <a:p>
            <a:pPr marL="133328" indent="-133328" defTabSz="914245">
              <a:buClr>
                <a:srgbClr val="FFFFFF"/>
              </a:buClr>
              <a:buFont typeface="Arial" pitchFamily="34" charset="0"/>
              <a:buChar char="©"/>
            </a:pPr>
            <a:r>
              <a:rPr lang="en-US" sz="800" dirty="0" smtClean="0">
                <a:solidFill>
                  <a:srgbClr val="FFFFFF"/>
                </a:solidFill>
                <a:latin typeface="Arial"/>
              </a:rPr>
              <a:t>2013 SAP AG. All rights reserved.</a:t>
            </a:r>
          </a:p>
        </p:txBody>
      </p:sp>
      <p:sp>
        <p:nvSpPr>
          <p:cNvPr id="34" name="TextBox 33"/>
          <p:cNvSpPr txBox="1"/>
          <p:nvPr/>
        </p:nvSpPr>
        <p:spPr bwMode="black">
          <a:xfrm>
            <a:off x="8622396" y="6636184"/>
            <a:ext cx="200930" cy="123111"/>
          </a:xfrm>
          <a:prstGeom prst="rect">
            <a:avLst/>
          </a:prstGeom>
          <a:noFill/>
        </p:spPr>
        <p:txBody>
          <a:bodyPr wrap="none" lIns="0" tIns="0" rIns="71987" bIns="0" rtlCol="0">
            <a:spAutoFit/>
          </a:bodyPr>
          <a:lstStyle/>
          <a:p>
            <a:pPr marL="93648" indent="-93648" algn="r" defTabSz="914245">
              <a:buClr>
                <a:srgbClr val="666666"/>
              </a:buClr>
              <a:buFont typeface="Arial" pitchFamily="34" charset="0"/>
              <a:buNone/>
            </a:pPr>
            <a:fld id="{0BDC132A-5C91-4078-9777-31DA19A62E0A}" type="slidenum">
              <a:rPr lang="en-US" sz="800" smtClean="0">
                <a:solidFill>
                  <a:srgbClr val="FFFFFF"/>
                </a:solidFill>
                <a:latin typeface="Arial"/>
              </a:rPr>
              <a:pPr marL="93648" indent="-93648" algn="r" defTabSz="914245">
                <a:buClr>
                  <a:srgbClr val="666666"/>
                </a:buClr>
                <a:buFont typeface="Arial" pitchFamily="34" charset="0"/>
                <a:buNone/>
              </a:pPr>
              <a:t>‹#›</a:t>
            </a:fld>
            <a:endParaRPr lang="en-US" sz="800" dirty="0" smtClean="0">
              <a:solidFill>
                <a:srgbClr val="FFFFFF"/>
              </a:solidFill>
              <a:latin typeface="Arial"/>
            </a:endParaRPr>
          </a:p>
        </p:txBody>
      </p:sp>
      <p:sp>
        <p:nvSpPr>
          <p:cNvPr id="4" name="Information_Classification"/>
          <p:cNvSpPr txBox="1"/>
          <p:nvPr userDrawn="1"/>
        </p:nvSpPr>
        <p:spPr>
          <a:xfrm>
            <a:off x="7670801" y="6638354"/>
            <a:ext cx="555854" cy="153888"/>
          </a:xfrm>
          <a:prstGeom prst="rect">
            <a:avLst/>
          </a:prstGeom>
          <a:noFill/>
        </p:spPr>
        <p:txBody>
          <a:bodyPr vert="horz" wrap="none" lIns="0" tIns="0" rIns="0" bIns="0" rtlCol="0">
            <a:spAutoFit/>
          </a:bodyPr>
          <a:lstStyle/>
          <a:p>
            <a:pPr defTabSz="914245" fontAlgn="base">
              <a:spcBef>
                <a:spcPct val="50000"/>
              </a:spcBef>
              <a:spcAft>
                <a:spcPct val="0"/>
              </a:spcAft>
              <a:buClr>
                <a:srgbClr val="F0AB00"/>
              </a:buClr>
              <a:buSzPct val="80000"/>
            </a:pPr>
            <a:r>
              <a:rPr lang="en-US" sz="1000" kern="0" dirty="0" smtClean="0">
                <a:solidFill>
                  <a:srgbClr val="FFFFFF"/>
                </a:solidFill>
                <a:latin typeface="Arial"/>
                <a:ea typeface="Arial Unicode MS"/>
                <a:cs typeface="Arial Unicode MS" pitchFamily="34" charset="-128"/>
                <a:sym typeface="Arial"/>
              </a:rPr>
              <a:t>Customer</a:t>
            </a:r>
          </a:p>
        </p:txBody>
      </p:sp>
      <p:sp>
        <p:nvSpPr>
          <p:cNvPr id="11" name="Rectangle 10"/>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089208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Lst>
  <p:hf hdr="0" ftr="0" dt="0"/>
  <p:txStyles>
    <p:titleStyle>
      <a:lvl1pPr algn="l" defTabSz="914245"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70" indent="-179970"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39" indent="-179970"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246" indent="-179970" algn="l" defTabSz="9142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defTabSz="914400">
              <a:buClr>
                <a:srgbClr val="FFFFFF"/>
              </a:buClr>
              <a:buFont typeface="Arial" pitchFamily="34" charset="0"/>
              <a:buChar char="©"/>
            </a:pPr>
            <a:r>
              <a:rPr lang="en-US" sz="800" dirty="0" smtClean="0">
                <a:solidFill>
                  <a:srgbClr val="FFFFFF"/>
                </a:solidFill>
                <a:latin typeface="Arial"/>
              </a:rPr>
              <a:t>2013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defTabSz="914400">
              <a:buClr>
                <a:srgbClr val="666666"/>
              </a:buClr>
              <a:buFont typeface="Arial" pitchFamily="34" charset="0"/>
              <a:buNone/>
            </a:pPr>
            <a:fld id="{0BDC132A-5C91-4078-9777-31DA19A62E0A}" type="slidenum">
              <a:rPr lang="en-US" sz="800" smtClean="0">
                <a:solidFill>
                  <a:srgbClr val="FFFFFF"/>
                </a:solidFill>
                <a:latin typeface="Arial"/>
              </a:rPr>
              <a:pPr marL="93663" indent="-93663" algn="r" defTabSz="914400">
                <a:buClr>
                  <a:srgbClr val="666666"/>
                </a:buClr>
                <a:buFont typeface="Arial" pitchFamily="34" charset="0"/>
                <a:buNone/>
              </a:pPr>
              <a:t>‹#›</a:t>
            </a:fld>
            <a:endParaRPr lang="en-US" sz="800" dirty="0" smtClean="0">
              <a:solidFill>
                <a:srgbClr val="FFFFFF"/>
              </a:solidFill>
              <a:latin typeface="Arial"/>
            </a:endParaRPr>
          </a:p>
        </p:txBody>
      </p:sp>
      <p:sp>
        <p:nvSpPr>
          <p:cNvPr id="4" name="Information_Classification"/>
          <p:cNvSpPr txBox="1"/>
          <p:nvPr userDrawn="1"/>
        </p:nvSpPr>
        <p:spPr>
          <a:xfrm>
            <a:off x="7670800" y="6638354"/>
            <a:ext cx="554639" cy="153888"/>
          </a:xfrm>
          <a:prstGeom prst="rect">
            <a:avLst/>
          </a:prstGeom>
          <a:noFill/>
        </p:spPr>
        <p:txBody>
          <a:bodyPr vert="horz" wrap="none" lIns="0" tIns="0" rIns="0" bIns="0" rtlCol="0">
            <a:spAutoFit/>
          </a:bodyPr>
          <a:lstStyle/>
          <a:p>
            <a:pPr defTabSz="914400" fontAlgn="base">
              <a:spcBef>
                <a:spcPct val="50000"/>
              </a:spcBef>
              <a:spcAft>
                <a:spcPct val="0"/>
              </a:spcAft>
              <a:buClr>
                <a:srgbClr val="F0AB00"/>
              </a:buClr>
              <a:buSzPct val="80000"/>
            </a:pPr>
            <a:r>
              <a:rPr lang="en-US" sz="1000" kern="0" dirty="0" smtClean="0">
                <a:solidFill>
                  <a:srgbClr val="FFFFFF"/>
                </a:solidFill>
                <a:latin typeface="Arial"/>
                <a:ea typeface="Arial Unicode MS"/>
                <a:cs typeface="Arial Unicode MS" pitchFamily="34" charset="-128"/>
                <a:sym typeface="Arial"/>
              </a:rPr>
              <a:t>Customer</a:t>
            </a:r>
          </a:p>
        </p:txBody>
      </p:sp>
      <p:sp>
        <p:nvSpPr>
          <p:cNvPr id="11" name="Rectangle 10"/>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9771412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7" r:id="rId23"/>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defTabSz="914400">
              <a:buClr>
                <a:srgbClr val="FFFFFF"/>
              </a:buClr>
              <a:buFont typeface="Arial" pitchFamily="34" charset="0"/>
              <a:buChar char="©"/>
            </a:pPr>
            <a:r>
              <a:rPr lang="en-US" sz="800" dirty="0" smtClean="0">
                <a:solidFill>
                  <a:srgbClr val="FFFFFF"/>
                </a:solidFill>
                <a:latin typeface="Arial"/>
              </a:rPr>
              <a:t>2013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defTabSz="914400">
              <a:buClr>
                <a:srgbClr val="666666"/>
              </a:buClr>
              <a:buFont typeface="Arial" pitchFamily="34" charset="0"/>
              <a:buNone/>
            </a:pPr>
            <a:fld id="{0BDC132A-5C91-4078-9777-31DA19A62E0A}" type="slidenum">
              <a:rPr lang="en-US" sz="800" smtClean="0">
                <a:solidFill>
                  <a:srgbClr val="FFFFFF"/>
                </a:solidFill>
                <a:latin typeface="Arial"/>
              </a:rPr>
              <a:pPr marL="93663" indent="-93663" algn="r" defTabSz="914400">
                <a:buClr>
                  <a:srgbClr val="666666"/>
                </a:buClr>
                <a:buFont typeface="Arial" pitchFamily="34" charset="0"/>
                <a:buNone/>
              </a:pPr>
              <a:t>‹#›</a:t>
            </a:fld>
            <a:endParaRPr lang="en-US" sz="800" dirty="0" smtClean="0">
              <a:solidFill>
                <a:srgbClr val="FFFFFF"/>
              </a:solidFill>
              <a:latin typeface="Arial"/>
            </a:endParaRPr>
          </a:p>
        </p:txBody>
      </p:sp>
      <p:sp>
        <p:nvSpPr>
          <p:cNvPr id="4" name="Information_Classification"/>
          <p:cNvSpPr txBox="1"/>
          <p:nvPr userDrawn="1"/>
        </p:nvSpPr>
        <p:spPr>
          <a:xfrm>
            <a:off x="7670800" y="6638354"/>
            <a:ext cx="554639" cy="153888"/>
          </a:xfrm>
          <a:prstGeom prst="rect">
            <a:avLst/>
          </a:prstGeom>
          <a:noFill/>
        </p:spPr>
        <p:txBody>
          <a:bodyPr vert="horz" wrap="none" lIns="0" tIns="0" rIns="0" bIns="0" rtlCol="0">
            <a:spAutoFit/>
          </a:bodyPr>
          <a:lstStyle/>
          <a:p>
            <a:pPr defTabSz="914400" fontAlgn="base">
              <a:spcBef>
                <a:spcPct val="50000"/>
              </a:spcBef>
              <a:spcAft>
                <a:spcPct val="0"/>
              </a:spcAft>
              <a:buClr>
                <a:srgbClr val="F0AB00"/>
              </a:buClr>
              <a:buSzPct val="80000"/>
            </a:pPr>
            <a:r>
              <a:rPr lang="en-US" sz="1000" kern="0" dirty="0" smtClean="0">
                <a:solidFill>
                  <a:srgbClr val="FFFFFF"/>
                </a:solidFill>
                <a:latin typeface="Arial"/>
                <a:ea typeface="Arial Unicode MS"/>
                <a:cs typeface="Arial Unicode MS" pitchFamily="34" charset="-128"/>
                <a:sym typeface="Arial"/>
              </a:rPr>
              <a:t>Customer</a:t>
            </a:r>
          </a:p>
        </p:txBody>
      </p:sp>
      <p:sp>
        <p:nvSpPr>
          <p:cNvPr id="11" name="Rectangle 10"/>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76873892"/>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26" r:id="rId24"/>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a:solidFill>
                <a:srgbClr val="000000"/>
              </a:solidFill>
              <a:latin typeface="Arial"/>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defTabSz="914400">
              <a:buClr>
                <a:srgbClr val="FFFFFF"/>
              </a:buClr>
              <a:buFont typeface="Arial" pitchFamily="34" charset="0"/>
              <a:buChar char="©"/>
            </a:pPr>
            <a:r>
              <a:rPr lang="en-US" sz="800" dirty="0">
                <a:solidFill>
                  <a:srgbClr val="FFFFFF"/>
                </a:solidFill>
                <a:latin typeface="Arial"/>
              </a:rPr>
              <a:t>2013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defTabSz="914400">
              <a:buClr>
                <a:srgbClr val="666666"/>
              </a:buClr>
              <a:buFont typeface="Arial" pitchFamily="34" charset="0"/>
              <a:buNone/>
            </a:pPr>
            <a:fld id="{0BDC132A-5C91-4078-9777-31DA19A62E0A}" type="slidenum">
              <a:rPr lang="en-US" sz="800">
                <a:solidFill>
                  <a:srgbClr val="FFFFFF"/>
                </a:solidFill>
                <a:latin typeface="Arial"/>
              </a:rPr>
              <a:pPr marL="93663" indent="-93663" algn="r" defTabSz="914400">
                <a:buClr>
                  <a:srgbClr val="666666"/>
                </a:buClr>
                <a:buFont typeface="Arial" pitchFamily="34" charset="0"/>
                <a:buNone/>
              </a:pPr>
              <a:t>‹#›</a:t>
            </a:fld>
            <a:endParaRPr lang="en-US" sz="800" dirty="0">
              <a:solidFill>
                <a:srgbClr val="FFFFFF"/>
              </a:solidFill>
              <a:latin typeface="Arial"/>
            </a:endParaRPr>
          </a:p>
        </p:txBody>
      </p:sp>
      <p:sp>
        <p:nvSpPr>
          <p:cNvPr id="4" name="Information_Classification"/>
          <p:cNvSpPr txBox="1"/>
          <p:nvPr userDrawn="1"/>
        </p:nvSpPr>
        <p:spPr>
          <a:xfrm>
            <a:off x="7721600" y="6638354"/>
            <a:ext cx="347852" cy="153888"/>
          </a:xfrm>
          <a:prstGeom prst="rect">
            <a:avLst/>
          </a:prstGeom>
          <a:noFill/>
        </p:spPr>
        <p:txBody>
          <a:bodyPr vert="horz" wrap="none" lIns="0" tIns="0" rIns="0" bIns="0" rtlCol="0">
            <a:spAutoFit/>
          </a:bodyPr>
          <a:lstStyle/>
          <a:p>
            <a:pPr defTabSz="914400" fontAlgn="base">
              <a:spcBef>
                <a:spcPct val="50000"/>
              </a:spcBef>
              <a:spcAft>
                <a:spcPct val="0"/>
              </a:spcAft>
              <a:buClr>
                <a:srgbClr val="F0AB00"/>
              </a:buClr>
              <a:buSzPct val="80000"/>
            </a:pPr>
            <a:r>
              <a:rPr lang="en-US" sz="1000" kern="0" dirty="0">
                <a:solidFill>
                  <a:srgbClr val="FFFFFF"/>
                </a:solidFill>
                <a:latin typeface="Arial"/>
                <a:ea typeface="Arial Unicode MS"/>
                <a:cs typeface="Arial Unicode MS" pitchFamily="34" charset="-128"/>
                <a:sym typeface="Arial"/>
              </a:rPr>
              <a:t>Public</a:t>
            </a:r>
          </a:p>
        </p:txBody>
      </p:sp>
      <p:sp>
        <p:nvSpPr>
          <p:cNvPr id="11" name="Rectangle 10"/>
          <p:cNvSpPr/>
          <p:nvPr userDrawn="1"/>
        </p:nvSpPr>
        <p:spPr bwMode="gray">
          <a:xfrm>
            <a:off x="7331978" y="6610526"/>
            <a:ext cx="1031846" cy="184558"/>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02036653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File:Intel_CPU_Pentium_4_640_Prescott_top.jpg" TargetMode="External"/><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hyperlink" Target="http://www.aberdeen.com/Aberdeen-Library/8361/RA-big-data-quality-management.aspx"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2.wdp"/><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42.xml"/><Relationship Id="rId6" Type="http://schemas.openxmlformats.org/officeDocument/2006/relationships/image" Target="../media/image72.png"/><Relationship Id="rId11" Type="http://schemas.openxmlformats.org/officeDocument/2006/relationships/image" Target="../media/image75.png"/><Relationship Id="rId5" Type="http://schemas.openxmlformats.org/officeDocument/2006/relationships/image" Target="../media/image26.png"/><Relationship Id="rId10"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55.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66.png"/><Relationship Id="rId1" Type="http://schemas.openxmlformats.org/officeDocument/2006/relationships/slideLayout" Target="../slideLayouts/slideLayout41.xml"/><Relationship Id="rId6" Type="http://schemas.microsoft.com/office/2007/relationships/hdphoto" Target="../media/hdphoto3.wdp"/><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41.xml"/><Relationship Id="rId7" Type="http://schemas.openxmlformats.org/officeDocument/2006/relationships/image" Target="../media/image6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notesSlide" Target="../notesSlides/notesSlide31.xml"/><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92.png"/><Relationship Id="rId16" Type="http://schemas.openxmlformats.org/officeDocument/2006/relationships/image" Target="../media/image106.png"/><Relationship Id="rId1" Type="http://schemas.openxmlformats.org/officeDocument/2006/relationships/slideLayout" Target="../slideLayouts/slideLayout4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42.xml"/><Relationship Id="rId4" Type="http://schemas.openxmlformats.org/officeDocument/2006/relationships/image" Target="../media/image119.jpe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1.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8" Type="http://schemas.openxmlformats.org/officeDocument/2006/relationships/image" Target="../media/image134.png"/><Relationship Id="rId13" Type="http://schemas.microsoft.com/office/2007/relationships/hdphoto" Target="../media/hdphoto6.wdp"/><Relationship Id="rId18" Type="http://schemas.openxmlformats.org/officeDocument/2006/relationships/image" Target="../media/image94.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38.png"/><Relationship Id="rId17" Type="http://schemas.microsoft.com/office/2007/relationships/hdphoto" Target="../media/hdphoto8.wdp"/><Relationship Id="rId2" Type="http://schemas.openxmlformats.org/officeDocument/2006/relationships/notesSlide" Target="../notesSlides/notesSlide35.xml"/><Relationship Id="rId16" Type="http://schemas.openxmlformats.org/officeDocument/2006/relationships/image" Target="../media/image140.png"/><Relationship Id="rId1" Type="http://schemas.openxmlformats.org/officeDocument/2006/relationships/slideLayout" Target="../slideLayouts/slideLayout11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microsoft.com/office/2007/relationships/hdphoto" Target="../media/hdphoto7.wdp"/><Relationship Id="rId10" Type="http://schemas.openxmlformats.org/officeDocument/2006/relationships/image" Target="../media/image136.png"/><Relationship Id="rId4" Type="http://schemas.openxmlformats.org/officeDocument/2006/relationships/image" Target="../media/image66.png"/><Relationship Id="rId9" Type="http://schemas.openxmlformats.org/officeDocument/2006/relationships/image" Target="../media/image135.png"/><Relationship Id="rId14" Type="http://schemas.openxmlformats.org/officeDocument/2006/relationships/image" Target="../media/image13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6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1.xml"/></Relationships>
</file>

<file path=ppt/slides/_rels/slide62.xml.rels><?xml version="1.0" encoding="UTF-8" standalone="yes"?>
<Relationships xmlns="http://schemas.openxmlformats.org/package/2006/relationships"><Relationship Id="rId2" Type="http://schemas.openxmlformats.org/officeDocument/2006/relationships/hyperlink" Target="http://54.236.239.179:8080/FluAnalysis/index.jsp" TargetMode="External"/><Relationship Id="rId1" Type="http://schemas.openxmlformats.org/officeDocument/2006/relationships/slideLayout" Target="../slideLayouts/slideLayout10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126.x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tiff"/></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126.xml"/><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126.xml"/></Relationships>
</file>

<file path=ppt/slides/_rels/slide6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2.xml"/><Relationship Id="rId1" Type="http://schemas.openxmlformats.org/officeDocument/2006/relationships/slideLayout" Target="../slideLayouts/slideLayout108.xml"/></Relationships>
</file>

<file path=ppt/slides/_rels/slide6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3.xml"/><Relationship Id="rId1" Type="http://schemas.openxmlformats.org/officeDocument/2006/relationships/slideLayout" Target="../slideLayouts/slideLayout116.xml"/><Relationship Id="rId4" Type="http://schemas.openxmlformats.org/officeDocument/2006/relationships/image" Target="../media/image1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111.xml"/></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5.xml"/><Relationship Id="rId1" Type="http://schemas.openxmlformats.org/officeDocument/2006/relationships/slideLayout" Target="../slideLayouts/slideLayout113.xml"/></Relationships>
</file>

<file path=ppt/slides/_rels/slide7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6.xml"/><Relationship Id="rId1" Type="http://schemas.openxmlformats.org/officeDocument/2006/relationships/slideLayout" Target="../slideLayouts/slideLayout113.xml"/></Relationships>
</file>

<file path=ppt/slides/_rels/slide73.xml.rels><?xml version="1.0" encoding="UTF-8" standalone="yes"?>
<Relationships xmlns="http://schemas.openxmlformats.org/package/2006/relationships"><Relationship Id="rId2" Type="http://schemas.openxmlformats.org/officeDocument/2006/relationships/hyperlink" Target="http://www.saphana.com/docs/DOC-2278" TargetMode="Externa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feature=player_embedded&amp;v=N6bUkkiZHoE" TargetMode="External"/><Relationship Id="rId2" Type="http://schemas.openxmlformats.org/officeDocument/2006/relationships/hyperlink" Target="http://www.bigpoint.com/" TargetMode="External"/><Relationship Id="rId1" Type="http://schemas.openxmlformats.org/officeDocument/2006/relationships/slideLayout" Target="../slideLayouts/slideLayout112.xml"/><Relationship Id="rId5" Type="http://schemas.openxmlformats.org/officeDocument/2006/relationships/image" Target="../media/image158.png"/><Relationship Id="rId4" Type="http://schemas.openxmlformats.org/officeDocument/2006/relationships/image" Target="../media/image157.png"/></Relationships>
</file>

<file path=ppt/slides/_rels/slide7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8.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12.xml"/><Relationship Id="rId4" Type="http://schemas.openxmlformats.org/officeDocument/2006/relationships/image" Target="../media/image162.png"/></Relationships>
</file>

<file path=ppt/slides/_rels/slide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8" Type="http://schemas.openxmlformats.org/officeDocument/2006/relationships/hyperlink" Target="https://aws.amazon.com/marketplace/pp/B009KA3CRY" TargetMode="External"/><Relationship Id="rId13" Type="http://schemas.openxmlformats.org/officeDocument/2006/relationships/hyperlink" Target="http://www.saphana.com/community/blogs/blog/2013/01/18/sap-hana-one--sap-hana-in-a-light-bulb" TargetMode="External"/><Relationship Id="rId3" Type="http://schemas.openxmlformats.org/officeDocument/2006/relationships/hyperlink" Target="http://saphana.com/" TargetMode="External"/><Relationship Id="rId7" Type="http://schemas.openxmlformats.org/officeDocument/2006/relationships/hyperlink" Target="https://aws.amazon.com/marketplace/review/product-reviews?asin=B009KA3CRY" TargetMode="External"/><Relationship Id="rId12" Type="http://schemas.openxmlformats.org/officeDocument/2006/relationships/hyperlink" Target="http://www.saphana.com/community/learn/cloud-info/cloud/hana-platform-aws" TargetMode="External"/><Relationship Id="rId2" Type="http://schemas.openxmlformats.org/officeDocument/2006/relationships/notesSlide" Target="../notesSlides/notesSlide49.xml"/><Relationship Id="rId1" Type="http://schemas.openxmlformats.org/officeDocument/2006/relationships/slideLayout" Target="../slideLayouts/slideLayout112.xml"/><Relationship Id="rId6" Type="http://schemas.openxmlformats.org/officeDocument/2006/relationships/hyperlink" Target="http://www.saphana.com/docs/DOC-2437" TargetMode="External"/><Relationship Id="rId11" Type="http://schemas.openxmlformats.org/officeDocument/2006/relationships/hyperlink" Target="http://developer.sap.com/" TargetMode="External"/><Relationship Id="rId5" Type="http://schemas.openxmlformats.org/officeDocument/2006/relationships/hyperlink" Target="http://www.saphana.com/docs/DOC-2482" TargetMode="External"/><Relationship Id="rId10" Type="http://schemas.openxmlformats.org/officeDocument/2006/relationships/hyperlink" Target="http://academy.saphana.com/" TargetMode="External"/><Relationship Id="rId4" Type="http://schemas.openxmlformats.org/officeDocument/2006/relationships/hyperlink" Target="http://cloud.saphana.com/" TargetMode="External"/><Relationship Id="rId9" Type="http://schemas.openxmlformats.org/officeDocument/2006/relationships/hyperlink" Target="http://scn.sap.com/community/developer-center/hana"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mailto:uddhav.gupta@sap.com" TargetMode="External"/><Relationship Id="rId2" Type="http://schemas.openxmlformats.org/officeDocument/2006/relationships/hyperlink" Target="mailto:jordan.cao@sap.com" TargetMode="External"/><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14001" y="1381887"/>
            <a:ext cx="6840000" cy="643558"/>
          </a:xfrm>
        </p:spPr>
        <p:txBody>
          <a:bodyPr/>
          <a:lstStyle/>
          <a:p>
            <a:r>
              <a:rPr lang="en-US" sz="1400" dirty="0"/>
              <a:t>Jordan Cao -  SAP HANA - Technology Marketing </a:t>
            </a:r>
          </a:p>
          <a:p>
            <a:r>
              <a:rPr lang="en-US" sz="1400" dirty="0"/>
              <a:t>Uddhav Gupta -  SAP HANA – Solution Management </a:t>
            </a:r>
          </a:p>
          <a:p>
            <a:r>
              <a:rPr lang="en-US" sz="1400" dirty="0" smtClean="0"/>
              <a:t>June, 2013</a:t>
            </a:r>
            <a:endParaRPr lang="en-US" sz="1400" dirty="0"/>
          </a:p>
        </p:txBody>
      </p:sp>
      <p:sp>
        <p:nvSpPr>
          <p:cNvPr id="4" name="Title 3"/>
          <p:cNvSpPr>
            <a:spLocks noGrp="1"/>
          </p:cNvSpPr>
          <p:nvPr>
            <p:ph type="ctrTitle"/>
          </p:nvPr>
        </p:nvSpPr>
        <p:spPr/>
        <p:txBody>
          <a:bodyPr/>
          <a:lstStyle/>
          <a:p>
            <a:r>
              <a:rPr lang="en-US" sz="2800" dirty="0" smtClean="0"/>
              <a:t>In-Memory Database Platform for Big Data</a:t>
            </a:r>
            <a:br>
              <a:rPr lang="en-US" sz="2800" dirty="0" smtClean="0"/>
            </a:br>
            <a:r>
              <a:rPr lang="en-US" sz="1800" b="0" dirty="0" smtClean="0"/>
              <a:t>Help you to tame the BIG DATA </a:t>
            </a:r>
            <a:br>
              <a:rPr lang="en-US" sz="1800" b="0" dirty="0" smtClean="0"/>
            </a:br>
            <a:endParaRPr lang="en-US" sz="2800" b="0" dirty="0"/>
          </a:p>
        </p:txBody>
      </p:sp>
    </p:spTree>
    <p:extLst>
      <p:ext uri="{BB962C8B-B14F-4D97-AF65-F5344CB8AC3E}">
        <p14:creationId xmlns:p14="http://schemas.microsoft.com/office/powerpoint/2010/main" val="846866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bwMode="gray"/>
        <p:txBody>
          <a:bodyPr/>
          <a:lstStyle/>
          <a:p>
            <a:r>
              <a:rPr lang="en-US" dirty="0"/>
              <a:t>Hardware Advances: Moore’s Law - DRAM Pricing</a:t>
            </a:r>
          </a:p>
        </p:txBody>
      </p:sp>
      <p:grpSp>
        <p:nvGrpSpPr>
          <p:cNvPr id="14" name="Group 13"/>
          <p:cNvGrpSpPr/>
          <p:nvPr/>
        </p:nvGrpSpPr>
        <p:grpSpPr>
          <a:xfrm>
            <a:off x="968830" y="1730830"/>
            <a:ext cx="6988625" cy="3951514"/>
            <a:chOff x="968829" y="1730829"/>
            <a:chExt cx="6988625" cy="3951514"/>
          </a:xfrm>
        </p:grpSpPr>
        <p:cxnSp>
          <p:nvCxnSpPr>
            <p:cNvPr id="11" name="Straight Arrow Connector 10"/>
            <p:cNvCxnSpPr/>
            <p:nvPr/>
          </p:nvCxnSpPr>
          <p:spPr>
            <a:xfrm flipV="1">
              <a:off x="968829" y="1730829"/>
              <a:ext cx="0" cy="3951514"/>
            </a:xfrm>
            <a:prstGeom prst="straightConnector1">
              <a:avLst/>
            </a:prstGeom>
            <a:ln w="38100">
              <a:solidFill>
                <a:schemeClr val="tx2"/>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79711" y="5671457"/>
              <a:ext cx="6977743" cy="0"/>
            </a:xfrm>
            <a:prstGeom prst="straightConnector1">
              <a:avLst/>
            </a:prstGeom>
            <a:ln w="38100">
              <a:solidFill>
                <a:schemeClr val="tx2"/>
              </a:solidFill>
              <a:miter lim="800000"/>
              <a:tailEnd type="arrow"/>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a:off x="1251857" y="2035630"/>
            <a:ext cx="6324600" cy="3167743"/>
          </a:xfrm>
          <a:prstGeom prst="straightConnector1">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26029" y="1789409"/>
            <a:ext cx="247493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1980: Memory $10,000/MB</a:t>
            </a:r>
          </a:p>
        </p:txBody>
      </p:sp>
      <p:sp>
        <p:nvSpPr>
          <p:cNvPr id="35" name="TextBox 34"/>
          <p:cNvSpPr txBox="1"/>
          <p:nvPr/>
        </p:nvSpPr>
        <p:spPr>
          <a:xfrm>
            <a:off x="5263101" y="3706587"/>
            <a:ext cx="1961475"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2000: Memory $1/MB</a:t>
            </a:r>
          </a:p>
        </p:txBody>
      </p:sp>
      <p:sp>
        <p:nvSpPr>
          <p:cNvPr id="37" name="TextBox 36"/>
          <p:cNvSpPr txBox="1"/>
          <p:nvPr/>
        </p:nvSpPr>
        <p:spPr>
          <a:xfrm>
            <a:off x="6594615" y="4384749"/>
            <a:ext cx="2360822"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2013: Memory $0.004/MB</a:t>
            </a:r>
          </a:p>
        </p:txBody>
      </p:sp>
      <p:sp>
        <p:nvSpPr>
          <p:cNvPr id="29" name="TextBox 28"/>
          <p:cNvSpPr txBox="1"/>
          <p:nvPr/>
        </p:nvSpPr>
        <p:spPr>
          <a:xfrm>
            <a:off x="4157683" y="5848644"/>
            <a:ext cx="512948"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kern="0" dirty="0">
                <a:solidFill>
                  <a:schemeClr val="tx2"/>
                </a:solidFill>
                <a:ea typeface="Arial Unicode MS" pitchFamily="34" charset="-128"/>
                <a:cs typeface="Arial Unicode MS" pitchFamily="34" charset="-128"/>
              </a:rPr>
              <a:t>Time</a:t>
            </a:r>
          </a:p>
        </p:txBody>
      </p:sp>
      <p:sp>
        <p:nvSpPr>
          <p:cNvPr id="38" name="TextBox 37"/>
          <p:cNvSpPr txBox="1"/>
          <p:nvPr/>
        </p:nvSpPr>
        <p:spPr>
          <a:xfrm>
            <a:off x="78496" y="3414197"/>
            <a:ext cx="833612" cy="8309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kern="0" dirty="0">
                <a:solidFill>
                  <a:schemeClr val="tx2"/>
                </a:solidFill>
                <a:ea typeface="Arial Unicode MS" pitchFamily="34" charset="-128"/>
                <a:cs typeface="Arial Unicode MS" pitchFamily="34" charset="-128"/>
              </a:rPr>
              <a:t>Memory</a:t>
            </a:r>
            <a:br>
              <a:rPr lang="en-US" kern="0" dirty="0">
                <a:solidFill>
                  <a:schemeClr val="tx2"/>
                </a:solidFill>
                <a:ea typeface="Arial Unicode MS" pitchFamily="34" charset="-128"/>
                <a:cs typeface="Arial Unicode MS" pitchFamily="34" charset="-128"/>
              </a:rPr>
            </a:br>
            <a:r>
              <a:rPr lang="en-US" kern="0" dirty="0">
                <a:solidFill>
                  <a:schemeClr val="tx2"/>
                </a:solidFill>
                <a:ea typeface="Arial Unicode MS" pitchFamily="34" charset="-128"/>
                <a:cs typeface="Arial Unicode MS" pitchFamily="34" charset="-128"/>
              </a:rPr>
              <a:t>Cost /</a:t>
            </a:r>
            <a:br>
              <a:rPr lang="en-US" kern="0" dirty="0">
                <a:solidFill>
                  <a:schemeClr val="tx2"/>
                </a:solidFill>
                <a:ea typeface="Arial Unicode MS" pitchFamily="34" charset="-128"/>
                <a:cs typeface="Arial Unicode MS" pitchFamily="34" charset="-128"/>
              </a:rPr>
            </a:br>
            <a:r>
              <a:rPr lang="en-US" kern="0" dirty="0">
                <a:solidFill>
                  <a:schemeClr val="tx2"/>
                </a:solidFill>
                <a:ea typeface="Arial Unicode MS" pitchFamily="34" charset="-128"/>
                <a:cs typeface="Arial Unicode MS" pitchFamily="34" charset="-128"/>
              </a:rPr>
              <a:t>Speed</a:t>
            </a:r>
          </a:p>
        </p:txBody>
      </p:sp>
    </p:spTree>
    <p:extLst>
      <p:ext uri="{BB962C8B-B14F-4D97-AF65-F5344CB8AC3E}">
        <p14:creationId xmlns:p14="http://schemas.microsoft.com/office/powerpoint/2010/main" val="68309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500"/>
                                        <p:tgtEl>
                                          <p:spTgt spid="3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Hardware </a:t>
            </a:r>
            <a:r>
              <a:rPr lang="de-DE" dirty="0" err="1" smtClean="0"/>
              <a:t>Advances</a:t>
            </a:r>
            <a:r>
              <a:rPr lang="de-DE" dirty="0" smtClean="0"/>
              <a:t>: </a:t>
            </a:r>
            <a:r>
              <a:rPr lang="de-DE" dirty="0" err="1" smtClean="0"/>
              <a:t>Moore‘s</a:t>
            </a:r>
            <a:r>
              <a:rPr lang="de-DE" dirty="0" smtClean="0"/>
              <a:t> Law - CPUs</a:t>
            </a:r>
            <a:endParaRPr lang="en-US" dirty="0"/>
          </a:p>
        </p:txBody>
      </p:sp>
      <p:grpSp>
        <p:nvGrpSpPr>
          <p:cNvPr id="3" name="Group 24"/>
          <p:cNvGrpSpPr/>
          <p:nvPr/>
        </p:nvGrpSpPr>
        <p:grpSpPr>
          <a:xfrm>
            <a:off x="244548" y="1410585"/>
            <a:ext cx="1318437" cy="4774019"/>
            <a:chOff x="244548" y="1410585"/>
            <a:chExt cx="1318437" cy="4774019"/>
          </a:xfrm>
        </p:grpSpPr>
        <p:sp>
          <p:nvSpPr>
            <p:cNvPr id="21" name="Rounded Rectangle 20"/>
            <p:cNvSpPr/>
            <p:nvPr/>
          </p:nvSpPr>
          <p:spPr bwMode="gray">
            <a:xfrm>
              <a:off x="244548" y="1410585"/>
              <a:ext cx="1318437" cy="4774019"/>
            </a:xfrm>
            <a:prstGeom prst="roundRect">
              <a:avLst/>
            </a:prstGeom>
            <a:gradFill flip="none" rotWithShape="1">
              <a:gsLst>
                <a:gs pos="0">
                  <a:srgbClr val="D5E6FF"/>
                </a:gs>
                <a:gs pos="50000">
                  <a:srgbClr val="D5E6FF">
                    <a:shade val="67500"/>
                    <a:satMod val="115000"/>
                  </a:srgbClr>
                </a:gs>
                <a:gs pos="100000">
                  <a:srgbClr val="D5E6FF"/>
                </a:gs>
              </a:gsLst>
              <a:path path="circle">
                <a:fillToRect l="50000" t="50000" r="50000" b="50000"/>
              </a:path>
              <a:tileRect/>
            </a:gradFill>
            <a:ln w="12700" algn="ctr">
              <a:solidFill>
                <a:schemeClr val="tx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 name="TextBox 17"/>
            <p:cNvSpPr txBox="1"/>
            <p:nvPr/>
          </p:nvSpPr>
          <p:spPr>
            <a:xfrm>
              <a:off x="444981" y="1551817"/>
              <a:ext cx="916236" cy="461665"/>
            </a:xfrm>
            <a:prstGeom prst="rect">
              <a:avLst/>
            </a:prstGeom>
            <a:noFill/>
          </p:spPr>
          <p:txBody>
            <a:bodyPr wrap="none" rtlCol="0">
              <a:spAutoFit/>
            </a:bodyPr>
            <a:lstStyle/>
            <a:p>
              <a:pPr fontAlgn="base">
                <a:spcBef>
                  <a:spcPct val="50000"/>
                </a:spcBef>
                <a:spcAft>
                  <a:spcPct val="0"/>
                </a:spcAft>
                <a:buClr>
                  <a:srgbClr val="F0AB00"/>
                </a:buClr>
                <a:buSzPct val="80000"/>
              </a:pPr>
              <a:r>
                <a:rPr lang="de-DE" sz="2400" kern="0" dirty="0">
                  <a:latin typeface="Arial Rounded MT Bold" pitchFamily="34" charset="0"/>
                  <a:ea typeface="Arial Unicode MS" pitchFamily="34" charset="-128"/>
                  <a:cs typeface="Arial Unicode MS" pitchFamily="34" charset="-128"/>
                </a:rPr>
                <a:t>2002</a:t>
              </a:r>
              <a:endParaRPr lang="en-US" sz="2400" kern="0" dirty="0" err="1">
                <a:latin typeface="Arial Rounded MT Bold" pitchFamily="34" charset="0"/>
                <a:ea typeface="Arial Unicode MS" pitchFamily="34" charset="-128"/>
                <a:cs typeface="Arial Unicode MS" pitchFamily="34" charset="-128"/>
              </a:endParaRPr>
            </a:p>
          </p:txBody>
        </p:sp>
        <p:sp>
          <p:nvSpPr>
            <p:cNvPr id="19" name="TextBox 18"/>
            <p:cNvSpPr txBox="1"/>
            <p:nvPr/>
          </p:nvSpPr>
          <p:spPr>
            <a:xfrm>
              <a:off x="393755" y="4693572"/>
              <a:ext cx="713632" cy="738664"/>
            </a:xfrm>
            <a:prstGeom prst="rect">
              <a:avLst/>
            </a:prstGeom>
            <a:noFill/>
          </p:spPr>
          <p:txBody>
            <a:bodyPr wrap="none" rtlCol="0">
              <a:spAutoFit/>
            </a:bodyPr>
            <a:lstStyle/>
            <a:p>
              <a:pPr fontAlgn="base">
                <a:spcAft>
                  <a:spcPct val="0"/>
                </a:spcAft>
                <a:buClr>
                  <a:srgbClr val="F0AB00"/>
                </a:buClr>
                <a:buSzPct val="80000"/>
              </a:pPr>
              <a:r>
                <a:rPr lang="de-DE" sz="1400" kern="0" dirty="0">
                  <a:ea typeface="Arial Unicode MS" pitchFamily="34" charset="-128"/>
                  <a:cs typeface="Arial Unicode MS" pitchFamily="34" charset="-128"/>
                </a:rPr>
                <a:t>1 core</a:t>
              </a:r>
            </a:p>
            <a:p>
              <a:pPr fontAlgn="base">
                <a:spcAft>
                  <a:spcPct val="0"/>
                </a:spcAft>
                <a:buClr>
                  <a:srgbClr val="F0AB00"/>
                </a:buClr>
                <a:buSzPct val="80000"/>
              </a:pPr>
              <a:r>
                <a:rPr lang="de-DE" sz="1400" kern="0" dirty="0">
                  <a:ea typeface="Arial Unicode MS" pitchFamily="34" charset="-128"/>
                  <a:cs typeface="Arial Unicode MS" pitchFamily="34" charset="-128"/>
                </a:rPr>
                <a:t>32 bits</a:t>
              </a:r>
            </a:p>
            <a:p>
              <a:pPr fontAlgn="base">
                <a:spcAft>
                  <a:spcPct val="0"/>
                </a:spcAft>
                <a:buClr>
                  <a:srgbClr val="F0AB00"/>
                </a:buClr>
                <a:buSzPct val="80000"/>
              </a:pPr>
              <a:r>
                <a:rPr lang="de-DE" sz="1400" kern="0" dirty="0">
                  <a:ea typeface="Arial Unicode MS" pitchFamily="34" charset="-128"/>
                  <a:cs typeface="Arial Unicode MS" pitchFamily="34" charset="-128"/>
                </a:rPr>
                <a:t>4MB</a:t>
              </a:r>
              <a:endParaRPr lang="en-US" sz="1400" kern="0" dirty="0" err="1">
                <a:ea typeface="Arial Unicode MS" pitchFamily="34" charset="-128"/>
                <a:cs typeface="Arial Unicode MS" pitchFamily="34" charset="-128"/>
              </a:endParaRPr>
            </a:p>
          </p:txBody>
        </p:sp>
        <p:pic>
          <p:nvPicPr>
            <p:cNvPr id="20" name="Picture 2" descr="Top view of an Intel Pentium 4 Prescott 640 model">
              <a:hlinkClick r:id="rId3" tooltip="Top view of an Intel Pentium 4 Prescott 640 model"/>
            </p:cNvPr>
            <p:cNvPicPr>
              <a:picLocks noChangeAspect="1" noChangeArrowheads="1"/>
            </p:cNvPicPr>
            <p:nvPr/>
          </p:nvPicPr>
          <p:blipFill>
            <a:blip r:embed="rId4" cstate="print"/>
            <a:srcRect/>
            <a:stretch>
              <a:fillRect/>
            </a:stretch>
          </p:blipFill>
          <p:spPr bwMode="auto">
            <a:xfrm>
              <a:off x="544153" y="3002164"/>
              <a:ext cx="740582" cy="740583"/>
            </a:xfrm>
            <a:prstGeom prst="rect">
              <a:avLst/>
            </a:prstGeom>
            <a:noFill/>
          </p:spPr>
        </p:pic>
        <p:cxnSp>
          <p:nvCxnSpPr>
            <p:cNvPr id="35" name="Straight Connector 34"/>
            <p:cNvCxnSpPr/>
            <p:nvPr/>
          </p:nvCxnSpPr>
          <p:spPr>
            <a:xfrm>
              <a:off x="372140" y="4598581"/>
              <a:ext cx="104199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25"/>
          <p:cNvGrpSpPr/>
          <p:nvPr/>
        </p:nvGrpSpPr>
        <p:grpSpPr>
          <a:xfrm>
            <a:off x="1710662" y="1410585"/>
            <a:ext cx="1846521" cy="4774019"/>
            <a:chOff x="1710661" y="1410585"/>
            <a:chExt cx="1846521" cy="4774019"/>
          </a:xfrm>
        </p:grpSpPr>
        <p:sp>
          <p:nvSpPr>
            <p:cNvPr id="22" name="Rounded Rectangle 21"/>
            <p:cNvSpPr/>
            <p:nvPr/>
          </p:nvSpPr>
          <p:spPr bwMode="gray">
            <a:xfrm>
              <a:off x="1710661" y="1410585"/>
              <a:ext cx="1846521" cy="4774019"/>
            </a:xfrm>
            <a:prstGeom prst="roundRect">
              <a:avLst>
                <a:gd name="adj" fmla="val 14364"/>
              </a:avLst>
            </a:prstGeom>
            <a:gradFill flip="none" rotWithShape="1">
              <a:gsLst>
                <a:gs pos="0">
                  <a:srgbClr val="D5E6FF"/>
                </a:gs>
                <a:gs pos="50000">
                  <a:srgbClr val="D5E6FF">
                    <a:shade val="67500"/>
                    <a:satMod val="115000"/>
                  </a:srgbClr>
                </a:gs>
                <a:gs pos="100000">
                  <a:srgbClr val="D5E6FF"/>
                </a:gs>
              </a:gsLst>
              <a:path path="circle">
                <a:fillToRect l="50000" t="50000" r="50000" b="50000"/>
              </a:path>
              <a:tileRect/>
            </a:gradFill>
            <a:ln w="12700" algn="ctr">
              <a:solidFill>
                <a:schemeClr val="tx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2299555" y="1551817"/>
              <a:ext cx="916236" cy="461665"/>
            </a:xfrm>
            <a:prstGeom prst="rect">
              <a:avLst/>
            </a:prstGeom>
            <a:noFill/>
          </p:spPr>
          <p:txBody>
            <a:bodyPr wrap="none" rtlCol="0">
              <a:spAutoFit/>
            </a:bodyPr>
            <a:lstStyle/>
            <a:p>
              <a:pPr fontAlgn="base">
                <a:spcBef>
                  <a:spcPct val="50000"/>
                </a:spcBef>
                <a:spcAft>
                  <a:spcPct val="0"/>
                </a:spcAft>
                <a:buClr>
                  <a:srgbClr val="F0AB00"/>
                </a:buClr>
                <a:buSzPct val="80000"/>
              </a:pPr>
              <a:r>
                <a:rPr lang="de-DE" sz="2400" kern="0" dirty="0">
                  <a:latin typeface="Arial Rounded MT Bold" pitchFamily="34" charset="0"/>
                  <a:ea typeface="Arial Unicode MS" pitchFamily="34" charset="-128"/>
                  <a:cs typeface="Arial Unicode MS" pitchFamily="34" charset="-128"/>
                </a:rPr>
                <a:t>2007</a:t>
              </a:r>
              <a:endParaRPr lang="en-US" sz="2400" kern="0" dirty="0" err="1">
                <a:latin typeface="Arial Rounded MT Bold" pitchFamily="34" charset="0"/>
                <a:ea typeface="Arial Unicode MS" pitchFamily="34" charset="-128"/>
                <a:cs typeface="Arial Unicode MS" pitchFamily="34" charset="-128"/>
              </a:endParaRPr>
            </a:p>
          </p:txBody>
        </p:sp>
        <p:pic>
          <p:nvPicPr>
            <p:cNvPr id="39942" name="Picture 6" descr="http://media.arstechnica.com/reviews/hardware/mac-pro-2g-review.media/macproarch.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29504" y="2334139"/>
              <a:ext cx="1436062" cy="1967208"/>
            </a:xfrm>
            <a:prstGeom prst="rect">
              <a:avLst/>
            </a:prstGeom>
            <a:noFill/>
          </p:spPr>
        </p:pic>
        <p:sp>
          <p:nvSpPr>
            <p:cNvPr id="15" name="TextBox 14"/>
            <p:cNvSpPr txBox="1"/>
            <p:nvPr/>
          </p:nvSpPr>
          <p:spPr>
            <a:xfrm>
              <a:off x="1740243" y="4704204"/>
              <a:ext cx="1761219" cy="738664"/>
            </a:xfrm>
            <a:prstGeom prst="rect">
              <a:avLst/>
            </a:prstGeom>
            <a:noFill/>
          </p:spPr>
          <p:txBody>
            <a:bodyPr wrap="none" rtlCol="0">
              <a:spAutoFit/>
            </a:bodyPr>
            <a:lstStyle/>
            <a:p>
              <a:pPr fontAlgn="base">
                <a:spcAft>
                  <a:spcPct val="0"/>
                </a:spcAft>
                <a:buClr>
                  <a:srgbClr val="F0AB00"/>
                </a:buClr>
                <a:buSzPct val="80000"/>
              </a:pPr>
              <a:r>
                <a:rPr lang="de-DE" sz="1400" dirty="0"/>
                <a:t>2 cores</a:t>
              </a:r>
            </a:p>
            <a:p>
              <a:pPr fontAlgn="base">
                <a:spcAft>
                  <a:spcPct val="0"/>
                </a:spcAft>
                <a:buClr>
                  <a:srgbClr val="F0AB00"/>
                </a:buClr>
                <a:buSzPct val="80000"/>
              </a:pPr>
              <a:r>
                <a:rPr lang="de-DE" sz="1400" dirty="0"/>
                <a:t>2 CPUs per server</a:t>
              </a:r>
            </a:p>
            <a:p>
              <a:pPr fontAlgn="base">
                <a:spcAft>
                  <a:spcPct val="0"/>
                </a:spcAft>
                <a:buClr>
                  <a:srgbClr val="F0AB00"/>
                </a:buClr>
                <a:buSzPct val="80000"/>
              </a:pPr>
              <a:r>
                <a:rPr lang="de-DE" sz="1400" dirty="0"/>
                <a:t>External Controllers</a:t>
              </a:r>
            </a:p>
          </p:txBody>
        </p:sp>
        <p:cxnSp>
          <p:nvCxnSpPr>
            <p:cNvPr id="36" name="Straight Connector 35"/>
            <p:cNvCxnSpPr/>
            <p:nvPr/>
          </p:nvCxnSpPr>
          <p:spPr>
            <a:xfrm>
              <a:off x="1864244" y="4598581"/>
              <a:ext cx="153817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7"/>
          <p:cNvGrpSpPr/>
          <p:nvPr/>
        </p:nvGrpSpPr>
        <p:grpSpPr>
          <a:xfrm>
            <a:off x="3704859" y="1410585"/>
            <a:ext cx="2368528" cy="4774019"/>
            <a:chOff x="3704858" y="1410585"/>
            <a:chExt cx="2368528" cy="4774019"/>
          </a:xfrm>
        </p:grpSpPr>
        <p:sp>
          <p:nvSpPr>
            <p:cNvPr id="23" name="Rounded Rectangle 22"/>
            <p:cNvSpPr/>
            <p:nvPr/>
          </p:nvSpPr>
          <p:spPr bwMode="gray">
            <a:xfrm>
              <a:off x="3704858" y="1410585"/>
              <a:ext cx="2342708" cy="4774019"/>
            </a:xfrm>
            <a:prstGeom prst="roundRect">
              <a:avLst>
                <a:gd name="adj" fmla="val 11221"/>
              </a:avLst>
            </a:prstGeom>
            <a:gradFill flip="none" rotWithShape="1">
              <a:gsLst>
                <a:gs pos="0">
                  <a:srgbClr val="D5E6FF"/>
                </a:gs>
                <a:gs pos="50000">
                  <a:srgbClr val="D5E6FF">
                    <a:shade val="67500"/>
                    <a:satMod val="115000"/>
                  </a:srgbClr>
                </a:gs>
                <a:gs pos="100000">
                  <a:srgbClr val="D5E6FF"/>
                </a:gs>
              </a:gsLst>
              <a:path path="circle">
                <a:fillToRect l="50000" t="50000" r="50000" b="50000"/>
              </a:path>
              <a:tileRect/>
            </a:gradFill>
            <a:ln w="12700" algn="ctr">
              <a:solidFill>
                <a:schemeClr val="tx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TextBox 8"/>
            <p:cNvSpPr txBox="1"/>
            <p:nvPr/>
          </p:nvSpPr>
          <p:spPr>
            <a:xfrm>
              <a:off x="3800358" y="4704204"/>
              <a:ext cx="2273028" cy="1384995"/>
            </a:xfrm>
            <a:prstGeom prst="rect">
              <a:avLst/>
            </a:prstGeom>
            <a:noFill/>
          </p:spPr>
          <p:txBody>
            <a:bodyPr wrap="none" rtlCol="0">
              <a:spAutoFit/>
            </a:bodyPr>
            <a:lstStyle/>
            <a:p>
              <a:pPr fontAlgn="base">
                <a:spcAft>
                  <a:spcPct val="0"/>
                </a:spcAft>
                <a:buClr>
                  <a:srgbClr val="F0AB00"/>
                </a:buClr>
                <a:buSzPct val="80000"/>
              </a:pPr>
              <a:r>
                <a:rPr lang="de-DE" sz="1400" dirty="0"/>
                <a:t>8 cores -16 threads / CPU</a:t>
              </a:r>
            </a:p>
            <a:p>
              <a:pPr fontAlgn="base">
                <a:spcAft>
                  <a:spcPct val="0"/>
                </a:spcAft>
                <a:buClr>
                  <a:srgbClr val="F0AB00"/>
                </a:buClr>
                <a:buSzPct val="80000"/>
              </a:pPr>
              <a:r>
                <a:rPr lang="de-DE" sz="1400" dirty="0"/>
                <a:t>4 CPUs per server</a:t>
              </a:r>
            </a:p>
            <a:p>
              <a:pPr fontAlgn="base">
                <a:spcAft>
                  <a:spcPct val="0"/>
                </a:spcAft>
                <a:buClr>
                  <a:srgbClr val="F0AB00"/>
                </a:buClr>
                <a:buSzPct val="80000"/>
              </a:pPr>
              <a:r>
                <a:rPr lang="de-DE" sz="1400" dirty="0"/>
                <a:t>On-chip memory control</a:t>
              </a:r>
            </a:p>
            <a:p>
              <a:pPr fontAlgn="base">
                <a:spcAft>
                  <a:spcPct val="0"/>
                </a:spcAft>
                <a:buClr>
                  <a:srgbClr val="F0AB00"/>
                </a:buClr>
                <a:buSzPct val="80000"/>
              </a:pPr>
              <a:r>
                <a:rPr lang="de-DE" sz="1400" dirty="0"/>
                <a:t>Quick interconnect</a:t>
              </a:r>
            </a:p>
            <a:p>
              <a:pPr fontAlgn="base">
                <a:spcAft>
                  <a:spcPct val="0"/>
                </a:spcAft>
                <a:buClr>
                  <a:srgbClr val="F0AB00"/>
                </a:buClr>
                <a:buSzPct val="80000"/>
              </a:pPr>
              <a:r>
                <a:rPr lang="de-DE" sz="1400" dirty="0"/>
                <a:t>VM and vector support</a:t>
              </a:r>
            </a:p>
            <a:p>
              <a:pPr fontAlgn="base">
                <a:spcAft>
                  <a:spcPct val="0"/>
                </a:spcAft>
                <a:buClr>
                  <a:srgbClr val="F0AB00"/>
                </a:buClr>
                <a:buSzPct val="80000"/>
              </a:pPr>
              <a:r>
                <a:rPr lang="de-DE" sz="1400" dirty="0"/>
                <a:t>64 bits; 256 GB - 1 TB</a:t>
              </a:r>
            </a:p>
          </p:txBody>
        </p:sp>
        <p:sp>
          <p:nvSpPr>
            <p:cNvPr id="11" name="TextBox 10"/>
            <p:cNvSpPr txBox="1"/>
            <p:nvPr/>
          </p:nvSpPr>
          <p:spPr>
            <a:xfrm>
              <a:off x="4409321" y="1551817"/>
              <a:ext cx="916236" cy="461665"/>
            </a:xfrm>
            <a:prstGeom prst="rect">
              <a:avLst/>
            </a:prstGeom>
            <a:noFill/>
          </p:spPr>
          <p:txBody>
            <a:bodyPr wrap="none" rtlCol="0">
              <a:spAutoFit/>
            </a:bodyPr>
            <a:lstStyle/>
            <a:p>
              <a:pPr fontAlgn="base">
                <a:spcBef>
                  <a:spcPct val="50000"/>
                </a:spcBef>
                <a:spcAft>
                  <a:spcPct val="0"/>
                </a:spcAft>
                <a:buClr>
                  <a:srgbClr val="F0AB00"/>
                </a:buClr>
                <a:buSzPct val="80000"/>
              </a:pPr>
              <a:r>
                <a:rPr lang="de-DE" sz="2400" kern="0" dirty="0">
                  <a:latin typeface="Arial Rounded MT Bold" pitchFamily="34" charset="0"/>
                  <a:ea typeface="Arial Unicode MS" pitchFamily="34" charset="-128"/>
                  <a:cs typeface="Arial Unicode MS" pitchFamily="34" charset="-128"/>
                </a:rPr>
                <a:t>2010</a:t>
              </a:r>
              <a:endParaRPr lang="en-US" sz="2400" kern="0" dirty="0" err="1">
                <a:latin typeface="Arial Rounded MT Bold" pitchFamily="34" charset="0"/>
                <a:ea typeface="Arial Unicode MS" pitchFamily="34" charset="-128"/>
                <a:cs typeface="Arial Unicode MS" pitchFamily="34" charset="-128"/>
              </a:endParaRPr>
            </a:p>
          </p:txBody>
        </p:sp>
        <p:pic>
          <p:nvPicPr>
            <p:cNvPr id="39938" name="Picture 2" descr="http://www.hardwarezone.com.au/img/data/articles/2009/2910/Nehalem-EX-2.jpg"/>
            <p:cNvPicPr>
              <a:picLocks noChangeAspect="1" noChangeArrowheads="1"/>
            </p:cNvPicPr>
            <p:nvPr/>
          </p:nvPicPr>
          <p:blipFill>
            <a:blip r:embed="rId6" cstate="print"/>
            <a:srcRect/>
            <a:stretch>
              <a:fillRect/>
            </a:stretch>
          </p:blipFill>
          <p:spPr bwMode="auto">
            <a:xfrm>
              <a:off x="4034102" y="2559634"/>
              <a:ext cx="1692238" cy="1625643"/>
            </a:xfrm>
            <a:prstGeom prst="rect">
              <a:avLst/>
            </a:prstGeom>
            <a:noFill/>
          </p:spPr>
        </p:pic>
        <p:sp>
          <p:nvSpPr>
            <p:cNvPr id="16" name="Rounded Rectangle 15"/>
            <p:cNvSpPr/>
            <p:nvPr/>
          </p:nvSpPr>
          <p:spPr bwMode="gray">
            <a:xfrm>
              <a:off x="4029739" y="2519912"/>
              <a:ext cx="1700966" cy="1691871"/>
            </a:xfrm>
            <a:prstGeom prst="roundRect">
              <a:avLst>
                <a:gd name="adj" fmla="val 10287"/>
              </a:avLst>
            </a:prstGeom>
            <a:noFill/>
            <a:ln w="76200" algn="ctr">
              <a:solidFill>
                <a:srgbClr val="D5E6FF"/>
              </a:solid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38" name="Straight Connector 37"/>
            <p:cNvCxnSpPr/>
            <p:nvPr/>
          </p:nvCxnSpPr>
          <p:spPr>
            <a:xfrm>
              <a:off x="3909243" y="4598581"/>
              <a:ext cx="19386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28"/>
          <p:cNvGrpSpPr/>
          <p:nvPr/>
        </p:nvGrpSpPr>
        <p:grpSpPr>
          <a:xfrm>
            <a:off x="6195241" y="1410585"/>
            <a:ext cx="2740322" cy="4894057"/>
            <a:chOff x="6195241" y="1410585"/>
            <a:chExt cx="2740322" cy="4894057"/>
          </a:xfrm>
        </p:grpSpPr>
        <p:sp>
          <p:nvSpPr>
            <p:cNvPr id="24" name="Rounded Rectangle 23"/>
            <p:cNvSpPr/>
            <p:nvPr/>
          </p:nvSpPr>
          <p:spPr bwMode="gray">
            <a:xfrm>
              <a:off x="6195241" y="1410585"/>
              <a:ext cx="2661682" cy="4774019"/>
            </a:xfrm>
            <a:prstGeom prst="roundRect">
              <a:avLst>
                <a:gd name="adj" fmla="val 9077"/>
              </a:avLst>
            </a:prstGeom>
            <a:gradFill flip="none" rotWithShape="1">
              <a:gsLst>
                <a:gs pos="0">
                  <a:srgbClr val="D5E6FF"/>
                </a:gs>
                <a:gs pos="50000">
                  <a:srgbClr val="D5E6FF">
                    <a:shade val="67500"/>
                    <a:satMod val="115000"/>
                  </a:srgbClr>
                </a:gs>
                <a:gs pos="100000">
                  <a:srgbClr val="D5E6FF"/>
                </a:gs>
              </a:gsLst>
              <a:path path="circle">
                <a:fillToRect l="50000" t="50000" r="50000" b="50000"/>
              </a:path>
              <a:tileRect/>
            </a:gradFill>
            <a:ln w="12700" algn="ctr">
              <a:solidFill>
                <a:schemeClr val="tx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 name="TextBox 11"/>
            <p:cNvSpPr txBox="1"/>
            <p:nvPr/>
          </p:nvSpPr>
          <p:spPr>
            <a:xfrm>
              <a:off x="6442863" y="4704204"/>
              <a:ext cx="2492700" cy="1600438"/>
            </a:xfrm>
            <a:prstGeom prst="rect">
              <a:avLst/>
            </a:prstGeom>
            <a:noFill/>
          </p:spPr>
          <p:txBody>
            <a:bodyPr wrap="square" rtlCol="0">
              <a:spAutoFit/>
            </a:bodyPr>
            <a:lstStyle/>
            <a:p>
              <a:pPr lvl="0"/>
              <a:r>
                <a:rPr lang="en-GB" sz="1400" dirty="0"/>
                <a:t>More cores, bigger caches</a:t>
              </a:r>
            </a:p>
            <a:p>
              <a:pPr lvl="0"/>
              <a:r>
                <a:rPr lang="en-GB" sz="1400" dirty="0"/>
                <a:t>16 ... 64 CPUs per server </a:t>
              </a:r>
              <a:endParaRPr lang="en-US" sz="1400" dirty="0"/>
            </a:p>
            <a:p>
              <a:pPr lvl="0"/>
              <a:r>
                <a:rPr lang="en-GB" sz="1400" dirty="0"/>
                <a:t>Greater on-chip integration</a:t>
              </a:r>
              <a:br>
                <a:rPr lang="en-GB" sz="1400" dirty="0"/>
              </a:br>
              <a:r>
                <a:rPr lang="en-GB" sz="1400" dirty="0"/>
                <a:t>(</a:t>
              </a:r>
              <a:r>
                <a:rPr lang="en-GB" sz="1400" dirty="0" err="1"/>
                <a:t>PCIe</a:t>
              </a:r>
              <a:r>
                <a:rPr lang="en-GB" sz="1400" dirty="0"/>
                <a:t>, network, ...)</a:t>
              </a:r>
            </a:p>
            <a:p>
              <a:pPr lvl="0"/>
              <a:r>
                <a:rPr lang="en-GB" sz="1400" dirty="0"/>
                <a:t>Data-direct I/O</a:t>
              </a:r>
            </a:p>
            <a:p>
              <a:pPr lvl="0"/>
              <a:r>
                <a:rPr lang="en-US" sz="1400" dirty="0"/>
                <a:t>Tens of TBs</a:t>
              </a:r>
            </a:p>
            <a:p>
              <a:pPr marL="157136" indent="-157136" fontAlgn="base">
                <a:spcAft>
                  <a:spcPct val="0"/>
                </a:spcAft>
                <a:buClr>
                  <a:srgbClr val="F0AB00"/>
                </a:buClr>
                <a:buSzPct val="80000"/>
              </a:pPr>
              <a:endParaRPr lang="en-US" sz="1400" kern="0" dirty="0">
                <a:ea typeface="Arial Unicode MS" pitchFamily="34" charset="-128"/>
                <a:cs typeface="Arial Unicode MS" pitchFamily="34" charset="-128"/>
              </a:endParaRPr>
            </a:p>
          </p:txBody>
        </p:sp>
        <p:sp>
          <p:nvSpPr>
            <p:cNvPr id="13" name="TextBox 12"/>
            <p:cNvSpPr txBox="1"/>
            <p:nvPr/>
          </p:nvSpPr>
          <p:spPr>
            <a:xfrm>
              <a:off x="7125169" y="1551817"/>
              <a:ext cx="916236" cy="461665"/>
            </a:xfrm>
            <a:prstGeom prst="rect">
              <a:avLst/>
            </a:prstGeom>
            <a:noFill/>
          </p:spPr>
          <p:txBody>
            <a:bodyPr wrap="none" rtlCol="0">
              <a:spAutoFit/>
            </a:bodyPr>
            <a:lstStyle/>
            <a:p>
              <a:pPr fontAlgn="base">
                <a:spcBef>
                  <a:spcPct val="50000"/>
                </a:spcBef>
                <a:spcAft>
                  <a:spcPct val="0"/>
                </a:spcAft>
                <a:buClr>
                  <a:srgbClr val="F0AB00"/>
                </a:buClr>
                <a:buSzPct val="80000"/>
              </a:pPr>
              <a:r>
                <a:rPr lang="de-DE" sz="2400" kern="0" dirty="0">
                  <a:latin typeface="Arial Rounded MT Bold" pitchFamily="34" charset="0"/>
                  <a:ea typeface="Arial Unicode MS" pitchFamily="34" charset="-128"/>
                  <a:cs typeface="Arial Unicode MS" pitchFamily="34" charset="-128"/>
                </a:rPr>
                <a:t>2013</a:t>
              </a:r>
              <a:endParaRPr lang="en-US" sz="2400" kern="0" dirty="0" err="1">
                <a:latin typeface="Arial Rounded MT Bold" pitchFamily="34" charset="0"/>
                <a:ea typeface="Arial Unicode MS" pitchFamily="34" charset="-128"/>
                <a:cs typeface="Arial Unicode MS" pitchFamily="34" charset="-128"/>
              </a:endParaRPr>
            </a:p>
          </p:txBody>
        </p:sp>
        <p:sp>
          <p:nvSpPr>
            <p:cNvPr id="14" name="Rounded Rectangle 13"/>
            <p:cNvSpPr/>
            <p:nvPr/>
          </p:nvSpPr>
          <p:spPr bwMode="gray">
            <a:xfrm>
              <a:off x="6616460" y="2355897"/>
              <a:ext cx="1940943" cy="1923693"/>
            </a:xfrm>
            <a:prstGeom prst="roundRect">
              <a:avLst/>
            </a:prstGeom>
            <a:solidFill>
              <a:schemeClr val="bg1"/>
            </a:solidFill>
            <a:ln w="28575" algn="ctr">
              <a:solidFill>
                <a:srgbClr val="D5E6FF"/>
              </a:solid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40" name="Straight Connector 39"/>
            <p:cNvCxnSpPr/>
            <p:nvPr/>
          </p:nvCxnSpPr>
          <p:spPr>
            <a:xfrm>
              <a:off x="6453965" y="4598581"/>
              <a:ext cx="21903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6766560" y="6605089"/>
            <a:ext cx="2053589" cy="184650"/>
          </a:xfrm>
          <a:prstGeom prst="rect">
            <a:avLst/>
          </a:prstGeom>
        </p:spPr>
        <p:txBody>
          <a:bodyPr wrap="square" lIns="91425" tIns="45712" rIns="91425" bIns="45712">
            <a:spAutoFit/>
          </a:bodyPr>
          <a:lstStyle/>
          <a:p>
            <a:r>
              <a:rPr lang="en-US" sz="600" dirty="0">
                <a:solidFill>
                  <a:schemeClr val="bg2">
                    <a:lumMod val="90000"/>
                  </a:schemeClr>
                </a:solidFill>
              </a:rPr>
              <a:t>Images: Intel, </a:t>
            </a:r>
            <a:r>
              <a:rPr lang="en-US" sz="600" dirty="0" err="1">
                <a:solidFill>
                  <a:schemeClr val="bg2">
                    <a:lumMod val="90000"/>
                  </a:schemeClr>
                </a:solidFill>
              </a:rPr>
              <a:t>Danilo</a:t>
            </a:r>
            <a:r>
              <a:rPr lang="en-US" sz="600" dirty="0">
                <a:solidFill>
                  <a:schemeClr val="bg2">
                    <a:lumMod val="90000"/>
                  </a:schemeClr>
                </a:solidFill>
              </a:rPr>
              <a:t> </a:t>
            </a:r>
            <a:r>
              <a:rPr lang="en-US" sz="600" dirty="0" err="1">
                <a:solidFill>
                  <a:schemeClr val="bg2">
                    <a:lumMod val="90000"/>
                  </a:schemeClr>
                </a:solidFill>
              </a:rPr>
              <a:t>Rizzuti</a:t>
            </a:r>
            <a:r>
              <a:rPr lang="en-US" sz="600" dirty="0">
                <a:solidFill>
                  <a:schemeClr val="bg2">
                    <a:lumMod val="90000"/>
                  </a:schemeClr>
                </a:solidFill>
              </a:rPr>
              <a:t> / FreeDigitalPhotos.net</a:t>
            </a:r>
          </a:p>
        </p:txBody>
      </p:sp>
      <p:pic>
        <p:nvPicPr>
          <p:cNvPr id="3074" name="Picture 2" descr="C:\Users\i067783\Downloads\8902pc91t81whg.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502401" y="2486024"/>
            <a:ext cx="2298700" cy="1724025"/>
          </a:xfrm>
          <a:prstGeom prst="rect">
            <a:avLst/>
          </a:prstGeom>
          <a:noFill/>
        </p:spPr>
      </p:pic>
    </p:spTree>
    <p:extLst>
      <p:ext uri="{BB962C8B-B14F-4D97-AF65-F5344CB8AC3E}">
        <p14:creationId xmlns:p14="http://schemas.microsoft.com/office/powerpoint/2010/main" val="150601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Advances: Build for In-Memory Computing</a:t>
            </a:r>
            <a:br>
              <a:rPr lang="en-US" dirty="0" smtClean="0"/>
            </a:br>
            <a:r>
              <a:rPr lang="en-US" sz="1800" b="0" dirty="0"/>
              <a:t>Reduce Memory Access Stalls</a:t>
            </a:r>
            <a:endParaRPr lang="en-US" b="0" dirty="0"/>
          </a:p>
        </p:txBody>
      </p:sp>
      <p:pic>
        <p:nvPicPr>
          <p:cNvPr id="5123" name="Picture 3"/>
          <p:cNvPicPr>
            <a:picLocks noChangeAspect="1" noChangeArrowheads="1"/>
          </p:cNvPicPr>
          <p:nvPr/>
        </p:nvPicPr>
        <p:blipFill>
          <a:blip r:embed="rId3" cstate="print"/>
          <a:srcRect/>
          <a:stretch>
            <a:fillRect/>
          </a:stretch>
        </p:blipFill>
        <p:spPr bwMode="auto">
          <a:xfrm>
            <a:off x="133351" y="1270588"/>
            <a:ext cx="8877300" cy="3771312"/>
          </a:xfrm>
          <a:prstGeom prst="rect">
            <a:avLst/>
          </a:prstGeom>
          <a:noFill/>
          <a:ln w="9525">
            <a:noFill/>
            <a:miter lim="800000"/>
            <a:headEnd/>
            <a:tailEnd/>
          </a:ln>
        </p:spPr>
      </p:pic>
      <p:sp>
        <p:nvSpPr>
          <p:cNvPr id="6" name="Text Placeholder 2"/>
          <p:cNvSpPr>
            <a:spLocks noGrp="1"/>
          </p:cNvSpPr>
          <p:nvPr>
            <p:ph type="body" sz="quarter" idx="10"/>
          </p:nvPr>
        </p:nvSpPr>
        <p:spPr>
          <a:xfrm>
            <a:off x="327025" y="5613400"/>
            <a:ext cx="8494713" cy="417165"/>
          </a:xfrm>
          <a:solidFill>
            <a:schemeClr val="accent1">
              <a:lumMod val="20000"/>
              <a:lumOff val="80000"/>
            </a:schemeClr>
          </a:solidFill>
          <a:effectLst>
            <a:outerShdw blurRad="50800" dist="38100" dir="2700000" algn="tl" rotWithShape="0">
              <a:prstClr val="black">
                <a:alpha val="40000"/>
              </a:prstClr>
            </a:outerShdw>
          </a:effectLst>
        </p:spPr>
        <p:txBody>
          <a:bodyPr/>
          <a:lstStyle/>
          <a:p>
            <a:pPr marL="503915" lvl="2" indent="-215963">
              <a:spcBef>
                <a:spcPts val="420"/>
              </a:spcBef>
              <a:spcAft>
                <a:spcPts val="300"/>
              </a:spcAft>
              <a:defRPr/>
            </a:pPr>
            <a:r>
              <a:rPr lang="en-US" sz="2000" b="1" dirty="0"/>
              <a:t>Parallelism:</a:t>
            </a:r>
            <a:r>
              <a:rPr lang="en-US" sz="2000" dirty="0"/>
              <a:t> Take advantage of tens, hundreds of cores</a:t>
            </a:r>
          </a:p>
        </p:txBody>
      </p:sp>
      <p:sp>
        <p:nvSpPr>
          <p:cNvPr id="7" name="Text Placeholder 2"/>
          <p:cNvSpPr txBox="1">
            <a:spLocks/>
          </p:cNvSpPr>
          <p:nvPr/>
        </p:nvSpPr>
        <p:spPr bwMode="gray">
          <a:xfrm>
            <a:off x="323447" y="6132204"/>
            <a:ext cx="8494713" cy="400050"/>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vert="horz" lIns="0" tIns="0" rIns="0" bIns="0" rtlCol="0">
            <a:noAutofit/>
          </a:bodyPr>
          <a:lstStyle/>
          <a:p>
            <a:pPr marL="503915" lvl="2" indent="-215963" defTabSz="914245">
              <a:spcBef>
                <a:spcPts val="420"/>
              </a:spcBef>
              <a:spcAft>
                <a:spcPts val="300"/>
              </a:spcAft>
              <a:buClr>
                <a:schemeClr val="accent1"/>
              </a:buClr>
              <a:buSzPct val="100000"/>
              <a:buFont typeface="Wingdings" pitchFamily="2" charset="2"/>
              <a:buChar char=""/>
              <a:defRPr/>
            </a:pPr>
            <a:r>
              <a:rPr lang="en-US" sz="2000" b="1" dirty="0"/>
              <a:t>Data Locality: </a:t>
            </a:r>
            <a:r>
              <a:rPr lang="en-US" sz="2000" dirty="0"/>
              <a:t>On-chip</a:t>
            </a:r>
            <a:r>
              <a:rPr lang="en-US" sz="2000" b="1" dirty="0"/>
              <a:t> </a:t>
            </a:r>
            <a:r>
              <a:rPr lang="en-US" sz="2000" dirty="0"/>
              <a:t>cache awareness</a:t>
            </a:r>
          </a:p>
        </p:txBody>
      </p:sp>
      <p:sp>
        <p:nvSpPr>
          <p:cNvPr id="8" name="Oval 7"/>
          <p:cNvSpPr/>
          <p:nvPr/>
        </p:nvSpPr>
        <p:spPr bwMode="gray">
          <a:xfrm rot="21219017">
            <a:off x="3780542" y="3346412"/>
            <a:ext cx="3262083" cy="748068"/>
          </a:xfrm>
          <a:prstGeom prst="ellipse">
            <a:avLst/>
          </a:prstGeom>
          <a:noFill/>
          <a:ln w="57150" algn="ctr">
            <a:solidFill>
              <a:srgbClr val="FFC000"/>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Oval 8"/>
          <p:cNvSpPr/>
          <p:nvPr/>
        </p:nvSpPr>
        <p:spPr bwMode="gray">
          <a:xfrm rot="16888713">
            <a:off x="4096813" y="1693215"/>
            <a:ext cx="1250134" cy="2331808"/>
          </a:xfrm>
          <a:prstGeom prst="ellipse">
            <a:avLst/>
          </a:prstGeom>
          <a:noFill/>
          <a:ln w="28575" algn="ctr">
            <a:solidFill>
              <a:srgbClr val="FF0000"/>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 name="Text Placeholder 2"/>
          <p:cNvSpPr txBox="1">
            <a:spLocks/>
          </p:cNvSpPr>
          <p:nvPr/>
        </p:nvSpPr>
        <p:spPr bwMode="gray">
          <a:xfrm>
            <a:off x="327025" y="5080310"/>
            <a:ext cx="8494713" cy="400050"/>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vert="horz" lIns="0" tIns="0" rIns="0" bIns="0" rtlCol="0">
            <a:noAutofit/>
          </a:bodyPr>
          <a:lstStyle/>
          <a:p>
            <a:pPr marL="503915" lvl="2" indent="-215963" defTabSz="914245">
              <a:spcBef>
                <a:spcPts val="420"/>
              </a:spcBef>
              <a:spcAft>
                <a:spcPts val="300"/>
              </a:spcAft>
              <a:buClr>
                <a:schemeClr val="accent1"/>
              </a:buClr>
              <a:buSzPct val="100000"/>
              <a:buFont typeface="Wingdings" pitchFamily="2" charset="2"/>
              <a:buChar char=""/>
              <a:defRPr/>
            </a:pPr>
            <a:r>
              <a:rPr lang="en-US" sz="2000" b="1" dirty="0"/>
              <a:t>In-Memory Computing: </a:t>
            </a:r>
            <a:r>
              <a:rPr lang="en-US" sz="2000" dirty="0"/>
              <a:t>It is all data-structures (not just tables)</a:t>
            </a:r>
          </a:p>
        </p:txBody>
      </p:sp>
      <p:sp>
        <p:nvSpPr>
          <p:cNvPr id="11" name="Oval 10"/>
          <p:cNvSpPr/>
          <p:nvPr/>
        </p:nvSpPr>
        <p:spPr bwMode="gray">
          <a:xfrm>
            <a:off x="3124200" y="1522935"/>
            <a:ext cx="1733550" cy="1047382"/>
          </a:xfrm>
          <a:prstGeom prst="ellipse">
            <a:avLst/>
          </a:prstGeom>
          <a:noFill/>
          <a:ln w="28575" algn="ctr">
            <a:solidFill>
              <a:srgbClr val="FF0000"/>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1813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In-Memory Computing</a:t>
            </a:r>
          </a:p>
        </p:txBody>
      </p:sp>
      <p:sp>
        <p:nvSpPr>
          <p:cNvPr id="4110" name="Text Placeholder 4109"/>
          <p:cNvSpPr>
            <a:spLocks noGrp="1"/>
          </p:cNvSpPr>
          <p:nvPr>
            <p:ph type="body" sz="quarter" idx="11"/>
          </p:nvPr>
        </p:nvSpPr>
        <p:spPr>
          <a:xfrm>
            <a:off x="5498304" y="3310746"/>
            <a:ext cx="3186116" cy="2255070"/>
          </a:xfrm>
        </p:spPr>
        <p:txBody>
          <a:bodyPr/>
          <a:lstStyle/>
          <a:p>
            <a:pPr marL="0" lvl="2" indent="0">
              <a:spcBef>
                <a:spcPts val="600"/>
              </a:spcBef>
              <a:buSzPct val="80000"/>
              <a:buNone/>
            </a:pPr>
            <a:r>
              <a:rPr lang="en-US" sz="2000" dirty="0">
                <a:solidFill>
                  <a:schemeClr val="accent2"/>
                </a:solidFill>
              </a:rPr>
              <a:t>Yes, DRAM is 100,000 times faster than disk, but  DRAM access is still 6-200 times slower than on-chip caches</a:t>
            </a:r>
          </a:p>
        </p:txBody>
      </p:sp>
      <p:pic>
        <p:nvPicPr>
          <p:cNvPr id="30" name="Picture 2"/>
          <p:cNvPicPr>
            <a:picLocks noChangeAspect="1" noChangeArrowheads="1"/>
          </p:cNvPicPr>
          <p:nvPr/>
        </p:nvPicPr>
        <p:blipFill>
          <a:blip r:embed="rId2" cstate="print"/>
          <a:srcRect/>
          <a:stretch>
            <a:fillRect/>
          </a:stretch>
        </p:blipFill>
        <p:spPr bwMode="auto">
          <a:xfrm>
            <a:off x="5276851" y="1362076"/>
            <a:ext cx="3676650" cy="1766515"/>
          </a:xfrm>
          <a:prstGeom prst="rect">
            <a:avLst/>
          </a:prstGeom>
          <a:noFill/>
          <a:ln w="9525">
            <a:noFill/>
            <a:miter lim="800000"/>
            <a:headEnd/>
            <a:tailEnd/>
          </a:ln>
        </p:spPr>
      </p:pic>
      <p:cxnSp>
        <p:nvCxnSpPr>
          <p:cNvPr id="32" name="Straight Arrow Connector 31"/>
          <p:cNvCxnSpPr/>
          <p:nvPr/>
        </p:nvCxnSpPr>
        <p:spPr>
          <a:xfrm flipH="1" flipV="1">
            <a:off x="7132639" y="1819276"/>
            <a:ext cx="1028700" cy="695326"/>
          </a:xfrm>
          <a:prstGeom prst="straightConnector1">
            <a:avLst/>
          </a:prstGeom>
          <a:ln w="76200">
            <a:solidFill>
              <a:srgbClr val="FF0000"/>
            </a:solidFill>
            <a:headEnd type="none" w="med" len="med"/>
            <a:tailEnd type="triangle" w="sm" len="sm"/>
          </a:ln>
          <a:effectLst>
            <a:outerShdw blurRad="50800" dist="38100" dir="2700000" algn="tl" rotWithShape="0">
              <a:prstClr val="black">
                <a:alpha val="40000"/>
              </a:prstClr>
            </a:outerShdw>
          </a:effectLst>
          <a:scene3d>
            <a:camera prst="obliqueBottomRight"/>
            <a:lightRig rig="threePt" dir="t"/>
          </a:scene3d>
          <a:sp3d z="114300"/>
        </p:spPr>
        <p:style>
          <a:lnRef idx="1">
            <a:schemeClr val="accent1"/>
          </a:lnRef>
          <a:fillRef idx="0">
            <a:schemeClr val="accent1"/>
          </a:fillRef>
          <a:effectRef idx="0">
            <a:schemeClr val="accent1"/>
          </a:effectRef>
          <a:fontRef idx="minor">
            <a:schemeClr val="tx1"/>
          </a:fontRef>
        </p:style>
      </p:cxnSp>
      <p:grpSp>
        <p:nvGrpSpPr>
          <p:cNvPr id="4113" name="Group 4112"/>
          <p:cNvGrpSpPr/>
          <p:nvPr/>
        </p:nvGrpSpPr>
        <p:grpSpPr>
          <a:xfrm>
            <a:off x="409649" y="1613300"/>
            <a:ext cx="5069766" cy="3998416"/>
            <a:chOff x="3127636" y="1220938"/>
            <a:chExt cx="4568564" cy="3083444"/>
          </a:xfrm>
        </p:grpSpPr>
        <p:sp>
          <p:nvSpPr>
            <p:cNvPr id="47" name="Rounded Rectangle 46"/>
            <p:cNvSpPr/>
            <p:nvPr/>
          </p:nvSpPr>
          <p:spPr bwMode="gray">
            <a:xfrm>
              <a:off x="6391860" y="3397415"/>
              <a:ext cx="1304339" cy="282600"/>
            </a:xfrm>
            <a:prstGeom prst="roundRect">
              <a:avLst/>
            </a:prstGeom>
            <a:noFill/>
            <a:ln w="6350" algn="ctr">
              <a:noFill/>
              <a:miter lim="800000"/>
              <a:headEnd/>
              <a:tailEnd/>
            </a:ln>
          </p:spPr>
          <p:txBody>
            <a:bodyPr lIns="90000" tIns="72000" rIns="90000" bIns="72000" rtlCol="0" anchor="ctr"/>
            <a:lstStyle/>
            <a:p>
              <a:pPr defTabSz="914245" fontAlgn="base">
                <a:spcBef>
                  <a:spcPct val="50000"/>
                </a:spcBef>
                <a:spcAft>
                  <a:spcPct val="0"/>
                </a:spcAft>
                <a:buClr>
                  <a:srgbClr val="F0AB00"/>
                </a:buClr>
                <a:buSzPct val="80000"/>
                <a:tabLst>
                  <a:tab pos="626957" algn="l"/>
                </a:tabLst>
              </a:pPr>
              <a:r>
                <a:rPr lang="en-US" sz="1200" kern="0" dirty="0">
                  <a:solidFill>
                    <a:schemeClr val="accent2"/>
                  </a:solidFill>
                  <a:ea typeface="Arial Unicode MS" pitchFamily="34" charset="-128"/>
                  <a:cs typeface="Arial Unicode MS" pitchFamily="34" charset="-128"/>
                </a:rPr>
                <a:t>100 NS</a:t>
              </a:r>
            </a:p>
          </p:txBody>
        </p:sp>
        <p:sp>
          <p:nvSpPr>
            <p:cNvPr id="7" name="Rectangle 6"/>
            <p:cNvSpPr/>
            <p:nvPr/>
          </p:nvSpPr>
          <p:spPr bwMode="gray">
            <a:xfrm>
              <a:off x="3127636" y="1220938"/>
              <a:ext cx="2594344" cy="1967024"/>
            </a:xfrm>
            <a:prstGeom prst="rect">
              <a:avLst/>
            </a:prstGeom>
            <a:solidFill>
              <a:schemeClr val="accent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TextBox 7"/>
            <p:cNvSpPr txBox="1"/>
            <p:nvPr/>
          </p:nvSpPr>
          <p:spPr>
            <a:xfrm>
              <a:off x="3202064" y="1283062"/>
              <a:ext cx="390384" cy="1898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CPU</a:t>
              </a:r>
            </a:p>
          </p:txBody>
        </p:sp>
        <p:sp>
          <p:nvSpPr>
            <p:cNvPr id="9" name="Rounded Rectangle 8"/>
            <p:cNvSpPr/>
            <p:nvPr/>
          </p:nvSpPr>
          <p:spPr bwMode="gray">
            <a:xfrm>
              <a:off x="3280783" y="1653798"/>
              <a:ext cx="1008188"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Core</a:t>
              </a:r>
            </a:p>
          </p:txBody>
        </p:sp>
        <p:sp>
          <p:nvSpPr>
            <p:cNvPr id="11" name="Rounded Rectangle 10"/>
            <p:cNvSpPr/>
            <p:nvPr/>
          </p:nvSpPr>
          <p:spPr bwMode="gray">
            <a:xfrm>
              <a:off x="4495800" y="1656875"/>
              <a:ext cx="1010855"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Core</a:t>
              </a:r>
            </a:p>
          </p:txBody>
        </p:sp>
        <p:sp>
          <p:nvSpPr>
            <p:cNvPr id="12" name="Rounded Rectangle 11"/>
            <p:cNvSpPr/>
            <p:nvPr/>
          </p:nvSpPr>
          <p:spPr bwMode="gray">
            <a:xfrm>
              <a:off x="3280783" y="2025936"/>
              <a:ext cx="1008188"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L1 Cache</a:t>
              </a:r>
            </a:p>
          </p:txBody>
        </p:sp>
        <p:sp>
          <p:nvSpPr>
            <p:cNvPr id="13" name="Rounded Rectangle 12"/>
            <p:cNvSpPr/>
            <p:nvPr/>
          </p:nvSpPr>
          <p:spPr bwMode="gray">
            <a:xfrm>
              <a:off x="4495800" y="2023821"/>
              <a:ext cx="1010855"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L1 Cache</a:t>
              </a:r>
            </a:p>
          </p:txBody>
        </p:sp>
        <p:sp>
          <p:nvSpPr>
            <p:cNvPr id="14" name="Rounded Rectangle 13"/>
            <p:cNvSpPr/>
            <p:nvPr/>
          </p:nvSpPr>
          <p:spPr bwMode="gray">
            <a:xfrm>
              <a:off x="3280783" y="2390767"/>
              <a:ext cx="1008188"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L2 Cache</a:t>
              </a:r>
            </a:p>
          </p:txBody>
        </p:sp>
        <p:sp>
          <p:nvSpPr>
            <p:cNvPr id="15" name="Rounded Rectangle 14"/>
            <p:cNvSpPr/>
            <p:nvPr/>
          </p:nvSpPr>
          <p:spPr bwMode="gray">
            <a:xfrm>
              <a:off x="4495800" y="2390767"/>
              <a:ext cx="1010855"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L2 Cache</a:t>
              </a:r>
            </a:p>
          </p:txBody>
        </p:sp>
        <p:sp>
          <p:nvSpPr>
            <p:cNvPr id="16" name="Rounded Rectangle 15"/>
            <p:cNvSpPr/>
            <p:nvPr/>
          </p:nvSpPr>
          <p:spPr bwMode="gray">
            <a:xfrm>
              <a:off x="3280783" y="2757714"/>
              <a:ext cx="2225872" cy="282600"/>
            </a:xfrm>
            <a:prstGeom prst="round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L3 Cache</a:t>
              </a:r>
            </a:p>
          </p:txBody>
        </p:sp>
        <p:sp>
          <p:nvSpPr>
            <p:cNvPr id="17" name="Rectangle 16"/>
            <p:cNvSpPr/>
            <p:nvPr/>
          </p:nvSpPr>
          <p:spPr bwMode="gray">
            <a:xfrm>
              <a:off x="3138268" y="3340362"/>
              <a:ext cx="2594344" cy="421759"/>
            </a:xfrm>
            <a:prstGeom prst="rect">
              <a:avLst/>
            </a:prstGeom>
            <a:solidFill>
              <a:schemeClr val="accent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 name="TextBox 17"/>
            <p:cNvSpPr txBox="1"/>
            <p:nvPr/>
          </p:nvSpPr>
          <p:spPr>
            <a:xfrm>
              <a:off x="3833783" y="3423748"/>
              <a:ext cx="1119871" cy="1898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Main Memory</a:t>
              </a:r>
            </a:p>
          </p:txBody>
        </p:sp>
        <p:sp>
          <p:nvSpPr>
            <p:cNvPr id="19" name="Rectangle 18"/>
            <p:cNvSpPr/>
            <p:nvPr/>
          </p:nvSpPr>
          <p:spPr bwMode="gray">
            <a:xfrm>
              <a:off x="3138268" y="3882623"/>
              <a:ext cx="2594344" cy="421759"/>
            </a:xfrm>
            <a:prstGeom prst="rect">
              <a:avLst/>
            </a:prstGeom>
            <a:solidFill>
              <a:schemeClr val="accent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 name="TextBox 19"/>
            <p:cNvSpPr txBox="1"/>
            <p:nvPr/>
          </p:nvSpPr>
          <p:spPr>
            <a:xfrm>
              <a:off x="4208819" y="3966009"/>
              <a:ext cx="369800" cy="1898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600" kern="0" dirty="0">
                  <a:solidFill>
                    <a:schemeClr val="accent2"/>
                  </a:solidFill>
                  <a:ea typeface="Arial Unicode MS" pitchFamily="34" charset="-128"/>
                  <a:cs typeface="Arial Unicode MS" pitchFamily="34" charset="-128"/>
                </a:rPr>
                <a:t>Disk</a:t>
              </a:r>
            </a:p>
          </p:txBody>
        </p:sp>
        <p:cxnSp>
          <p:nvCxnSpPr>
            <p:cNvPr id="23" name="Straight Arrow Connector 22"/>
            <p:cNvCxnSpPr/>
            <p:nvPr/>
          </p:nvCxnSpPr>
          <p:spPr>
            <a:xfrm flipH="1">
              <a:off x="5530620" y="2165121"/>
              <a:ext cx="861238" cy="0"/>
            </a:xfrm>
            <a:prstGeom prst="straightConnector1">
              <a:avLst/>
            </a:prstGeom>
            <a:ln w="63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530620" y="2529951"/>
              <a:ext cx="861238" cy="0"/>
            </a:xfrm>
            <a:prstGeom prst="straightConnector1">
              <a:avLst/>
            </a:prstGeom>
            <a:ln w="63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530620" y="2899014"/>
              <a:ext cx="861238" cy="0"/>
            </a:xfrm>
            <a:prstGeom prst="straightConnector1">
              <a:avLst/>
            </a:prstGeom>
            <a:ln w="63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530620" y="4089119"/>
              <a:ext cx="861238" cy="0"/>
            </a:xfrm>
            <a:prstGeom prst="straightConnector1">
              <a:avLst/>
            </a:prstGeom>
            <a:ln w="63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530620" y="3544152"/>
              <a:ext cx="861238" cy="0"/>
            </a:xfrm>
            <a:prstGeom prst="straightConnector1">
              <a:avLst/>
            </a:prstGeom>
            <a:ln w="63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gray">
            <a:xfrm>
              <a:off x="6274895" y="2031251"/>
              <a:ext cx="1411818" cy="282600"/>
            </a:xfrm>
            <a:prstGeom prst="roundRect">
              <a:avLst/>
            </a:prstGeom>
            <a:noFill/>
            <a:ln w="6350" algn="ctr">
              <a:noFill/>
              <a:miter lim="800000"/>
              <a:headEnd/>
              <a:tailEnd/>
            </a:ln>
          </p:spPr>
          <p:txBody>
            <a:bodyPr lIns="90000" tIns="72000" rIns="90000" bIns="72000" rtlCol="0" anchor="ctr"/>
            <a:lstStyle/>
            <a:p>
              <a:pPr defTabSz="914245" fontAlgn="base">
                <a:spcBef>
                  <a:spcPct val="50000"/>
                </a:spcBef>
                <a:spcAft>
                  <a:spcPct val="0"/>
                </a:spcAft>
                <a:buClr>
                  <a:srgbClr val="F0AB00"/>
                </a:buClr>
                <a:buSzPct val="80000"/>
                <a:tabLst>
                  <a:tab pos="339668" algn="r"/>
                  <a:tab pos="404745" algn="l"/>
                </a:tabLst>
              </a:pPr>
              <a:r>
                <a:rPr lang="en-US" sz="1200" kern="0" dirty="0">
                  <a:solidFill>
                    <a:schemeClr val="accent2"/>
                  </a:solidFill>
                  <a:ea typeface="Arial Unicode MS" pitchFamily="34" charset="-128"/>
                  <a:cs typeface="Arial Unicode MS" pitchFamily="34" charset="-128"/>
                </a:rPr>
                <a:t>	0.5	NS</a:t>
              </a:r>
            </a:p>
          </p:txBody>
        </p:sp>
        <p:sp>
          <p:nvSpPr>
            <p:cNvPr id="45" name="Rounded Rectangle 44"/>
            <p:cNvSpPr/>
            <p:nvPr/>
          </p:nvSpPr>
          <p:spPr bwMode="gray">
            <a:xfrm>
              <a:off x="6274895" y="2388651"/>
              <a:ext cx="1411818" cy="282600"/>
            </a:xfrm>
            <a:prstGeom prst="roundRect">
              <a:avLst/>
            </a:prstGeom>
            <a:noFill/>
            <a:ln w="6350" algn="ctr">
              <a:noFill/>
              <a:miter lim="800000"/>
              <a:headEnd/>
              <a:tailEnd/>
            </a:ln>
          </p:spPr>
          <p:txBody>
            <a:bodyPr lIns="90000" tIns="72000" rIns="90000" bIns="72000" rtlCol="0" anchor="ctr"/>
            <a:lstStyle/>
            <a:p>
              <a:pPr defTabSz="914245" fontAlgn="base">
                <a:spcBef>
                  <a:spcPct val="50000"/>
                </a:spcBef>
                <a:spcAft>
                  <a:spcPct val="0"/>
                </a:spcAft>
                <a:buClr>
                  <a:srgbClr val="F0AB00"/>
                </a:buClr>
                <a:buSzPct val="80000"/>
                <a:tabLst>
                  <a:tab pos="339668" algn="r"/>
                  <a:tab pos="404745" algn="l"/>
                </a:tabLst>
              </a:pPr>
              <a:r>
                <a:rPr lang="en-US" sz="1200" kern="0" dirty="0">
                  <a:solidFill>
                    <a:schemeClr val="accent2"/>
                  </a:solidFill>
                  <a:ea typeface="Arial Unicode MS" pitchFamily="34" charset="-128"/>
                  <a:cs typeface="Arial Unicode MS" pitchFamily="34" charset="-128"/>
                </a:rPr>
                <a:t>	7.0	NS</a:t>
              </a:r>
            </a:p>
          </p:txBody>
        </p:sp>
        <p:sp>
          <p:nvSpPr>
            <p:cNvPr id="46" name="Rounded Rectangle 45"/>
            <p:cNvSpPr/>
            <p:nvPr/>
          </p:nvSpPr>
          <p:spPr bwMode="gray">
            <a:xfrm>
              <a:off x="6274895" y="2757714"/>
              <a:ext cx="1411818" cy="282600"/>
            </a:xfrm>
            <a:prstGeom prst="roundRect">
              <a:avLst/>
            </a:prstGeom>
            <a:noFill/>
            <a:ln w="6350" algn="ctr">
              <a:noFill/>
              <a:miter lim="800000"/>
              <a:headEnd/>
              <a:tailEnd/>
            </a:ln>
          </p:spPr>
          <p:txBody>
            <a:bodyPr lIns="90000" tIns="72000" rIns="90000" bIns="72000" rtlCol="0" anchor="ctr"/>
            <a:lstStyle/>
            <a:p>
              <a:pPr defTabSz="914245" fontAlgn="base">
                <a:spcBef>
                  <a:spcPct val="50000"/>
                </a:spcBef>
                <a:spcAft>
                  <a:spcPct val="0"/>
                </a:spcAft>
                <a:buClr>
                  <a:srgbClr val="F0AB00"/>
                </a:buClr>
                <a:buSzPct val="80000"/>
                <a:tabLst>
                  <a:tab pos="339668" algn="r"/>
                  <a:tab pos="404745" algn="l"/>
                </a:tabLst>
              </a:pPr>
              <a:r>
                <a:rPr lang="en-US" sz="1200" kern="0" dirty="0">
                  <a:solidFill>
                    <a:schemeClr val="accent2"/>
                  </a:solidFill>
                  <a:ea typeface="Arial Unicode MS" pitchFamily="34" charset="-128"/>
                  <a:cs typeface="Arial Unicode MS" pitchFamily="34" charset="-128"/>
                </a:rPr>
                <a:t>	15.0	NS</a:t>
              </a:r>
            </a:p>
          </p:txBody>
        </p:sp>
        <p:sp>
          <p:nvSpPr>
            <p:cNvPr id="48" name="Rounded Rectangle 47"/>
            <p:cNvSpPr/>
            <p:nvPr/>
          </p:nvSpPr>
          <p:spPr bwMode="gray">
            <a:xfrm>
              <a:off x="6391860" y="3947819"/>
              <a:ext cx="1304340" cy="282600"/>
            </a:xfrm>
            <a:prstGeom prst="roundRect">
              <a:avLst/>
            </a:prstGeom>
            <a:noFill/>
            <a:ln w="6350" algn="ctr">
              <a:noFill/>
              <a:miter lim="800000"/>
              <a:headEnd/>
              <a:tailEnd/>
            </a:ln>
          </p:spPr>
          <p:txBody>
            <a:bodyPr lIns="90000" tIns="72000" rIns="90000" bIns="72000" rtlCol="0" anchor="ctr"/>
            <a:lstStyle/>
            <a:p>
              <a:pPr defTabSz="914245" fontAlgn="base">
                <a:spcBef>
                  <a:spcPct val="50000"/>
                </a:spcBef>
                <a:spcAft>
                  <a:spcPct val="0"/>
                </a:spcAft>
                <a:buClr>
                  <a:srgbClr val="F0AB00"/>
                </a:buClr>
                <a:buSzPct val="80000"/>
                <a:tabLst>
                  <a:tab pos="404745" algn="l"/>
                </a:tabLst>
              </a:pPr>
              <a:r>
                <a:rPr lang="en-US" sz="1200" kern="0" dirty="0">
                  <a:solidFill>
                    <a:schemeClr val="accent2"/>
                  </a:solidFill>
                  <a:ea typeface="Arial Unicode MS" pitchFamily="34" charset="-128"/>
                  <a:cs typeface="Arial Unicode MS" pitchFamily="34" charset="-128"/>
                </a:rPr>
                <a:t>SSD:	150K NS</a:t>
              </a:r>
              <a:br>
                <a:rPr lang="en-US" sz="1200" kern="0" dirty="0">
                  <a:solidFill>
                    <a:schemeClr val="accent2"/>
                  </a:solidFill>
                  <a:ea typeface="Arial Unicode MS" pitchFamily="34" charset="-128"/>
                  <a:cs typeface="Arial Unicode MS" pitchFamily="34" charset="-128"/>
                </a:rPr>
              </a:br>
              <a:r>
                <a:rPr lang="en-US" sz="1200" kern="0" dirty="0">
                  <a:solidFill>
                    <a:schemeClr val="accent2"/>
                  </a:solidFill>
                  <a:ea typeface="Arial Unicode MS" pitchFamily="34" charset="-128"/>
                  <a:cs typeface="Arial Unicode MS" pitchFamily="34" charset="-128"/>
                </a:rPr>
                <a:t>HD:	10M NS</a:t>
              </a:r>
            </a:p>
          </p:txBody>
        </p:sp>
      </p:grpSp>
    </p:spTree>
    <p:extLst>
      <p:ext uri="{BB962C8B-B14F-4D97-AF65-F5344CB8AC3E}">
        <p14:creationId xmlns:p14="http://schemas.microsoft.com/office/powerpoint/2010/main" val="68346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Computing enabling real-time access to big data*</a:t>
            </a:r>
            <a:endParaRPr lang="en-US" dirty="0"/>
          </a:p>
        </p:txBody>
      </p:sp>
      <p:sp>
        <p:nvSpPr>
          <p:cNvPr id="3" name="Text Placeholder 2"/>
          <p:cNvSpPr>
            <a:spLocks noGrp="1"/>
          </p:cNvSpPr>
          <p:nvPr>
            <p:ph type="body" sz="quarter" idx="10"/>
          </p:nvPr>
        </p:nvSpPr>
        <p:spPr>
          <a:xfrm>
            <a:off x="324000" y="1691999"/>
            <a:ext cx="8477100" cy="4392000"/>
          </a:xfrm>
        </p:spPr>
        <p:txBody>
          <a:bodyPr/>
          <a:lstStyle/>
          <a:p>
            <a:r>
              <a:rPr lang="en-US" b="0" dirty="0" smtClean="0"/>
              <a:t>“Big Data refers to the problems of </a:t>
            </a:r>
            <a:r>
              <a:rPr lang="en-US" dirty="0" smtClean="0"/>
              <a:t>capturing, storing, managing, and analyzing massive amounts of various types of data</a:t>
            </a:r>
            <a:r>
              <a:rPr lang="en-US" b="0" dirty="0" smtClean="0"/>
              <a:t>.  </a:t>
            </a:r>
          </a:p>
          <a:p>
            <a:r>
              <a:rPr lang="en-US" b="0" dirty="0" smtClean="0"/>
              <a:t>Most commonly this refers to terabytes or petabytes of data, stored in multiple formats, from different internal and external sources, with strict demands for speed and complexity of analysis.” [1]</a:t>
            </a:r>
          </a:p>
          <a:p>
            <a:endParaRPr lang="en-US" b="0" dirty="0"/>
          </a:p>
          <a:p>
            <a:r>
              <a:rPr lang="en-US" dirty="0" smtClean="0"/>
              <a:t>In-Memory computing: </a:t>
            </a:r>
            <a:r>
              <a:rPr lang="en-US" b="0" dirty="0" smtClean="0"/>
              <a:t>“storing large blocks of data directly in the random access memory (RAM) of a server, and keeping it there for continued analysis.” [1]</a:t>
            </a:r>
          </a:p>
          <a:p>
            <a:pPr marL="342900" indent="-342900">
              <a:spcBef>
                <a:spcPts val="600"/>
              </a:spcBef>
              <a:buAutoNum type="arabicPeriod"/>
            </a:pPr>
            <a:r>
              <a:rPr lang="en-US" b="0" dirty="0" smtClean="0"/>
              <a:t>Remove the disk IO bottleneck</a:t>
            </a:r>
          </a:p>
          <a:p>
            <a:pPr marL="342900" indent="-342900">
              <a:spcBef>
                <a:spcPts val="600"/>
              </a:spcBef>
              <a:buAutoNum type="arabicPeriod"/>
            </a:pPr>
            <a:r>
              <a:rPr lang="en-US" b="0" dirty="0" smtClean="0"/>
              <a:t>No need to transfer data (push down computation)</a:t>
            </a:r>
            <a:endParaRPr lang="en-US" b="0" dirty="0"/>
          </a:p>
        </p:txBody>
      </p:sp>
      <p:sp>
        <p:nvSpPr>
          <p:cNvPr id="4" name="Text Placeholder 3"/>
          <p:cNvSpPr>
            <a:spLocks noGrp="1"/>
          </p:cNvSpPr>
          <p:nvPr>
            <p:ph type="body" sz="quarter" idx="11"/>
          </p:nvPr>
        </p:nvSpPr>
        <p:spPr>
          <a:xfrm>
            <a:off x="324000" y="5437302"/>
            <a:ext cx="8439000" cy="800799"/>
          </a:xfrm>
        </p:spPr>
        <p:txBody>
          <a:bodyPr/>
          <a:lstStyle/>
          <a:p>
            <a:r>
              <a:rPr lang="en-US" sz="1600" b="0" dirty="0" smtClean="0"/>
              <a:t>[1] </a:t>
            </a:r>
            <a:r>
              <a:rPr lang="en-US" sz="1600" b="0" dirty="0" smtClean="0">
                <a:hlinkClick r:id="rId2"/>
              </a:rPr>
              <a:t>http</a:t>
            </a:r>
            <a:r>
              <a:rPr lang="en-US" sz="1600" b="0" dirty="0">
                <a:hlinkClick r:id="rId2"/>
              </a:rPr>
              <a:t>://</a:t>
            </a:r>
            <a:r>
              <a:rPr lang="en-US" sz="1600" b="0" dirty="0" smtClean="0">
                <a:hlinkClick r:id="rId2"/>
              </a:rPr>
              <a:t>www.aberdeen.com/Aberdeen-Library/8361/RA-big-data-quality-management.aspx</a:t>
            </a:r>
            <a:endParaRPr lang="en-US" sz="1600" b="0" dirty="0" smtClean="0"/>
          </a:p>
          <a:p>
            <a:endParaRPr lang="en-US" sz="1600" b="0" dirty="0"/>
          </a:p>
        </p:txBody>
      </p:sp>
    </p:spTree>
    <p:extLst>
      <p:ext uri="{BB962C8B-B14F-4D97-AF65-F5344CB8AC3E}">
        <p14:creationId xmlns:p14="http://schemas.microsoft.com/office/powerpoint/2010/main" val="2901484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3862596"/>
          </a:xfrm>
          <a:prstGeom prst="rect">
            <a:avLst/>
          </a:prstGeom>
        </p:spPr>
        <p:txBody>
          <a:bodyPr wrap="square">
            <a:spAutoFit/>
          </a:bodyPr>
          <a:lstStyle/>
          <a:p>
            <a:pPr defTabSz="914400"/>
            <a:r>
              <a:rPr lang="en-US" sz="2800" b="1" dirty="0" smtClean="0">
                <a:solidFill>
                  <a:srgbClr val="000000"/>
                </a:solidFill>
                <a:latin typeface="Arial"/>
              </a:rPr>
              <a:t>SAP In-Memory Innovation</a:t>
            </a:r>
          </a:p>
          <a:p>
            <a:pPr defTabSz="914400"/>
            <a:r>
              <a:rPr lang="en-US" sz="2000" dirty="0" smtClean="0">
                <a:solidFill>
                  <a:srgbClr val="000000"/>
                </a:solidFill>
                <a:latin typeface="Arial"/>
              </a:rPr>
              <a:t>SAP HANA</a:t>
            </a:r>
            <a:r>
              <a:rPr lang="en-US" sz="2000" dirty="0">
                <a:solidFill>
                  <a:srgbClr val="000000"/>
                </a:solidFill>
                <a:latin typeface="Arial"/>
              </a:rPr>
              <a:t/>
            </a:r>
            <a:br>
              <a:rPr lang="en-US" sz="2000" dirty="0">
                <a:solidFill>
                  <a:srgbClr val="000000"/>
                </a:solidFill>
                <a:latin typeface="Arial"/>
              </a:rPr>
            </a:br>
            <a:endParaRPr lang="en-US" sz="2000" dirty="0">
              <a:solidFill>
                <a:srgbClr val="000000"/>
              </a:solidFill>
              <a:latin typeface="Arial"/>
            </a:endParaRPr>
          </a:p>
          <a:p>
            <a:pPr defTabSz="914400"/>
            <a:r>
              <a:rPr lang="en-US" dirty="0" smtClean="0">
                <a:solidFill>
                  <a:srgbClr val="000000"/>
                </a:solidFill>
                <a:latin typeface="Arial"/>
              </a:rPr>
              <a:t>In-Memory database and platform is a promising direction in the big data analytic world.  SAP HANA is one most advanced solution to date. Big Data Congress invites us to give a comprehensive overview about this In-Memory computing technology by introducing SAP HANA t</a:t>
            </a:r>
            <a:r>
              <a:rPr lang="en-US" dirty="0" smtClean="0">
                <a:solidFill>
                  <a:srgbClr val="000000"/>
                </a:solidFill>
              </a:rPr>
              <a:t>o help you understand this new direction better</a:t>
            </a:r>
            <a:r>
              <a:rPr lang="en-US" dirty="0" smtClean="0">
                <a:solidFill>
                  <a:srgbClr val="000000"/>
                </a:solidFill>
                <a:latin typeface="Arial"/>
              </a:rPr>
              <a:t>. </a:t>
            </a:r>
          </a:p>
          <a:p>
            <a:pPr defTabSz="914400"/>
            <a:r>
              <a:rPr lang="en-US" sz="600" dirty="0" smtClean="0">
                <a:solidFill>
                  <a:srgbClr val="000000"/>
                </a:solidFill>
                <a:latin typeface="Arial"/>
              </a:rPr>
              <a:t/>
            </a:r>
            <a:br>
              <a:rPr lang="en-US" sz="600" dirty="0" smtClean="0">
                <a:solidFill>
                  <a:srgbClr val="000000"/>
                </a:solidFill>
                <a:latin typeface="Arial"/>
              </a:rPr>
            </a:br>
            <a:endParaRPr lang="en-US" sz="100" dirty="0" smtClean="0">
              <a:solidFill>
                <a:srgbClr val="000000"/>
              </a:solidFill>
              <a:latin typeface="Arial"/>
            </a:endParaRPr>
          </a:p>
          <a:p>
            <a:pPr marL="571500" lvl="1" indent="-342900" defTabSz="914400">
              <a:buClr>
                <a:srgbClr val="FDB913"/>
              </a:buClr>
              <a:buSzPct val="100000"/>
              <a:buFont typeface="wingdings"/>
              <a:buAutoNum type="alphaLcPeriod"/>
            </a:pPr>
            <a:r>
              <a:rPr lang="en-US" sz="1600" dirty="0" smtClean="0">
                <a:solidFill>
                  <a:srgbClr val="000000"/>
                </a:solidFill>
                <a:latin typeface="Arial"/>
              </a:rPr>
              <a:t>Column Store</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Parallelization </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Scalability</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Availability</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Disaster Recovery</a:t>
            </a:r>
            <a:endParaRPr lang="en-US" sz="1600" dirty="0">
              <a:solidFill>
                <a:srgbClr val="000000"/>
              </a:solidFill>
              <a:latin typeface="Arial"/>
            </a:endParaRPr>
          </a:p>
        </p:txBody>
      </p:sp>
    </p:spTree>
    <p:extLst>
      <p:ext uri="{BB962C8B-B14F-4D97-AF65-F5344CB8AC3E}">
        <p14:creationId xmlns:p14="http://schemas.microsoft.com/office/powerpoint/2010/main" val="634041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814065" y="2086032"/>
            <a:ext cx="1529404" cy="99721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olidFill>
            <a:schemeClr val="accent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algn="ctr" defTabSz="666750">
              <a:lnSpc>
                <a:spcPct val="90000"/>
              </a:lnSpc>
              <a:spcBef>
                <a:spcPct val="0"/>
              </a:spcBef>
              <a:spcAft>
                <a:spcPct val="35000"/>
              </a:spcAft>
            </a:pPr>
            <a:r>
              <a:rPr lang="en-US" sz="1500" dirty="0" smtClean="0">
                <a:solidFill>
                  <a:srgbClr val="FFFFFF"/>
                </a:solidFill>
                <a:latin typeface="Arial"/>
              </a:rPr>
              <a:t>In-Memory</a:t>
            </a:r>
            <a:endParaRPr lang="en-US" sz="1500" dirty="0">
              <a:solidFill>
                <a:srgbClr val="FFFFFF"/>
              </a:solidFill>
              <a:latin typeface="Arial"/>
            </a:endParaRPr>
          </a:p>
        </p:txBody>
      </p:sp>
      <p:sp>
        <p:nvSpPr>
          <p:cNvPr id="5" name="Freeform 4"/>
          <p:cNvSpPr/>
          <p:nvPr/>
        </p:nvSpPr>
        <p:spPr>
          <a:xfrm rot="2700000">
            <a:off x="5303846" y="2915268"/>
            <a:ext cx="265916" cy="516173"/>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0" y="104148"/>
                </a:moveTo>
                <a:lnTo>
                  <a:pt x="205719" y="104148"/>
                </a:lnTo>
                <a:lnTo>
                  <a:pt x="205719" y="0"/>
                </a:lnTo>
                <a:lnTo>
                  <a:pt x="411437" y="260371"/>
                </a:lnTo>
                <a:lnTo>
                  <a:pt x="205719" y="520741"/>
                </a:lnTo>
                <a:lnTo>
                  <a:pt x="205719" y="416593"/>
                </a:lnTo>
                <a:lnTo>
                  <a:pt x="0" y="416593"/>
                </a:lnTo>
                <a:lnTo>
                  <a:pt x="0" y="10414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104147" rIns="123430" bIns="104148" numCol="1" spcCol="1270" anchor="ctr" anchorCtr="0">
            <a:noAutofit/>
          </a:bodyPr>
          <a:lstStyle/>
          <a:p>
            <a:pPr algn="ctr" defTabSz="533400">
              <a:lnSpc>
                <a:spcPct val="90000"/>
              </a:lnSpc>
              <a:spcBef>
                <a:spcPct val="0"/>
              </a:spcBef>
              <a:spcAft>
                <a:spcPct val="35000"/>
              </a:spcAft>
            </a:pPr>
            <a:endParaRPr lang="en-US" sz="1200">
              <a:solidFill>
                <a:srgbClr val="FFFFFF"/>
              </a:solidFill>
              <a:latin typeface="Arial"/>
            </a:endParaRPr>
          </a:p>
        </p:txBody>
      </p:sp>
      <p:sp>
        <p:nvSpPr>
          <p:cNvPr id="6" name="Freeform 5"/>
          <p:cNvSpPr/>
          <p:nvPr/>
        </p:nvSpPr>
        <p:spPr>
          <a:xfrm>
            <a:off x="5454013" y="3725979"/>
            <a:ext cx="1529404" cy="99721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olidFill>
            <a:schemeClr val="accent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algn="ctr" defTabSz="666750">
              <a:lnSpc>
                <a:spcPct val="90000"/>
              </a:lnSpc>
              <a:spcBef>
                <a:spcPct val="0"/>
              </a:spcBef>
              <a:spcAft>
                <a:spcPct val="35000"/>
              </a:spcAft>
            </a:pPr>
            <a:r>
              <a:rPr lang="en-US" sz="1500" dirty="0" smtClean="0">
                <a:solidFill>
                  <a:srgbClr val="FFFFFF"/>
                </a:solidFill>
                <a:latin typeface="Arial"/>
              </a:rPr>
              <a:t>Column Database</a:t>
            </a:r>
            <a:endParaRPr lang="en-US" sz="1500" dirty="0">
              <a:solidFill>
                <a:srgbClr val="FFFFFF"/>
              </a:solidFill>
              <a:latin typeface="Arial"/>
            </a:endParaRPr>
          </a:p>
        </p:txBody>
      </p:sp>
      <p:sp>
        <p:nvSpPr>
          <p:cNvPr id="7" name="Freeform 6"/>
          <p:cNvSpPr/>
          <p:nvPr/>
        </p:nvSpPr>
        <p:spPr>
          <a:xfrm rot="18900000">
            <a:off x="5262688" y="4659029"/>
            <a:ext cx="407828" cy="336561"/>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411437" y="416593"/>
                </a:moveTo>
                <a:lnTo>
                  <a:pt x="205718" y="416593"/>
                </a:lnTo>
                <a:lnTo>
                  <a:pt x="205718" y="520741"/>
                </a:lnTo>
                <a:lnTo>
                  <a:pt x="0" y="260370"/>
                </a:lnTo>
                <a:lnTo>
                  <a:pt x="205718" y="0"/>
                </a:lnTo>
                <a:lnTo>
                  <a:pt x="205718" y="104148"/>
                </a:lnTo>
                <a:lnTo>
                  <a:pt x="411437" y="104148"/>
                </a:lnTo>
                <a:lnTo>
                  <a:pt x="411437" y="41659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23430" tIns="104149" rIns="0" bIns="104147" numCol="1" spcCol="1270" anchor="ctr" anchorCtr="0">
            <a:noAutofit/>
          </a:bodyPr>
          <a:lstStyle/>
          <a:p>
            <a:pPr algn="ctr" defTabSz="533400">
              <a:lnSpc>
                <a:spcPct val="90000"/>
              </a:lnSpc>
              <a:spcBef>
                <a:spcPct val="0"/>
              </a:spcBef>
              <a:spcAft>
                <a:spcPct val="35000"/>
              </a:spcAft>
            </a:pPr>
            <a:endParaRPr lang="en-US" sz="1200">
              <a:solidFill>
                <a:srgbClr val="FFFFFF"/>
              </a:solidFill>
              <a:latin typeface="Arial"/>
            </a:endParaRPr>
          </a:p>
        </p:txBody>
      </p:sp>
      <p:sp>
        <p:nvSpPr>
          <p:cNvPr id="8" name="Freeform 7"/>
          <p:cNvSpPr/>
          <p:nvPr/>
        </p:nvSpPr>
        <p:spPr>
          <a:xfrm>
            <a:off x="3814064" y="5365927"/>
            <a:ext cx="1672335" cy="99721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olidFill>
            <a:schemeClr val="accent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algn="ctr" defTabSz="666750">
              <a:lnSpc>
                <a:spcPct val="90000"/>
              </a:lnSpc>
              <a:spcBef>
                <a:spcPct val="0"/>
              </a:spcBef>
              <a:spcAft>
                <a:spcPct val="35000"/>
              </a:spcAft>
            </a:pPr>
            <a:r>
              <a:rPr lang="en-US" sz="1500" b="1" dirty="0" smtClean="0">
                <a:solidFill>
                  <a:srgbClr val="FFFFFF"/>
                </a:solidFill>
                <a:latin typeface="Arial"/>
              </a:rPr>
              <a:t>Massively Parallel Processing</a:t>
            </a:r>
          </a:p>
        </p:txBody>
      </p:sp>
      <p:sp>
        <p:nvSpPr>
          <p:cNvPr id="9" name="Freeform 8"/>
          <p:cNvSpPr/>
          <p:nvPr/>
        </p:nvSpPr>
        <p:spPr>
          <a:xfrm rot="24300000">
            <a:off x="3492503" y="4678048"/>
            <a:ext cx="407829" cy="336561"/>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411437" y="416593"/>
                </a:moveTo>
                <a:lnTo>
                  <a:pt x="205718" y="416593"/>
                </a:lnTo>
                <a:lnTo>
                  <a:pt x="205718" y="520741"/>
                </a:lnTo>
                <a:lnTo>
                  <a:pt x="0" y="260370"/>
                </a:lnTo>
                <a:lnTo>
                  <a:pt x="205718" y="0"/>
                </a:lnTo>
                <a:lnTo>
                  <a:pt x="205718" y="104148"/>
                </a:lnTo>
                <a:lnTo>
                  <a:pt x="411437" y="104148"/>
                </a:lnTo>
                <a:lnTo>
                  <a:pt x="411437" y="41659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23431" tIns="104148" rIns="0" bIns="104148" numCol="1" spcCol="1270" anchor="ctr" anchorCtr="0">
            <a:noAutofit/>
          </a:bodyPr>
          <a:lstStyle/>
          <a:p>
            <a:pPr algn="ctr" defTabSz="533400">
              <a:lnSpc>
                <a:spcPct val="90000"/>
              </a:lnSpc>
              <a:spcBef>
                <a:spcPct val="0"/>
              </a:spcBef>
              <a:spcAft>
                <a:spcPct val="35000"/>
              </a:spcAft>
            </a:pPr>
            <a:endParaRPr lang="en-US" sz="1200">
              <a:solidFill>
                <a:srgbClr val="FFFFFF"/>
              </a:solidFill>
              <a:latin typeface="Arial"/>
            </a:endParaRPr>
          </a:p>
        </p:txBody>
      </p:sp>
      <p:sp>
        <p:nvSpPr>
          <p:cNvPr id="10" name="Freeform 9"/>
          <p:cNvSpPr/>
          <p:nvPr/>
        </p:nvSpPr>
        <p:spPr>
          <a:xfrm>
            <a:off x="2174118" y="3725979"/>
            <a:ext cx="1529404" cy="997219"/>
          </a:xfrm>
          <a:custGeom>
            <a:avLst/>
            <a:gdLst>
              <a:gd name="connsiteX0" fmla="*/ 0 w 1542939"/>
              <a:gd name="connsiteY0" fmla="*/ 771470 h 1542939"/>
              <a:gd name="connsiteX1" fmla="*/ 225959 w 1542939"/>
              <a:gd name="connsiteY1" fmla="*/ 225958 h 1542939"/>
              <a:gd name="connsiteX2" fmla="*/ 771471 w 1542939"/>
              <a:gd name="connsiteY2" fmla="*/ 0 h 1542939"/>
              <a:gd name="connsiteX3" fmla="*/ 1316983 w 1542939"/>
              <a:gd name="connsiteY3" fmla="*/ 225959 h 1542939"/>
              <a:gd name="connsiteX4" fmla="*/ 1542941 w 1542939"/>
              <a:gd name="connsiteY4" fmla="*/ 771471 h 1542939"/>
              <a:gd name="connsiteX5" fmla="*/ 1316983 w 1542939"/>
              <a:gd name="connsiteY5" fmla="*/ 1316983 h 1542939"/>
              <a:gd name="connsiteX6" fmla="*/ 771471 w 1542939"/>
              <a:gd name="connsiteY6" fmla="*/ 1542941 h 1542939"/>
              <a:gd name="connsiteX7" fmla="*/ 225959 w 1542939"/>
              <a:gd name="connsiteY7" fmla="*/ 1316982 h 1542939"/>
              <a:gd name="connsiteX8" fmla="*/ 1 w 1542939"/>
              <a:gd name="connsiteY8" fmla="*/ 771470 h 1542939"/>
              <a:gd name="connsiteX9" fmla="*/ 0 w 1542939"/>
              <a:gd name="connsiteY9" fmla="*/ 771470 h 154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939" h="1542939">
                <a:moveTo>
                  <a:pt x="0" y="771470"/>
                </a:moveTo>
                <a:cubicBezTo>
                  <a:pt x="0" y="566863"/>
                  <a:pt x="81280" y="370637"/>
                  <a:pt x="225959" y="225958"/>
                </a:cubicBezTo>
                <a:cubicBezTo>
                  <a:pt x="370638" y="81279"/>
                  <a:pt x="566865" y="0"/>
                  <a:pt x="771471" y="0"/>
                </a:cubicBezTo>
                <a:cubicBezTo>
                  <a:pt x="976078" y="0"/>
                  <a:pt x="1172304" y="81280"/>
                  <a:pt x="1316983" y="225959"/>
                </a:cubicBezTo>
                <a:cubicBezTo>
                  <a:pt x="1461662" y="370638"/>
                  <a:pt x="1542941" y="566865"/>
                  <a:pt x="1542941" y="771471"/>
                </a:cubicBezTo>
                <a:cubicBezTo>
                  <a:pt x="1542941" y="976078"/>
                  <a:pt x="1461661" y="1172304"/>
                  <a:pt x="1316983" y="1316983"/>
                </a:cubicBezTo>
                <a:cubicBezTo>
                  <a:pt x="1172304" y="1461662"/>
                  <a:pt x="976078" y="1542941"/>
                  <a:pt x="771471" y="1542941"/>
                </a:cubicBezTo>
                <a:cubicBezTo>
                  <a:pt x="566864" y="1542941"/>
                  <a:pt x="370638" y="1461661"/>
                  <a:pt x="225959" y="1316982"/>
                </a:cubicBezTo>
                <a:cubicBezTo>
                  <a:pt x="81280" y="1172303"/>
                  <a:pt x="1" y="976077"/>
                  <a:pt x="1" y="771470"/>
                </a:cubicBezTo>
                <a:lnTo>
                  <a:pt x="0" y="771470"/>
                </a:lnTo>
                <a:close/>
              </a:path>
            </a:pathLst>
          </a:custGeom>
          <a:solidFill>
            <a:schemeClr val="accent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5008" tIns="245008" rIns="245008" bIns="245008" numCol="1" spcCol="1270" anchor="ctr" anchorCtr="0">
            <a:noAutofit/>
          </a:bodyPr>
          <a:lstStyle/>
          <a:p>
            <a:pPr algn="ctr" defTabSz="666750">
              <a:lnSpc>
                <a:spcPct val="90000"/>
              </a:lnSpc>
              <a:spcBef>
                <a:spcPct val="0"/>
              </a:spcBef>
              <a:spcAft>
                <a:spcPct val="35000"/>
              </a:spcAft>
            </a:pPr>
            <a:r>
              <a:rPr lang="en-US" sz="1500" dirty="0" smtClean="0">
                <a:solidFill>
                  <a:srgbClr val="FFFFFF"/>
                </a:solidFill>
                <a:latin typeface="Arial"/>
              </a:rPr>
              <a:t>Optimized Calculation Engine</a:t>
            </a:r>
            <a:endParaRPr lang="en-US" sz="1500" dirty="0">
              <a:solidFill>
                <a:srgbClr val="FFFFFF"/>
              </a:solidFill>
              <a:latin typeface="Arial"/>
            </a:endParaRPr>
          </a:p>
        </p:txBody>
      </p:sp>
      <p:sp>
        <p:nvSpPr>
          <p:cNvPr id="11" name="Freeform 10"/>
          <p:cNvSpPr/>
          <p:nvPr/>
        </p:nvSpPr>
        <p:spPr>
          <a:xfrm rot="18900000">
            <a:off x="3606271" y="3035549"/>
            <a:ext cx="407828" cy="336561"/>
          </a:xfrm>
          <a:custGeom>
            <a:avLst/>
            <a:gdLst>
              <a:gd name="connsiteX0" fmla="*/ 0 w 411437"/>
              <a:gd name="connsiteY0" fmla="*/ 104148 h 520741"/>
              <a:gd name="connsiteX1" fmla="*/ 205719 w 411437"/>
              <a:gd name="connsiteY1" fmla="*/ 104148 h 520741"/>
              <a:gd name="connsiteX2" fmla="*/ 205719 w 411437"/>
              <a:gd name="connsiteY2" fmla="*/ 0 h 520741"/>
              <a:gd name="connsiteX3" fmla="*/ 411437 w 411437"/>
              <a:gd name="connsiteY3" fmla="*/ 260371 h 520741"/>
              <a:gd name="connsiteX4" fmla="*/ 205719 w 411437"/>
              <a:gd name="connsiteY4" fmla="*/ 520741 h 520741"/>
              <a:gd name="connsiteX5" fmla="*/ 205719 w 411437"/>
              <a:gd name="connsiteY5" fmla="*/ 416593 h 520741"/>
              <a:gd name="connsiteX6" fmla="*/ 0 w 411437"/>
              <a:gd name="connsiteY6" fmla="*/ 416593 h 520741"/>
              <a:gd name="connsiteX7" fmla="*/ 0 w 411437"/>
              <a:gd name="connsiteY7" fmla="*/ 104148 h 52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7" h="520741">
                <a:moveTo>
                  <a:pt x="0" y="104148"/>
                </a:moveTo>
                <a:lnTo>
                  <a:pt x="205719" y="104148"/>
                </a:lnTo>
                <a:lnTo>
                  <a:pt x="205719" y="0"/>
                </a:lnTo>
                <a:lnTo>
                  <a:pt x="411437" y="260371"/>
                </a:lnTo>
                <a:lnTo>
                  <a:pt x="205719" y="520741"/>
                </a:lnTo>
                <a:lnTo>
                  <a:pt x="205719" y="416593"/>
                </a:lnTo>
                <a:lnTo>
                  <a:pt x="0" y="416593"/>
                </a:lnTo>
                <a:lnTo>
                  <a:pt x="0" y="10414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104147" rIns="123431" bIns="104148" numCol="1" spcCol="1270" anchor="ctr" anchorCtr="0">
            <a:noAutofit/>
          </a:bodyPr>
          <a:lstStyle/>
          <a:p>
            <a:pPr algn="ctr" defTabSz="533400">
              <a:lnSpc>
                <a:spcPct val="90000"/>
              </a:lnSpc>
              <a:spcBef>
                <a:spcPct val="0"/>
              </a:spcBef>
              <a:spcAft>
                <a:spcPct val="35000"/>
              </a:spcAft>
            </a:pPr>
            <a:endParaRPr lang="en-US" sz="1200">
              <a:solidFill>
                <a:srgbClr val="FFFFFF"/>
              </a:solidFill>
              <a:latin typeface="Arial"/>
            </a:endParaRPr>
          </a:p>
        </p:txBody>
      </p:sp>
      <p:sp>
        <p:nvSpPr>
          <p:cNvPr id="12" name="TextBox 11"/>
          <p:cNvSpPr txBox="1"/>
          <p:nvPr/>
        </p:nvSpPr>
        <p:spPr>
          <a:xfrm>
            <a:off x="5581315" y="2521279"/>
            <a:ext cx="2541959" cy="892552"/>
          </a:xfrm>
          <a:prstGeom prst="rect">
            <a:avLst/>
          </a:prstGeom>
          <a:noFill/>
        </p:spPr>
        <p:txBody>
          <a:bodyPr wrap="square" rtlCol="0">
            <a:spAutoFit/>
          </a:bodyPr>
          <a:lstStyle/>
          <a:p>
            <a:pPr algn="ctr" defTabSz="914400"/>
            <a:r>
              <a:rPr lang="en-US" sz="1300" dirty="0" smtClean="0">
                <a:solidFill>
                  <a:srgbClr val="000000"/>
                </a:solidFill>
                <a:latin typeface="Arial"/>
              </a:rPr>
              <a:t>Columnar storage increases the amount of data that can be stored in limited memory (compared to disk)</a:t>
            </a:r>
            <a:endParaRPr lang="en-US" sz="1300" dirty="0">
              <a:solidFill>
                <a:srgbClr val="000000"/>
              </a:solidFill>
              <a:latin typeface="Arial"/>
            </a:endParaRPr>
          </a:p>
        </p:txBody>
      </p:sp>
      <p:sp>
        <p:nvSpPr>
          <p:cNvPr id="13" name="TextBox 12"/>
          <p:cNvSpPr txBox="1"/>
          <p:nvPr/>
        </p:nvSpPr>
        <p:spPr>
          <a:xfrm>
            <a:off x="5581316" y="5200298"/>
            <a:ext cx="2114884" cy="1292662"/>
          </a:xfrm>
          <a:prstGeom prst="rect">
            <a:avLst/>
          </a:prstGeom>
          <a:noFill/>
        </p:spPr>
        <p:txBody>
          <a:bodyPr wrap="square" rtlCol="0">
            <a:spAutoFit/>
          </a:bodyPr>
          <a:lstStyle/>
          <a:p>
            <a:pPr algn="ctr" defTabSz="914400"/>
            <a:r>
              <a:rPr lang="en-US" sz="1300" dirty="0" smtClean="0">
                <a:solidFill>
                  <a:srgbClr val="000000"/>
                </a:solidFill>
                <a:latin typeface="Arial"/>
              </a:rPr>
              <a:t>Column databases enable easier parallelization of queries</a:t>
            </a:r>
          </a:p>
          <a:p>
            <a:pPr algn="ctr" defTabSz="914400"/>
            <a:endParaRPr lang="en-US" sz="1300" dirty="0" smtClean="0">
              <a:solidFill>
                <a:srgbClr val="000000"/>
              </a:solidFill>
              <a:latin typeface="Arial"/>
            </a:endParaRPr>
          </a:p>
          <a:p>
            <a:pPr algn="ctr" defTabSz="914400"/>
            <a:r>
              <a:rPr lang="en-US" sz="1300" dirty="0" smtClean="0">
                <a:solidFill>
                  <a:srgbClr val="000000"/>
                </a:solidFill>
                <a:latin typeface="Arial"/>
              </a:rPr>
              <a:t>Row buffer fast transactional processing</a:t>
            </a:r>
          </a:p>
        </p:txBody>
      </p:sp>
      <p:sp>
        <p:nvSpPr>
          <p:cNvPr id="14" name="TextBox 13"/>
          <p:cNvSpPr txBox="1"/>
          <p:nvPr/>
        </p:nvSpPr>
        <p:spPr>
          <a:xfrm>
            <a:off x="3672304" y="3494785"/>
            <a:ext cx="1661695" cy="1292662"/>
          </a:xfrm>
          <a:prstGeom prst="rect">
            <a:avLst/>
          </a:prstGeom>
          <a:noFill/>
        </p:spPr>
        <p:txBody>
          <a:bodyPr wrap="square" rtlCol="0">
            <a:spAutoFit/>
          </a:bodyPr>
          <a:lstStyle/>
          <a:p>
            <a:pPr algn="ctr" defTabSz="914400"/>
            <a:r>
              <a:rPr lang="en-US" sz="1300" dirty="0" smtClean="0">
                <a:solidFill>
                  <a:srgbClr val="000000"/>
                </a:solidFill>
                <a:latin typeface="Arial"/>
              </a:rPr>
              <a:t>In-memory processing gives more time for relatively slow updates to column data</a:t>
            </a:r>
            <a:endParaRPr lang="en-US" sz="1300" dirty="0">
              <a:solidFill>
                <a:srgbClr val="000000"/>
              </a:solidFill>
              <a:latin typeface="Arial"/>
            </a:endParaRPr>
          </a:p>
        </p:txBody>
      </p:sp>
      <p:sp>
        <p:nvSpPr>
          <p:cNvPr id="15" name="TextBox 14"/>
          <p:cNvSpPr txBox="1"/>
          <p:nvPr/>
        </p:nvSpPr>
        <p:spPr>
          <a:xfrm>
            <a:off x="1701209" y="2440768"/>
            <a:ext cx="1956391" cy="692497"/>
          </a:xfrm>
          <a:prstGeom prst="rect">
            <a:avLst/>
          </a:prstGeom>
          <a:noFill/>
        </p:spPr>
        <p:txBody>
          <a:bodyPr wrap="square" rtlCol="0">
            <a:spAutoFit/>
          </a:bodyPr>
          <a:lstStyle/>
          <a:p>
            <a:pPr algn="ctr" defTabSz="914400"/>
            <a:r>
              <a:rPr lang="en-US" sz="1300" dirty="0" smtClean="0">
                <a:solidFill>
                  <a:srgbClr val="000000"/>
                </a:solidFill>
                <a:latin typeface="Arial"/>
              </a:rPr>
              <a:t>In-memory allows sophisticated calculations in real-time</a:t>
            </a:r>
            <a:endParaRPr lang="en-US" sz="1300" dirty="0">
              <a:solidFill>
                <a:srgbClr val="000000"/>
              </a:solidFill>
              <a:latin typeface="Arial"/>
            </a:endParaRPr>
          </a:p>
        </p:txBody>
      </p:sp>
      <p:sp>
        <p:nvSpPr>
          <p:cNvPr id="16" name="TextBox 15"/>
          <p:cNvSpPr txBox="1"/>
          <p:nvPr/>
        </p:nvSpPr>
        <p:spPr>
          <a:xfrm>
            <a:off x="1275907" y="5396241"/>
            <a:ext cx="2381693" cy="1092607"/>
          </a:xfrm>
          <a:prstGeom prst="rect">
            <a:avLst/>
          </a:prstGeom>
          <a:noFill/>
        </p:spPr>
        <p:txBody>
          <a:bodyPr wrap="square" rtlCol="0">
            <a:spAutoFit/>
          </a:bodyPr>
          <a:lstStyle/>
          <a:p>
            <a:pPr algn="ctr" defTabSz="914400"/>
            <a:r>
              <a:rPr lang="en-US" sz="1300" dirty="0" smtClean="0">
                <a:solidFill>
                  <a:srgbClr val="000000"/>
                </a:solidFill>
                <a:latin typeface="Arial"/>
              </a:rPr>
              <a:t>MPP optimized software enables linear performance scaling making sophisticated calculations like allocations possible</a:t>
            </a:r>
            <a:endParaRPr lang="en-US" sz="1300" dirty="0">
              <a:solidFill>
                <a:srgbClr val="000000"/>
              </a:solidFill>
              <a:latin typeface="Arial"/>
            </a:endParaRPr>
          </a:p>
        </p:txBody>
      </p:sp>
      <p:sp>
        <p:nvSpPr>
          <p:cNvPr id="17" name="TextBox 16"/>
          <p:cNvSpPr txBox="1"/>
          <p:nvPr/>
        </p:nvSpPr>
        <p:spPr>
          <a:xfrm>
            <a:off x="228600" y="1267640"/>
            <a:ext cx="8610600" cy="646331"/>
          </a:xfrm>
          <a:prstGeom prst="rect">
            <a:avLst/>
          </a:prstGeom>
          <a:noFill/>
        </p:spPr>
        <p:txBody>
          <a:bodyPr wrap="square" rtlCol="0">
            <a:spAutoFit/>
          </a:bodyPr>
          <a:lstStyle/>
          <a:p>
            <a:pPr defTabSz="914400"/>
            <a:r>
              <a:rPr lang="en-US" dirty="0" smtClean="0">
                <a:solidFill>
                  <a:srgbClr val="000000"/>
                </a:solidFill>
                <a:latin typeface="Arial"/>
              </a:rPr>
              <a:t>Each technology works well on its own, but combining them all is the real opportunity — provides all of the upside benefits while mitigating the downsides</a:t>
            </a:r>
            <a:endParaRPr lang="en-US" dirty="0">
              <a:solidFill>
                <a:srgbClr val="000000"/>
              </a:solidFill>
              <a:latin typeface="Arial"/>
            </a:endParaRPr>
          </a:p>
        </p:txBody>
      </p:sp>
      <p:sp>
        <p:nvSpPr>
          <p:cNvPr id="18" name="Title 1"/>
          <p:cNvSpPr>
            <a:spLocks noGrp="1"/>
          </p:cNvSpPr>
          <p:nvPr>
            <p:ph type="title"/>
          </p:nvPr>
        </p:nvSpPr>
        <p:spPr>
          <a:xfrm>
            <a:off x="324000" y="324000"/>
            <a:ext cx="8496000" cy="756000"/>
          </a:xfrm>
        </p:spPr>
        <p:txBody>
          <a:bodyPr/>
          <a:lstStyle/>
          <a:p>
            <a:r>
              <a:rPr lang="en-US" dirty="0" smtClean="0"/>
              <a:t>SAP in-memory innovations </a:t>
            </a:r>
            <a:br>
              <a:rPr lang="en-US" dirty="0" smtClean="0"/>
            </a:br>
            <a:r>
              <a:rPr lang="en-US" sz="2000" b="0" dirty="0" smtClean="0"/>
              <a:t>make the “New Way” a reality</a:t>
            </a:r>
            <a:endParaRPr lang="en-US" sz="2000" b="0" dirty="0"/>
          </a:p>
        </p:txBody>
      </p:sp>
    </p:spTree>
    <p:extLst>
      <p:ext uri="{BB962C8B-B14F-4D97-AF65-F5344CB8AC3E}">
        <p14:creationId xmlns:p14="http://schemas.microsoft.com/office/powerpoint/2010/main" val="322335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A New In-Memory Data Platform</a:t>
            </a:r>
            <a:endParaRPr lang="en-US" dirty="0"/>
          </a:p>
        </p:txBody>
      </p:sp>
      <p:sp>
        <p:nvSpPr>
          <p:cNvPr id="3" name="Title 1"/>
          <p:cNvSpPr txBox="1">
            <a:spLocks/>
          </p:cNvSpPr>
          <p:nvPr/>
        </p:nvSpPr>
        <p:spPr bwMode="gray">
          <a:xfrm>
            <a:off x="149800" y="1918836"/>
            <a:ext cx="8844400" cy="2502569"/>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pPr algn="ctr">
              <a:lnSpc>
                <a:spcPct val="120000"/>
              </a:lnSpc>
            </a:pPr>
            <a:r>
              <a:rPr lang="en-US" sz="3200" dirty="0">
                <a:solidFill>
                  <a:srgbClr val="000000"/>
                </a:solidFill>
                <a:latin typeface="Calibri"/>
                <a:cs typeface="Calibri"/>
              </a:rPr>
              <a:t/>
            </a:r>
            <a:br>
              <a:rPr lang="en-US" sz="3200" dirty="0">
                <a:solidFill>
                  <a:srgbClr val="000000"/>
                </a:solidFill>
                <a:latin typeface="Calibri"/>
                <a:cs typeface="Calibri"/>
              </a:rPr>
            </a:br>
            <a:r>
              <a:rPr lang="en-US" sz="900" dirty="0">
                <a:solidFill>
                  <a:srgbClr val="000000"/>
                </a:solidFill>
                <a:latin typeface="Calibri"/>
                <a:cs typeface="Calibri"/>
              </a:rPr>
              <a:t/>
            </a:r>
            <a:br>
              <a:rPr lang="en-US" sz="900" dirty="0">
                <a:solidFill>
                  <a:srgbClr val="000000"/>
                </a:solidFill>
                <a:latin typeface="Calibri"/>
                <a:cs typeface="Calibri"/>
              </a:rPr>
            </a:br>
            <a:r>
              <a:rPr lang="en-US" dirty="0">
                <a:solidFill>
                  <a:srgbClr val="000000"/>
                </a:solidFill>
                <a:latin typeface="Arial"/>
                <a:cs typeface="Calibri"/>
              </a:rPr>
              <a:t>One Foundation</a:t>
            </a:r>
          </a:p>
          <a:p>
            <a:pPr algn="ctr">
              <a:lnSpc>
                <a:spcPct val="120000"/>
              </a:lnSpc>
            </a:pPr>
            <a:r>
              <a:rPr lang="en-US" dirty="0">
                <a:solidFill>
                  <a:srgbClr val="000000"/>
                </a:solidFill>
                <a:latin typeface="Arial"/>
                <a:cs typeface="Calibri"/>
              </a:rPr>
              <a:t>for</a:t>
            </a:r>
          </a:p>
          <a:p>
            <a:pPr algn="ctr">
              <a:lnSpc>
                <a:spcPct val="120000"/>
              </a:lnSpc>
            </a:pPr>
            <a:endParaRPr lang="en-US" dirty="0">
              <a:solidFill>
                <a:srgbClr val="000000"/>
              </a:solidFill>
              <a:latin typeface="Arial"/>
              <a:cs typeface="Calibri"/>
            </a:endParaRPr>
          </a:p>
          <a:p>
            <a:pPr algn="ctr">
              <a:lnSpc>
                <a:spcPct val="120000"/>
              </a:lnSpc>
            </a:pPr>
            <a:r>
              <a:rPr lang="en-US" dirty="0">
                <a:solidFill>
                  <a:srgbClr val="000000"/>
                </a:solidFill>
                <a:latin typeface="Arial"/>
                <a:cs typeface="Calibri"/>
              </a:rPr>
              <a:t>  OLTP  +  OLAP  |  Structured + Unstructured Data   </a:t>
            </a:r>
          </a:p>
          <a:p>
            <a:pPr algn="ctr">
              <a:lnSpc>
                <a:spcPct val="120000"/>
              </a:lnSpc>
            </a:pPr>
            <a:r>
              <a:rPr lang="en-US" dirty="0">
                <a:solidFill>
                  <a:srgbClr val="000000"/>
                </a:solidFill>
                <a:latin typeface="Arial"/>
                <a:cs typeface="Calibri"/>
              </a:rPr>
              <a:t>Legacy +  New Applications</a:t>
            </a:r>
          </a:p>
          <a:p>
            <a:pPr algn="ctr">
              <a:lnSpc>
                <a:spcPct val="120000"/>
              </a:lnSpc>
            </a:pPr>
            <a:r>
              <a:rPr lang="en-US" dirty="0">
                <a:solidFill>
                  <a:srgbClr val="000000"/>
                </a:solidFill>
                <a:latin typeface="Arial"/>
                <a:cs typeface="Calibri"/>
              </a:rPr>
              <a:t>Distribution   |  Single Lifecycle Management</a:t>
            </a:r>
            <a:endParaRPr lang="en-US" altLang="ko-KR" dirty="0">
              <a:solidFill>
                <a:srgbClr val="000000"/>
              </a:solidFill>
              <a:latin typeface="Arial"/>
              <a:cs typeface="Calibri"/>
            </a:endParaRPr>
          </a:p>
          <a:p>
            <a:pPr algn="ctr">
              <a:lnSpc>
                <a:spcPct val="120000"/>
              </a:lnSpc>
            </a:pPr>
            <a:endParaRPr lang="en-US" dirty="0">
              <a:solidFill>
                <a:srgbClr val="000000"/>
              </a:solidFill>
              <a:latin typeface="Arial"/>
              <a:cs typeface="Calibri"/>
            </a:endParaRPr>
          </a:p>
          <a:p>
            <a:pPr algn="ctr">
              <a:lnSpc>
                <a:spcPct val="120000"/>
              </a:lnSpc>
            </a:pPr>
            <a:endParaRPr lang="en-US" dirty="0">
              <a:solidFill>
                <a:srgbClr val="000000"/>
              </a:solidFill>
              <a:latin typeface="Calibri"/>
              <a:cs typeface="Calibri"/>
            </a:endParaRPr>
          </a:p>
          <a:p>
            <a:pPr algn="ctr">
              <a:lnSpc>
                <a:spcPct val="120000"/>
              </a:lnSpc>
            </a:pPr>
            <a:endParaRPr lang="en-US" sz="1800" dirty="0">
              <a:solidFill>
                <a:srgbClr val="000000"/>
              </a:solidFill>
              <a:latin typeface="Calibri"/>
              <a:cs typeface="Calibri"/>
            </a:endParaRPr>
          </a:p>
        </p:txBody>
      </p:sp>
    </p:spTree>
    <p:extLst>
      <p:ext uri="{BB962C8B-B14F-4D97-AF65-F5344CB8AC3E}">
        <p14:creationId xmlns:p14="http://schemas.microsoft.com/office/powerpoint/2010/main" val="357431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833310\AppData\Local\Temp\SNAGHTMLaf1724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16" y="1395412"/>
            <a:ext cx="8524875" cy="406717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SAP HANA: Single System for Big Data Needs</a:t>
            </a:r>
          </a:p>
        </p:txBody>
      </p:sp>
    </p:spTree>
    <p:extLst>
      <p:ext uri="{BB962C8B-B14F-4D97-AF65-F5344CB8AC3E}">
        <p14:creationId xmlns:p14="http://schemas.microsoft.com/office/powerpoint/2010/main" val="315014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bwMode="gray">
          <a:xfrm>
            <a:off x="325439" y="1272211"/>
            <a:ext cx="8492559" cy="4031312"/>
          </a:xfrm>
          <a:prstGeom prst="roundRect">
            <a:avLst>
              <a:gd name="adj" fmla="val 2267"/>
            </a:avLst>
          </a:prstGeom>
          <a:solidFill>
            <a:schemeClr val="bg1">
              <a:lumMod val="9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aphicFrame>
        <p:nvGraphicFramePr>
          <p:cNvPr id="34" name="Table 33"/>
          <p:cNvGraphicFramePr>
            <a:graphicFrameLocks noGrp="1"/>
          </p:cNvGraphicFramePr>
          <p:nvPr/>
        </p:nvGraphicFramePr>
        <p:xfrm>
          <a:off x="491490" y="1498351"/>
          <a:ext cx="3017520" cy="1226820"/>
        </p:xfrm>
        <a:graphic>
          <a:graphicData uri="http://schemas.openxmlformats.org/drawingml/2006/table">
            <a:tbl>
              <a:tblPr/>
              <a:tblGrid>
                <a:gridCol w="788670"/>
                <a:gridCol w="788670"/>
                <a:gridCol w="810260"/>
                <a:gridCol w="629920"/>
              </a:tblGrid>
              <a:tr h="245364">
                <a:tc>
                  <a:txBody>
                    <a:bodyPr/>
                    <a:lstStyle/>
                    <a:p>
                      <a:pPr algn="ctr">
                        <a:lnSpc>
                          <a:spcPct val="115000"/>
                        </a:lnSpc>
                        <a:spcAft>
                          <a:spcPts val="0"/>
                        </a:spcAft>
                      </a:pPr>
                      <a:r>
                        <a:rPr lang="en-US" sz="1400" b="1" dirty="0">
                          <a:solidFill>
                            <a:srgbClr val="FFFFFF"/>
                          </a:solidFill>
                          <a:latin typeface="Calibri"/>
                          <a:ea typeface="Calibri"/>
                          <a:cs typeface="Arial"/>
                        </a:rPr>
                        <a:t>Order</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Country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Product</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lnSpc>
                          <a:spcPct val="115000"/>
                        </a:lnSpc>
                        <a:spcAft>
                          <a:spcPts val="0"/>
                        </a:spcAft>
                      </a:pPr>
                      <a:r>
                        <a:rPr lang="en-US" sz="1400" b="1" dirty="0">
                          <a:solidFill>
                            <a:srgbClr val="FFFFFF"/>
                          </a:solidFill>
                          <a:latin typeface="Calibri"/>
                          <a:ea typeface="Calibri"/>
                          <a:cs typeface="Arial"/>
                        </a:rPr>
                        <a:t>Sales</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245364">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France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1000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Italy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a:latin typeface="Calibri"/>
                          <a:ea typeface="Calibri"/>
                          <a:cs typeface="Arial"/>
                        </a:rPr>
                        <a:t>wheat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900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Italy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corn</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600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459</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Spain</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800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2" name="Title 1"/>
          <p:cNvSpPr>
            <a:spLocks noGrp="1"/>
          </p:cNvSpPr>
          <p:nvPr>
            <p:ph type="title"/>
          </p:nvPr>
        </p:nvSpPr>
        <p:spPr/>
        <p:txBody>
          <a:bodyPr/>
          <a:lstStyle/>
          <a:p>
            <a:r>
              <a:rPr lang="en-US" dirty="0" smtClean="0"/>
              <a:t>SAP HANA: Column Store</a:t>
            </a:r>
            <a:endParaRPr lang="en-US" dirty="0"/>
          </a:p>
        </p:txBody>
      </p:sp>
      <p:graphicFrame>
        <p:nvGraphicFramePr>
          <p:cNvPr id="29" name="Table 28"/>
          <p:cNvGraphicFramePr>
            <a:graphicFrameLocks noGrp="1"/>
          </p:cNvGraphicFramePr>
          <p:nvPr/>
        </p:nvGraphicFramePr>
        <p:xfrm>
          <a:off x="4962525" y="1489786"/>
          <a:ext cx="3017520" cy="245364"/>
        </p:xfrm>
        <a:graphic>
          <a:graphicData uri="http://schemas.openxmlformats.org/drawingml/2006/table">
            <a:tbl>
              <a:tblPr/>
              <a:tblGrid>
                <a:gridCol w="788670"/>
                <a:gridCol w="788670"/>
                <a:gridCol w="810260"/>
                <a:gridCol w="629920"/>
              </a:tblGrid>
              <a:tr h="245364">
                <a:tc>
                  <a:txBody>
                    <a:bodyPr/>
                    <a:lstStyle/>
                    <a:p>
                      <a:pPr algn="ctr">
                        <a:lnSpc>
                          <a:spcPct val="115000"/>
                        </a:lnSpc>
                        <a:spcAft>
                          <a:spcPts val="0"/>
                        </a:spcAft>
                      </a:pPr>
                      <a:r>
                        <a:rPr lang="en-US" sz="1400" dirty="0">
                          <a:latin typeface="Calibri"/>
                          <a:ea typeface="Calibri"/>
                          <a:cs typeface="Arial"/>
                        </a:rPr>
                        <a:t>456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France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corn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1000</a:t>
                      </a:r>
                      <a:endParaRPr lang="en-US" sz="14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0" name="Table 29"/>
          <p:cNvGraphicFramePr>
            <a:graphicFrameLocks noGrp="1"/>
          </p:cNvGraphicFramePr>
          <p:nvPr/>
        </p:nvGraphicFramePr>
        <p:xfrm>
          <a:off x="4962525" y="1922060"/>
          <a:ext cx="3017520" cy="245364"/>
        </p:xfrm>
        <a:graphic>
          <a:graphicData uri="http://schemas.openxmlformats.org/drawingml/2006/table">
            <a:tbl>
              <a:tblPr/>
              <a:tblGrid>
                <a:gridCol w="788670"/>
                <a:gridCol w="788670"/>
                <a:gridCol w="810260"/>
                <a:gridCol w="629920"/>
              </a:tblGrid>
              <a:tr h="245364">
                <a:tc>
                  <a:txBody>
                    <a:bodyPr/>
                    <a:lstStyle/>
                    <a:p>
                      <a:pPr algn="ctr">
                        <a:lnSpc>
                          <a:spcPct val="115000"/>
                        </a:lnSpc>
                        <a:spcAft>
                          <a:spcPts val="0"/>
                        </a:spcAft>
                      </a:pPr>
                      <a:r>
                        <a:rPr lang="en-US" sz="1400" dirty="0">
                          <a:latin typeface="Calibri"/>
                          <a:ea typeface="Calibri"/>
                          <a:cs typeface="Arial"/>
                        </a:rPr>
                        <a:t>457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Italy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a:latin typeface="Calibri"/>
                          <a:ea typeface="Calibri"/>
                          <a:cs typeface="Arial"/>
                        </a:rPr>
                        <a:t>wheat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n-US" sz="1400" dirty="0" smtClean="0">
                          <a:latin typeface="Calibri"/>
                          <a:ea typeface="Calibri"/>
                          <a:cs typeface="Arial"/>
                        </a:rPr>
                        <a:t>900</a:t>
                      </a:r>
                      <a:endParaRPr lang="en-US" sz="14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1" name="Table 30"/>
          <p:cNvGraphicFramePr>
            <a:graphicFrameLocks noGrp="1"/>
          </p:cNvGraphicFramePr>
          <p:nvPr/>
        </p:nvGraphicFramePr>
        <p:xfrm>
          <a:off x="4962525" y="2374806"/>
          <a:ext cx="3017520" cy="245364"/>
        </p:xfrm>
        <a:graphic>
          <a:graphicData uri="http://schemas.openxmlformats.org/drawingml/2006/table">
            <a:tbl>
              <a:tblPr/>
              <a:tblGrid>
                <a:gridCol w="788670"/>
                <a:gridCol w="788670"/>
                <a:gridCol w="810260"/>
                <a:gridCol w="629920"/>
              </a:tblGrid>
              <a:tr h="245364">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smtClean="0">
                          <a:solidFill>
                            <a:schemeClr val="tx1"/>
                          </a:solidFill>
                          <a:latin typeface="Calibri"/>
                          <a:ea typeface="Calibri"/>
                          <a:cs typeface="Arial"/>
                        </a:rPr>
                        <a:t>Italy</a:t>
                      </a:r>
                      <a:endParaRPr lang="en-US" sz="1400" kern="1200" dirty="0">
                        <a:solidFill>
                          <a:schemeClr val="tx1"/>
                        </a:solidFill>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corn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15000"/>
                        </a:lnSpc>
                        <a:spcAft>
                          <a:spcPts val="0"/>
                        </a:spcAft>
                      </a:pPr>
                      <a:r>
                        <a:rPr lang="en-US" sz="1400" kern="1200" dirty="0" smtClean="0">
                          <a:solidFill>
                            <a:schemeClr val="tx1"/>
                          </a:solidFill>
                          <a:latin typeface="Calibri"/>
                          <a:ea typeface="Calibri"/>
                          <a:cs typeface="Arial"/>
                        </a:rPr>
                        <a:t>600</a:t>
                      </a:r>
                      <a:endParaRPr lang="en-US" sz="1400" kern="1200" dirty="0">
                        <a:solidFill>
                          <a:schemeClr val="tx1"/>
                        </a:solidFill>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2" name="Table 31"/>
          <p:cNvGraphicFramePr>
            <a:graphicFrameLocks noGrp="1"/>
          </p:cNvGraphicFramePr>
          <p:nvPr/>
        </p:nvGraphicFramePr>
        <p:xfrm>
          <a:off x="4962525" y="2807080"/>
          <a:ext cx="3017520" cy="245364"/>
        </p:xfrm>
        <a:graphic>
          <a:graphicData uri="http://schemas.openxmlformats.org/drawingml/2006/table">
            <a:tbl>
              <a:tblPr/>
              <a:tblGrid>
                <a:gridCol w="788670"/>
                <a:gridCol w="788670"/>
                <a:gridCol w="810260"/>
                <a:gridCol w="629920"/>
              </a:tblGrid>
              <a:tr h="245364">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459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15000"/>
                        </a:lnSpc>
                        <a:spcAft>
                          <a:spcPts val="0"/>
                        </a:spcAft>
                      </a:pPr>
                      <a:r>
                        <a:rPr lang="en-US" sz="1400" kern="1200" dirty="0" smtClean="0">
                          <a:solidFill>
                            <a:schemeClr val="tx1"/>
                          </a:solidFill>
                          <a:latin typeface="Calibri"/>
                          <a:ea typeface="Calibri"/>
                          <a:cs typeface="Arial"/>
                        </a:rPr>
                        <a:t>Spain</a:t>
                      </a:r>
                      <a:endParaRPr lang="en-US" sz="1400" kern="1200" dirty="0">
                        <a:solidFill>
                          <a:schemeClr val="tx1"/>
                        </a:solidFill>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15000"/>
                        </a:lnSpc>
                        <a:spcAft>
                          <a:spcPts val="0"/>
                        </a:spcAft>
                      </a:pPr>
                      <a:r>
                        <a:rPr lang="en-US" sz="1400" kern="1200" dirty="0">
                          <a:solidFill>
                            <a:schemeClr val="tx1"/>
                          </a:solidFill>
                          <a:latin typeface="Calibri"/>
                          <a:ea typeface="Calibri"/>
                          <a:cs typeface="Arial"/>
                        </a:rPr>
                        <a:t>rice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15000"/>
                        </a:lnSpc>
                        <a:spcAft>
                          <a:spcPts val="0"/>
                        </a:spcAft>
                      </a:pPr>
                      <a:r>
                        <a:rPr lang="en-US" sz="1400" kern="1200" dirty="0" smtClean="0">
                          <a:solidFill>
                            <a:schemeClr val="tx1"/>
                          </a:solidFill>
                          <a:latin typeface="Calibri"/>
                          <a:ea typeface="Calibri"/>
                          <a:cs typeface="Arial"/>
                        </a:rPr>
                        <a:t>800</a:t>
                      </a:r>
                      <a:endParaRPr lang="en-US" sz="1400" kern="1200" dirty="0">
                        <a:solidFill>
                          <a:schemeClr val="tx1"/>
                        </a:solidFill>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bl>
          </a:graphicData>
        </a:graphic>
      </p:graphicFrame>
      <p:sp>
        <p:nvSpPr>
          <p:cNvPr id="14337" name="Rectangle 1"/>
          <p:cNvSpPr>
            <a:spLocks noChangeArrowheads="1"/>
          </p:cNvSpPr>
          <p:nvPr/>
        </p:nvSpPr>
        <p:spPr bwMode="auto">
          <a:xfrm>
            <a:off x="1" y="43942"/>
            <a:ext cx="184636" cy="369316"/>
          </a:xfrm>
          <a:prstGeom prst="rect">
            <a:avLst/>
          </a:prstGeom>
          <a:noFill/>
          <a:ln w="9525">
            <a:noFill/>
            <a:miter lim="800000"/>
            <a:headEnd/>
            <a:tailEnd/>
          </a:ln>
          <a:effectLst/>
        </p:spPr>
        <p:txBody>
          <a:bodyPr vert="horz" wrap="none" lIns="91425" tIns="45712" rIns="91425" bIns="45712" numCol="1" anchor="ctr" anchorCtr="0" compatLnSpc="1">
            <a:prstTxWarp prst="textNoShape">
              <a:avLst/>
            </a:prstTxWarp>
            <a:spAutoFit/>
          </a:bodyPr>
          <a:lstStyle/>
          <a:p>
            <a:pPr defTabSz="914245" fontAlgn="base">
              <a:spcBef>
                <a:spcPct val="0"/>
              </a:spcBef>
              <a:spcAft>
                <a:spcPct val="0"/>
              </a:spcAft>
            </a:pPr>
            <a:endParaRPr lang="en-US">
              <a:latin typeface="Arial" pitchFamily="34" charset="0"/>
              <a:cs typeface="Arial" pitchFamily="34" charset="0"/>
            </a:endParaRPr>
          </a:p>
        </p:txBody>
      </p:sp>
      <p:graphicFrame>
        <p:nvGraphicFramePr>
          <p:cNvPr id="36" name="Table 35"/>
          <p:cNvGraphicFramePr>
            <a:graphicFrameLocks noGrp="1"/>
          </p:cNvGraphicFramePr>
          <p:nvPr/>
        </p:nvGraphicFramePr>
        <p:xfrm>
          <a:off x="505386" y="3784630"/>
          <a:ext cx="608965" cy="981456"/>
        </p:xfrm>
        <a:graphic>
          <a:graphicData uri="http://schemas.openxmlformats.org/drawingml/2006/table">
            <a:tbl>
              <a:tblPr/>
              <a:tblGrid>
                <a:gridCol w="608965"/>
              </a:tblGrid>
              <a:tr h="245364">
                <a:tc>
                  <a:txBody>
                    <a:bodyPr/>
                    <a:lstStyle/>
                    <a:p>
                      <a:pPr algn="ctr">
                        <a:lnSpc>
                          <a:spcPct val="115000"/>
                        </a:lnSpc>
                        <a:spcAft>
                          <a:spcPts val="0"/>
                        </a:spcAft>
                      </a:pPr>
                      <a:r>
                        <a:rPr lang="en-US" sz="1400" dirty="0">
                          <a:latin typeface="Calibri"/>
                          <a:ea typeface="Calibri"/>
                          <a:cs typeface="Arial"/>
                        </a:rPr>
                        <a:t>456</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457</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458</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459</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7" name="Table 36"/>
          <p:cNvGraphicFramePr>
            <a:graphicFrameLocks noGrp="1"/>
          </p:cNvGraphicFramePr>
          <p:nvPr/>
        </p:nvGraphicFramePr>
        <p:xfrm>
          <a:off x="1311518" y="3784630"/>
          <a:ext cx="788670" cy="981456"/>
        </p:xfrm>
        <a:graphic>
          <a:graphicData uri="http://schemas.openxmlformats.org/drawingml/2006/table">
            <a:tbl>
              <a:tblPr/>
              <a:tblGrid>
                <a:gridCol w="788670"/>
              </a:tblGrid>
              <a:tr h="245364">
                <a:tc>
                  <a:txBody>
                    <a:bodyPr/>
                    <a:lstStyle/>
                    <a:p>
                      <a:pPr algn="ctr">
                        <a:lnSpc>
                          <a:spcPct val="115000"/>
                        </a:lnSpc>
                        <a:spcAft>
                          <a:spcPts val="0"/>
                        </a:spcAft>
                      </a:pPr>
                      <a:r>
                        <a:rPr lang="en-US" sz="1400" dirty="0">
                          <a:latin typeface="Calibri"/>
                          <a:ea typeface="Calibri"/>
                          <a:cs typeface="Arial"/>
                        </a:rPr>
                        <a:t>France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Italy</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smtClean="0">
                          <a:latin typeface="Calibri"/>
                          <a:ea typeface="Calibri"/>
                          <a:cs typeface="Arial"/>
                        </a:rPr>
                        <a:t>Italy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smtClean="0">
                          <a:latin typeface="Calibri"/>
                          <a:ea typeface="Calibri"/>
                          <a:cs typeface="Arial"/>
                        </a:rPr>
                        <a:t>Spain</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8" name="Table 37"/>
          <p:cNvGraphicFramePr>
            <a:graphicFrameLocks noGrp="1"/>
          </p:cNvGraphicFramePr>
          <p:nvPr/>
        </p:nvGraphicFramePr>
        <p:xfrm>
          <a:off x="2297356" y="3755803"/>
          <a:ext cx="810260" cy="981456"/>
        </p:xfrm>
        <a:graphic>
          <a:graphicData uri="http://schemas.openxmlformats.org/drawingml/2006/table">
            <a:tbl>
              <a:tblPr/>
              <a:tblGrid>
                <a:gridCol w="810260"/>
              </a:tblGrid>
              <a:tr h="245364">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wheat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corn</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rice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39" name="Table 38"/>
          <p:cNvGraphicFramePr>
            <a:graphicFrameLocks noGrp="1"/>
          </p:cNvGraphicFramePr>
          <p:nvPr/>
        </p:nvGraphicFramePr>
        <p:xfrm>
          <a:off x="3304783" y="3784630"/>
          <a:ext cx="629920" cy="981456"/>
        </p:xfrm>
        <a:graphic>
          <a:graphicData uri="http://schemas.openxmlformats.org/drawingml/2006/table">
            <a:tbl>
              <a:tblPr/>
              <a:tblGrid>
                <a:gridCol w="629920"/>
              </a:tblGrid>
              <a:tr h="245364">
                <a:tc>
                  <a:txBody>
                    <a:bodyPr/>
                    <a:lstStyle/>
                    <a:p>
                      <a:pPr algn="ctr">
                        <a:lnSpc>
                          <a:spcPct val="115000"/>
                        </a:lnSpc>
                        <a:spcAft>
                          <a:spcPts val="0"/>
                        </a:spcAft>
                      </a:pPr>
                      <a:r>
                        <a:rPr lang="en-US" sz="1400" dirty="0">
                          <a:latin typeface="Calibri"/>
                          <a:ea typeface="Calibri"/>
                          <a:cs typeface="Arial"/>
                        </a:rPr>
                        <a:t>1000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a:latin typeface="Calibri"/>
                          <a:ea typeface="Calibri"/>
                          <a:cs typeface="Arial"/>
                        </a:rPr>
                        <a:t>900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600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5364">
                <a:tc>
                  <a:txBody>
                    <a:bodyPr/>
                    <a:lstStyle/>
                    <a:p>
                      <a:pPr algn="ctr">
                        <a:lnSpc>
                          <a:spcPct val="115000"/>
                        </a:lnSpc>
                        <a:spcAft>
                          <a:spcPts val="0"/>
                        </a:spcAft>
                      </a:pPr>
                      <a:r>
                        <a:rPr lang="en-US" sz="1400" dirty="0">
                          <a:latin typeface="Calibri"/>
                          <a:ea typeface="Calibri"/>
                          <a:cs typeface="Arial"/>
                        </a:rPr>
                        <a:t>800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14338" name="Rectangle 2"/>
          <p:cNvSpPr>
            <a:spLocks noChangeArrowheads="1"/>
          </p:cNvSpPr>
          <p:nvPr/>
        </p:nvSpPr>
        <p:spPr bwMode="auto">
          <a:xfrm>
            <a:off x="1" y="43942"/>
            <a:ext cx="184636" cy="369316"/>
          </a:xfrm>
          <a:prstGeom prst="rect">
            <a:avLst/>
          </a:prstGeom>
          <a:noFill/>
          <a:ln w="9525">
            <a:noFill/>
            <a:miter lim="800000"/>
            <a:headEnd/>
            <a:tailEnd/>
          </a:ln>
          <a:effectLst/>
        </p:spPr>
        <p:txBody>
          <a:bodyPr vert="horz" wrap="none" lIns="91425" tIns="45712" rIns="91425" bIns="45712" numCol="1" anchor="ctr" anchorCtr="0" compatLnSpc="1">
            <a:prstTxWarp prst="textNoShape">
              <a:avLst/>
            </a:prstTxWarp>
            <a:spAutoFit/>
          </a:bodyPr>
          <a:lstStyle/>
          <a:p>
            <a:pPr defTabSz="914245" fontAlgn="base">
              <a:spcBef>
                <a:spcPct val="0"/>
              </a:spcBef>
              <a:spcAft>
                <a:spcPct val="0"/>
              </a:spcAft>
            </a:pPr>
            <a:endParaRPr lang="en-US">
              <a:latin typeface="Arial" pitchFamily="34" charset="0"/>
              <a:cs typeface="Arial" pitchFamily="34" charset="0"/>
            </a:endParaRPr>
          </a:p>
        </p:txBody>
      </p:sp>
      <p:sp>
        <p:nvSpPr>
          <p:cNvPr id="51" name="Freeform 50"/>
          <p:cNvSpPr/>
          <p:nvPr/>
        </p:nvSpPr>
        <p:spPr>
          <a:xfrm rot="21480000">
            <a:off x="4371975" y="1624279"/>
            <a:ext cx="4171950" cy="314325"/>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52" name="Freeform 51"/>
          <p:cNvSpPr/>
          <p:nvPr/>
        </p:nvSpPr>
        <p:spPr>
          <a:xfrm rot="21480000">
            <a:off x="4371976" y="2111475"/>
            <a:ext cx="4162425" cy="314325"/>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53" name="Freeform 52"/>
          <p:cNvSpPr/>
          <p:nvPr/>
        </p:nvSpPr>
        <p:spPr>
          <a:xfrm rot="21480000">
            <a:off x="4371975" y="2540101"/>
            <a:ext cx="4171950" cy="314325"/>
          </a:xfrm>
          <a:custGeom>
            <a:avLst/>
            <a:gdLst>
              <a:gd name="connsiteX0" fmla="*/ 3714750 w 4279900"/>
              <a:gd name="connsiteY0" fmla="*/ 0 h 352425"/>
              <a:gd name="connsiteX1" fmla="*/ 3914775 w 4279900"/>
              <a:gd name="connsiteY1" fmla="*/ 85725 h 352425"/>
              <a:gd name="connsiteX2" fmla="*/ 3714750 w 4279900"/>
              <a:gd name="connsiteY2" fmla="*/ 180975 h 352425"/>
              <a:gd name="connsiteX3" fmla="*/ 523875 w 4279900"/>
              <a:gd name="connsiteY3" fmla="*/ 180975 h 352425"/>
              <a:gd name="connsiteX4" fmla="*/ 571500 w 4279900"/>
              <a:gd name="connsiteY4" fmla="*/ 352425 h 352425"/>
              <a:gd name="connsiteX5" fmla="*/ 571500 w 4279900"/>
              <a:gd name="connsiteY5" fmla="*/ 352425 h 352425"/>
              <a:gd name="connsiteX0" fmla="*/ 3714750 w 4281487"/>
              <a:gd name="connsiteY0" fmla="*/ 1587 h 354012"/>
              <a:gd name="connsiteX1" fmla="*/ 3924300 w 4281487"/>
              <a:gd name="connsiteY1" fmla="*/ 30162 h 354012"/>
              <a:gd name="connsiteX2" fmla="*/ 3714750 w 4281487"/>
              <a:gd name="connsiteY2" fmla="*/ 182562 h 354012"/>
              <a:gd name="connsiteX3" fmla="*/ 523875 w 4281487"/>
              <a:gd name="connsiteY3" fmla="*/ 182562 h 354012"/>
              <a:gd name="connsiteX4" fmla="*/ 571500 w 4281487"/>
              <a:gd name="connsiteY4" fmla="*/ 354012 h 354012"/>
              <a:gd name="connsiteX5" fmla="*/ 571500 w 4281487"/>
              <a:gd name="connsiteY5" fmla="*/ 354012 h 354012"/>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14750 w 4281487"/>
              <a:gd name="connsiteY0" fmla="*/ 49212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1487"/>
              <a:gd name="connsiteY0" fmla="*/ 1587 h 401637"/>
              <a:gd name="connsiteX1" fmla="*/ 3924300 w 4281487"/>
              <a:gd name="connsiteY1" fmla="*/ 77787 h 401637"/>
              <a:gd name="connsiteX2" fmla="*/ 3714750 w 4281487"/>
              <a:gd name="connsiteY2" fmla="*/ 230187 h 401637"/>
              <a:gd name="connsiteX3" fmla="*/ 523875 w 4281487"/>
              <a:gd name="connsiteY3" fmla="*/ 230187 h 401637"/>
              <a:gd name="connsiteX4" fmla="*/ 571500 w 4281487"/>
              <a:gd name="connsiteY4" fmla="*/ 401637 h 401637"/>
              <a:gd name="connsiteX5" fmla="*/ 571500 w 4281487"/>
              <a:gd name="connsiteY5" fmla="*/ 401637 h 401637"/>
              <a:gd name="connsiteX0" fmla="*/ 3733800 w 4287837"/>
              <a:gd name="connsiteY0" fmla="*/ 20637 h 420687"/>
              <a:gd name="connsiteX1" fmla="*/ 3962400 w 4287837"/>
              <a:gd name="connsiteY1" fmla="*/ 77787 h 420687"/>
              <a:gd name="connsiteX2" fmla="*/ 3714750 w 4287837"/>
              <a:gd name="connsiteY2" fmla="*/ 249237 h 420687"/>
              <a:gd name="connsiteX3" fmla="*/ 523875 w 4287837"/>
              <a:gd name="connsiteY3" fmla="*/ 249237 h 420687"/>
              <a:gd name="connsiteX4" fmla="*/ 571500 w 4287837"/>
              <a:gd name="connsiteY4" fmla="*/ 420687 h 420687"/>
              <a:gd name="connsiteX5" fmla="*/ 571500 w 4287837"/>
              <a:gd name="connsiteY5" fmla="*/ 420687 h 420687"/>
              <a:gd name="connsiteX0" fmla="*/ 3733800 w 4287837"/>
              <a:gd name="connsiteY0" fmla="*/ 0 h 400050"/>
              <a:gd name="connsiteX1" fmla="*/ 3962400 w 4287837"/>
              <a:gd name="connsiteY1" fmla="*/ 57150 h 400050"/>
              <a:gd name="connsiteX2" fmla="*/ 3714750 w 4287837"/>
              <a:gd name="connsiteY2" fmla="*/ 228600 h 400050"/>
              <a:gd name="connsiteX3" fmla="*/ 523875 w 4287837"/>
              <a:gd name="connsiteY3" fmla="*/ 228600 h 400050"/>
              <a:gd name="connsiteX4" fmla="*/ 571500 w 4287837"/>
              <a:gd name="connsiteY4" fmla="*/ 400050 h 400050"/>
              <a:gd name="connsiteX5" fmla="*/ 571500 w 4287837"/>
              <a:gd name="connsiteY5"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837" h="400050">
                <a:moveTo>
                  <a:pt x="3733800" y="0"/>
                </a:moveTo>
                <a:cubicBezTo>
                  <a:pt x="3833812" y="27781"/>
                  <a:pt x="3829050" y="17463"/>
                  <a:pt x="3962400" y="57150"/>
                </a:cubicBezTo>
                <a:cubicBezTo>
                  <a:pt x="3952875" y="68262"/>
                  <a:pt x="4287837" y="200025"/>
                  <a:pt x="3714750" y="228600"/>
                </a:cubicBezTo>
                <a:cubicBezTo>
                  <a:pt x="3141663" y="257175"/>
                  <a:pt x="1047750" y="200025"/>
                  <a:pt x="523875" y="228600"/>
                </a:cubicBezTo>
                <a:cubicBezTo>
                  <a:pt x="0" y="257175"/>
                  <a:pt x="571500" y="400050"/>
                  <a:pt x="571500" y="400050"/>
                </a:cubicBezTo>
                <a:lnTo>
                  <a:pt x="571500" y="400050"/>
                </a:lnTo>
              </a:path>
            </a:pathLst>
          </a:custGeom>
          <a:ln w="28575">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55" name="Down Arrow 54"/>
          <p:cNvSpPr/>
          <p:nvPr/>
        </p:nvSpPr>
        <p:spPr bwMode="gray">
          <a:xfrm>
            <a:off x="1609726" y="2894143"/>
            <a:ext cx="676275" cy="504825"/>
          </a:xfrm>
          <a:prstGeom prst="downArrow">
            <a:avLst/>
          </a:prstGeom>
          <a:solidFill>
            <a:schemeClr val="accent3">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6" name="TextBox 55"/>
          <p:cNvSpPr txBox="1"/>
          <p:nvPr/>
        </p:nvSpPr>
        <p:spPr>
          <a:xfrm>
            <a:off x="5370381" y="3200097"/>
            <a:ext cx="2354393" cy="307740"/>
          </a:xfrm>
          <a:prstGeom prst="rect">
            <a:avLst/>
          </a:prstGeom>
          <a:noFill/>
        </p:spPr>
        <p:txBody>
          <a:bodyPr wrap="square" lIns="91401" tIns="45702" rIns="91401" bIns="45702" rtlCol="0">
            <a:spAutoFit/>
          </a:bodyPr>
          <a:lstStyle/>
          <a:p>
            <a:pPr algn="ctr"/>
            <a:r>
              <a:rPr lang="en-US" sz="1400" b="1" dirty="0">
                <a:solidFill>
                  <a:schemeClr val="tx2">
                    <a:lumMod val="75000"/>
                  </a:schemeClr>
                </a:solidFill>
              </a:rPr>
              <a:t>Typical Database</a:t>
            </a:r>
          </a:p>
        </p:txBody>
      </p:sp>
      <p:sp>
        <p:nvSpPr>
          <p:cNvPr id="57" name="TextBox 56"/>
          <p:cNvSpPr txBox="1"/>
          <p:nvPr/>
        </p:nvSpPr>
        <p:spPr>
          <a:xfrm>
            <a:off x="983865" y="4976754"/>
            <a:ext cx="2531103" cy="307740"/>
          </a:xfrm>
          <a:prstGeom prst="rect">
            <a:avLst/>
          </a:prstGeom>
          <a:noFill/>
        </p:spPr>
        <p:txBody>
          <a:bodyPr wrap="square" lIns="91401" tIns="45702" rIns="91401" bIns="45702" rtlCol="0">
            <a:spAutoFit/>
          </a:bodyPr>
          <a:lstStyle/>
          <a:p>
            <a:pPr algn="ctr"/>
            <a:r>
              <a:rPr lang="en-US" sz="1400" b="1" dirty="0">
                <a:solidFill>
                  <a:schemeClr val="tx2">
                    <a:lumMod val="75000"/>
                  </a:schemeClr>
                </a:solidFill>
              </a:rPr>
              <a:t>SAP HANA: column order</a:t>
            </a:r>
          </a:p>
        </p:txBody>
      </p:sp>
      <p:sp>
        <p:nvSpPr>
          <p:cNvPr id="58" name="Down Arrow 57"/>
          <p:cNvSpPr/>
          <p:nvPr/>
        </p:nvSpPr>
        <p:spPr bwMode="gray">
          <a:xfrm rot="16200000">
            <a:off x="3800476" y="2018927"/>
            <a:ext cx="676275" cy="504825"/>
          </a:xfrm>
          <a:prstGeom prst="downArrow">
            <a:avLst/>
          </a:prstGeom>
          <a:solidFill>
            <a:schemeClr val="accent5">
              <a:lumMod val="40000"/>
              <a:lumOff val="6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Freeform 61"/>
          <p:cNvSpPr/>
          <p:nvPr/>
        </p:nvSpPr>
        <p:spPr>
          <a:xfrm rot="21213103" flipH="1">
            <a:off x="1927837" y="3593958"/>
            <a:ext cx="518782" cy="1379624"/>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63" name="Freeform 62"/>
          <p:cNvSpPr/>
          <p:nvPr/>
        </p:nvSpPr>
        <p:spPr>
          <a:xfrm rot="21213103" flipH="1">
            <a:off x="2975588" y="3584433"/>
            <a:ext cx="518782" cy="1379624"/>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64" name="Freeform 63"/>
          <p:cNvSpPr/>
          <p:nvPr/>
        </p:nvSpPr>
        <p:spPr>
          <a:xfrm rot="21213103" flipH="1">
            <a:off x="965812" y="3584433"/>
            <a:ext cx="518782" cy="1379624"/>
          </a:xfrm>
          <a:custGeom>
            <a:avLst/>
            <a:gdLst>
              <a:gd name="connsiteX0" fmla="*/ 0 w 485775"/>
              <a:gd name="connsiteY0" fmla="*/ 139700 h 976312"/>
              <a:gd name="connsiteX1" fmla="*/ 85725 w 485775"/>
              <a:gd name="connsiteY1" fmla="*/ 25400 h 976312"/>
              <a:gd name="connsiteX2" fmla="*/ 161925 w 485775"/>
              <a:gd name="connsiteY2" fmla="*/ 139700 h 976312"/>
              <a:gd name="connsiteX3" fmla="*/ 333375 w 485775"/>
              <a:gd name="connsiteY3" fmla="*/ 863600 h 976312"/>
              <a:gd name="connsiteX4" fmla="*/ 485775 w 485775"/>
              <a:gd name="connsiteY4" fmla="*/ 815975 h 97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76312">
                <a:moveTo>
                  <a:pt x="0" y="139700"/>
                </a:moveTo>
                <a:cubicBezTo>
                  <a:pt x="29369" y="82550"/>
                  <a:pt x="58738" y="25400"/>
                  <a:pt x="85725" y="25400"/>
                </a:cubicBezTo>
                <a:cubicBezTo>
                  <a:pt x="112712" y="25400"/>
                  <a:pt x="120650" y="0"/>
                  <a:pt x="161925" y="139700"/>
                </a:cubicBezTo>
                <a:cubicBezTo>
                  <a:pt x="203200" y="279400"/>
                  <a:pt x="279400" y="750888"/>
                  <a:pt x="333375" y="863600"/>
                </a:cubicBezTo>
                <a:cubicBezTo>
                  <a:pt x="387350" y="976312"/>
                  <a:pt x="436562" y="896143"/>
                  <a:pt x="485775" y="815975"/>
                </a:cubicBezTo>
              </a:path>
            </a:pathLst>
          </a:custGeom>
          <a:ln w="28575">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en-US"/>
          </a:p>
        </p:txBody>
      </p:sp>
      <p:sp>
        <p:nvSpPr>
          <p:cNvPr id="69" name="Rectangle 68"/>
          <p:cNvSpPr/>
          <p:nvPr/>
        </p:nvSpPr>
        <p:spPr>
          <a:xfrm>
            <a:off x="4890054" y="3977913"/>
            <a:ext cx="3832527" cy="646315"/>
          </a:xfrm>
          <a:prstGeom prst="rect">
            <a:avLst/>
          </a:prstGeom>
        </p:spPr>
        <p:txBody>
          <a:bodyPr wrap="square" lIns="91425" tIns="45712" rIns="91425" bIns="45712">
            <a:spAutoFit/>
          </a:bodyPr>
          <a:lstStyle/>
          <a:p>
            <a:r>
              <a:rPr lang="en-US" sz="1200" dirty="0"/>
              <a:t>SELECT  Country, SUM(sales) FROM </a:t>
            </a:r>
            <a:r>
              <a:rPr lang="en-US" sz="1200" dirty="0" err="1"/>
              <a:t>SalesOrders</a:t>
            </a:r>
            <a:r>
              <a:rPr lang="en-US" sz="1200" dirty="0"/>
              <a:t> </a:t>
            </a:r>
          </a:p>
          <a:p>
            <a:r>
              <a:rPr lang="en-US" sz="1200" dirty="0"/>
              <a:t>WHERE Product = ‘corn’ </a:t>
            </a:r>
          </a:p>
          <a:p>
            <a:r>
              <a:rPr lang="en-US" sz="1200" dirty="0"/>
              <a:t>GROUP  BY  Country</a:t>
            </a:r>
          </a:p>
        </p:txBody>
      </p:sp>
      <p:sp>
        <p:nvSpPr>
          <p:cNvPr id="71" name="Rounded Rectangle 70"/>
          <p:cNvSpPr/>
          <p:nvPr/>
        </p:nvSpPr>
        <p:spPr bwMode="gray">
          <a:xfrm>
            <a:off x="3200643" y="3751229"/>
            <a:ext cx="847725" cy="1057275"/>
          </a:xfrm>
          <a:prstGeom prst="roundRect">
            <a:avLst/>
          </a:prstGeom>
          <a:noFill/>
          <a:ln w="57150" algn="ctr">
            <a:solidFill>
              <a:srgbClr val="FF0000"/>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4124568" y="4084606"/>
            <a:ext cx="285750"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800" b="1" kern="0" dirty="0">
                <a:solidFill>
                  <a:srgbClr val="FF0000"/>
                </a:solidFill>
                <a:latin typeface="+mj-lt"/>
                <a:ea typeface="Arial Unicode MS" pitchFamily="34" charset="-128"/>
                <a:cs typeface="Arial Unicode MS" pitchFamily="34" charset="-128"/>
                <a:sym typeface="Symbol"/>
              </a:rPr>
              <a:t></a:t>
            </a:r>
            <a:endParaRPr lang="en-US" sz="2800" b="1" kern="0" dirty="0">
              <a:solidFill>
                <a:srgbClr val="FF0000"/>
              </a:solidFill>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112647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Safe Harbor Statement</a:t>
            </a:r>
            <a:endParaRPr lang="en-US" dirty="0"/>
          </a:p>
        </p:txBody>
      </p:sp>
      <p:sp>
        <p:nvSpPr>
          <p:cNvPr id="3" name="Rectangle 3"/>
          <p:cNvSpPr txBox="1">
            <a:spLocks noChangeArrowheads="1"/>
          </p:cNvSpPr>
          <p:nvPr/>
        </p:nvSpPr>
        <p:spPr>
          <a:xfrm>
            <a:off x="556464" y="1507392"/>
            <a:ext cx="7927964" cy="4391026"/>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spcBef>
                <a:spcPts val="0"/>
              </a:spcBef>
              <a:buClr>
                <a:srgbClr val="F0AB00"/>
              </a:buClr>
            </a:pPr>
            <a:r>
              <a:rPr lang="en-US" sz="1400" b="0" dirty="0" smtClean="0">
                <a:solidFill>
                  <a:srgbClr val="000000"/>
                </a:solidFill>
                <a:latin typeface="BentonSans Regular"/>
                <a:cs typeface="BentonSans Regular"/>
              </a:rPr>
              <a:t>The information in this presentation is confidential and proprietary to SAP and may not be disclosed without the permission of SAP. This presentation is not subject to your license agreement or any other service or subscription agreement with SAP. SAP has no obligation to pursue any course of business outlined in this document or any related presentation, or to develop or release any functionality mentioned therein. This document, or any related presentation and SAP's strategy and possible future developments, products and or platforms directions and functionality are all subject to change and may be changed by SAP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SAP assumes no responsibility for errors or omissions in this document, except if such damages were caused by SAP intentionally or grossly negligent.</a:t>
            </a:r>
          </a:p>
          <a:p>
            <a:pPr algn="just">
              <a:lnSpc>
                <a:spcPct val="90000"/>
              </a:lnSpc>
              <a:spcBef>
                <a:spcPts val="0"/>
              </a:spcBef>
              <a:buClr>
                <a:srgbClr val="F0AB00"/>
              </a:buClr>
            </a:pPr>
            <a:endParaRPr lang="en-US" sz="1400" b="0" dirty="0" smtClean="0">
              <a:solidFill>
                <a:srgbClr val="000000"/>
              </a:solidFill>
              <a:latin typeface="BentonSans Regular"/>
              <a:cs typeface="BentonSans Regular"/>
            </a:endParaRPr>
          </a:p>
          <a:p>
            <a:pPr algn="just">
              <a:lnSpc>
                <a:spcPct val="90000"/>
              </a:lnSpc>
              <a:spcBef>
                <a:spcPts val="0"/>
              </a:spcBef>
              <a:buClr>
                <a:srgbClr val="F0AB00"/>
              </a:buClr>
            </a:pPr>
            <a:r>
              <a:rPr lang="en-US" sz="1400" b="0" dirty="0" smtClean="0">
                <a:solidFill>
                  <a:srgbClr val="000000"/>
                </a:solidFill>
                <a:latin typeface="BentonSans Regular"/>
                <a:cs typeface="BentonSans Regular"/>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lvl="1" algn="just">
              <a:lnSpc>
                <a:spcPct val="90000"/>
              </a:lnSpc>
              <a:spcBef>
                <a:spcPts val="0"/>
              </a:spcBef>
              <a:buClr>
                <a:srgbClr val="F0AB00"/>
              </a:buClr>
            </a:pPr>
            <a:endParaRPr lang="en-US" sz="300" dirty="0" smtClean="0">
              <a:solidFill>
                <a:srgbClr val="000000"/>
              </a:solidFill>
              <a:latin typeface="BentonSans Regular"/>
              <a:cs typeface="BentonSans Regular"/>
            </a:endParaRPr>
          </a:p>
        </p:txBody>
      </p:sp>
    </p:spTree>
    <p:extLst>
      <p:ext uri="{BB962C8B-B14F-4D97-AF65-F5344CB8AC3E}">
        <p14:creationId xmlns:p14="http://schemas.microsoft.com/office/powerpoint/2010/main" val="133999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Data Compression</a:t>
            </a:r>
            <a:endParaRPr lang="en-US" dirty="0"/>
          </a:p>
        </p:txBody>
      </p:sp>
      <p:sp>
        <p:nvSpPr>
          <p:cNvPr id="3" name="Text Placeholder 2"/>
          <p:cNvSpPr>
            <a:spLocks noGrp="1"/>
          </p:cNvSpPr>
          <p:nvPr>
            <p:ph type="body" sz="quarter" idx="10"/>
          </p:nvPr>
        </p:nvSpPr>
        <p:spPr/>
        <p:txBody>
          <a:bodyPr/>
          <a:lstStyle/>
          <a:p>
            <a:pPr marL="180000" lvl="2" indent="-180000">
              <a:spcBef>
                <a:spcPts val="600"/>
              </a:spcBef>
            </a:pPr>
            <a:r>
              <a:rPr lang="en-US" dirty="0"/>
              <a:t>Efficient compression methods (dictionary, run length, cluster, prefix, etc.)</a:t>
            </a:r>
          </a:p>
          <a:p>
            <a:pPr marL="180000" lvl="2" indent="-180000">
              <a:spcBef>
                <a:spcPts val="600"/>
              </a:spcBef>
            </a:pPr>
            <a:r>
              <a:rPr lang="en-US" dirty="0"/>
              <a:t>Compression works well with columns and can speedup operations on</a:t>
            </a:r>
            <a:br>
              <a:rPr lang="en-US" dirty="0"/>
            </a:br>
            <a:r>
              <a:rPr lang="en-US" dirty="0"/>
              <a:t>columns (~ factor 10)</a:t>
            </a:r>
          </a:p>
          <a:p>
            <a:pPr marL="180000" lvl="2" indent="-180000">
              <a:spcBef>
                <a:spcPts val="600"/>
              </a:spcBef>
            </a:pPr>
            <a:r>
              <a:rPr lang="en-US" dirty="0"/>
              <a:t>Because of compression, write changes into less compressed delta storage</a:t>
            </a:r>
          </a:p>
          <a:p>
            <a:pPr marL="457200" lvl="3" indent="-228600">
              <a:spcBef>
                <a:spcPts val="600"/>
              </a:spcBef>
              <a:buClr>
                <a:schemeClr val="accent1"/>
              </a:buClr>
              <a:buFont typeface="Wingdings" pitchFamily="2" charset="2"/>
              <a:buChar char=""/>
            </a:pPr>
            <a:r>
              <a:rPr lang="en-US" dirty="0"/>
              <a:t>Needs to be merged into columns from time to time or when a certain size is exceeded</a:t>
            </a:r>
          </a:p>
          <a:p>
            <a:pPr marL="457200" lvl="3" indent="-228600">
              <a:spcBef>
                <a:spcPts val="600"/>
              </a:spcBef>
              <a:buClr>
                <a:schemeClr val="accent1"/>
              </a:buClr>
              <a:buFont typeface="Wingdings" pitchFamily="2" charset="2"/>
              <a:buChar char=""/>
            </a:pPr>
            <a:r>
              <a:rPr lang="en-US" dirty="0"/>
              <a:t>Delta merge can be done in background</a:t>
            </a:r>
          </a:p>
          <a:p>
            <a:pPr marL="457200" lvl="3" indent="-228600">
              <a:spcBef>
                <a:spcPts val="600"/>
              </a:spcBef>
              <a:buClr>
                <a:schemeClr val="accent1"/>
              </a:buClr>
              <a:buFont typeface="Wingdings" pitchFamily="2" charset="2"/>
              <a:buChar char=""/>
            </a:pPr>
            <a:r>
              <a:rPr lang="en-US" dirty="0"/>
              <a:t>Trade-off between compression ratio and delta merge runtime</a:t>
            </a:r>
          </a:p>
          <a:p>
            <a:pPr marL="180000" lvl="2" indent="-180000">
              <a:spcBef>
                <a:spcPts val="600"/>
              </a:spcBef>
            </a:pPr>
            <a:r>
              <a:rPr lang="en-US" dirty="0"/>
              <a:t>Updates into delta data storage and periodically merged into main data storage</a:t>
            </a:r>
          </a:p>
          <a:p>
            <a:pPr marL="457200" lvl="3" indent="-228600">
              <a:spcBef>
                <a:spcPts val="600"/>
              </a:spcBef>
              <a:buClr>
                <a:schemeClr val="accent1"/>
              </a:buClr>
              <a:buFont typeface="Wingdings" pitchFamily="2" charset="2"/>
              <a:buChar char=""/>
            </a:pPr>
            <a:r>
              <a:rPr lang="en-US" dirty="0"/>
              <a:t>High write performance not affected by compression</a:t>
            </a:r>
          </a:p>
          <a:p>
            <a:pPr marL="457200" lvl="3" indent="-228600">
              <a:spcBef>
                <a:spcPts val="600"/>
              </a:spcBef>
              <a:buClr>
                <a:schemeClr val="accent1"/>
              </a:buClr>
              <a:buFont typeface="Wingdings" pitchFamily="2" charset="2"/>
              <a:buChar char=""/>
            </a:pPr>
            <a:r>
              <a:rPr lang="en-US" dirty="0"/>
              <a:t>Data is written to delta storage with less compression which is optimized for write access. This is merged into the main area of the column store later on.</a:t>
            </a:r>
          </a:p>
          <a:p>
            <a:endParaRPr lang="en-US" dirty="0"/>
          </a:p>
        </p:txBody>
      </p:sp>
    </p:spTree>
    <p:extLst>
      <p:ext uri="{BB962C8B-B14F-4D97-AF65-F5344CB8AC3E}">
        <p14:creationId xmlns:p14="http://schemas.microsoft.com/office/powerpoint/2010/main" val="1635173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itle 1"/>
          <p:cNvSpPr>
            <a:spLocks noGrp="1"/>
          </p:cNvSpPr>
          <p:nvPr>
            <p:ph type="title"/>
          </p:nvPr>
        </p:nvSpPr>
        <p:spPr/>
        <p:txBody>
          <a:bodyPr/>
          <a:lstStyle/>
          <a:p>
            <a:r>
              <a:rPr lang="en-US" dirty="0"/>
              <a:t>SAP HANA: Dictionary Compression</a:t>
            </a:r>
          </a:p>
        </p:txBody>
      </p:sp>
      <p:pic>
        <p:nvPicPr>
          <p:cNvPr id="65539" name="Picture 2" descr="C-Store - Illustration Dictionary Comp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423988"/>
            <a:ext cx="70739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7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Placeholder 2"/>
          <p:cNvSpPr txBox="1">
            <a:spLocks/>
          </p:cNvSpPr>
          <p:nvPr/>
        </p:nvSpPr>
        <p:spPr bwMode="gray">
          <a:xfrm>
            <a:off x="372763" y="1536532"/>
            <a:ext cx="8347075" cy="433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a:solidFill>
                  <a:schemeClr val="tx1"/>
                </a:solidFill>
                <a:latin typeface="Arial" pitchFamily="34" charset="0"/>
                <a:ea typeface="ＭＳ Ｐゴシック" pitchFamily="34" charset="-128"/>
              </a:defRPr>
            </a:lvl1pPr>
            <a:lvl2pPr marL="179388" indent="-179388" eaLnBrk="0" hangingPunct="0">
              <a:defRPr sz="1600">
                <a:solidFill>
                  <a:schemeClr val="tx1"/>
                </a:solidFill>
                <a:latin typeface="Arial" pitchFamily="34" charset="0"/>
                <a:ea typeface="ＭＳ Ｐゴシック" pitchFamily="34" charset="-128"/>
              </a:defRPr>
            </a:lvl2pPr>
            <a:lvl3pPr marL="636588" indent="-179388"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spcBef>
                <a:spcPts val="1625"/>
              </a:spcBef>
              <a:buClr>
                <a:schemeClr val="accent1"/>
              </a:buClr>
              <a:buSzPct val="80000"/>
            </a:pPr>
            <a:r>
              <a:rPr lang="en-US" sz="2400" b="1" dirty="0"/>
              <a:t>Extreme fast scan speed per column</a:t>
            </a:r>
          </a:p>
          <a:p>
            <a:pPr marL="344488" lvl="1" indent="-344488">
              <a:spcBef>
                <a:spcPts val="500"/>
              </a:spcBef>
              <a:buClr>
                <a:schemeClr val="accent1"/>
              </a:buClr>
              <a:buSzPct val="80000"/>
              <a:buFont typeface="Wingdings" pitchFamily="2" charset="2"/>
              <a:buChar char="n"/>
            </a:pPr>
            <a:r>
              <a:rPr lang="en-US" sz="2000" dirty="0"/>
              <a:t>High compression leads to optimal data locality =&gt; high in-memory scan speed</a:t>
            </a:r>
          </a:p>
          <a:p>
            <a:pPr marL="344488" lvl="1" indent="-344488">
              <a:spcBef>
                <a:spcPts val="500"/>
              </a:spcBef>
              <a:buClr>
                <a:schemeClr val="accent1"/>
              </a:buClr>
              <a:buSzPct val="80000"/>
              <a:buFont typeface="Wingdings" pitchFamily="2" charset="2"/>
              <a:buChar char="n"/>
            </a:pPr>
            <a:r>
              <a:rPr lang="en-US" sz="2000" dirty="0"/>
              <a:t>Each attribute can be used as an index (without the overhead of updating index trees)</a:t>
            </a:r>
          </a:p>
          <a:p>
            <a:pPr marL="344488" lvl="1" indent="-344488">
              <a:spcBef>
                <a:spcPts val="500"/>
              </a:spcBef>
              <a:buClr>
                <a:schemeClr val="accent1"/>
              </a:buClr>
              <a:buSzPct val="80000"/>
              <a:buFont typeface="Wingdings" pitchFamily="2" charset="2"/>
              <a:buChar char="n"/>
            </a:pPr>
            <a:r>
              <a:rPr lang="en-US" sz="2000" dirty="0"/>
              <a:t>Full column scans and joins are extremely </a:t>
            </a:r>
            <a:r>
              <a:rPr lang="en-US" sz="2000" dirty="0" smtClean="0"/>
              <a:t>fast </a:t>
            </a:r>
            <a:endParaRPr lang="en-US" sz="2000" dirty="0"/>
          </a:p>
          <a:p>
            <a:pPr marL="344488" lvl="1" indent="-344488">
              <a:spcBef>
                <a:spcPts val="500"/>
              </a:spcBef>
              <a:buClr>
                <a:schemeClr val="accent1"/>
              </a:buClr>
              <a:buSzPct val="80000"/>
              <a:buFont typeface="Wingdings" pitchFamily="2" charset="2"/>
              <a:buChar char="n"/>
            </a:pPr>
            <a:r>
              <a:rPr lang="en-US" sz="2000" dirty="0"/>
              <a:t>Fast on-the-fly aggregation over columns</a:t>
            </a:r>
          </a:p>
          <a:p>
            <a:pPr lvl="2" indent="-292100">
              <a:spcBef>
                <a:spcPts val="500"/>
              </a:spcBef>
              <a:buClr>
                <a:schemeClr val="accent1"/>
              </a:buClr>
              <a:buSzPct val="80000"/>
              <a:buFont typeface="Wingdings" pitchFamily="2" charset="2"/>
              <a:buChar char="n"/>
            </a:pPr>
            <a:r>
              <a:rPr lang="en-US" sz="1800" dirty="0"/>
              <a:t>no need to materialize aggregates</a:t>
            </a:r>
          </a:p>
          <a:p>
            <a:pPr lvl="2" indent="-292100">
              <a:spcBef>
                <a:spcPts val="500"/>
              </a:spcBef>
              <a:buClr>
                <a:schemeClr val="accent1"/>
              </a:buClr>
              <a:buSzPct val="80000"/>
              <a:buFont typeface="Wingdings" pitchFamily="2" charset="2"/>
              <a:buChar char="n"/>
            </a:pPr>
            <a:r>
              <a:rPr lang="en-US" sz="1800" dirty="0"/>
              <a:t>simplified database schema</a:t>
            </a:r>
          </a:p>
          <a:p>
            <a:pPr lvl="2" indent="-292100">
              <a:spcBef>
                <a:spcPts val="500"/>
              </a:spcBef>
              <a:buClr>
                <a:schemeClr val="accent1"/>
              </a:buClr>
              <a:buSzPct val="80000"/>
              <a:buFont typeface="Wingdings" pitchFamily="2" charset="2"/>
              <a:buChar char="n"/>
            </a:pPr>
            <a:r>
              <a:rPr lang="en-US" sz="1800" dirty="0"/>
              <a:t>eliminates risk of inconsistency</a:t>
            </a:r>
          </a:p>
          <a:p>
            <a:pPr lvl="2" indent="-292100">
              <a:spcBef>
                <a:spcPts val="500"/>
              </a:spcBef>
              <a:buClr>
                <a:schemeClr val="accent1"/>
              </a:buClr>
              <a:buSzPct val="80000"/>
              <a:buFont typeface="Wingdings" pitchFamily="2" charset="2"/>
              <a:buChar char="n"/>
            </a:pPr>
            <a:r>
              <a:rPr lang="en-US" sz="1800" dirty="0"/>
              <a:t>faster write operations (no lock on aggregates)</a:t>
            </a:r>
          </a:p>
          <a:p>
            <a:pPr lvl="2" indent="-292100">
              <a:spcBef>
                <a:spcPts val="500"/>
              </a:spcBef>
              <a:buClr>
                <a:schemeClr val="accent1"/>
              </a:buClr>
              <a:buSzPct val="80000"/>
              <a:buFont typeface="Wingdings" pitchFamily="2" charset="2"/>
              <a:buChar char="n"/>
            </a:pPr>
            <a:r>
              <a:rPr lang="en-US" sz="1800" dirty="0"/>
              <a:t>simpler application </a:t>
            </a:r>
            <a:r>
              <a:rPr lang="en-US" sz="1800" dirty="0" smtClean="0"/>
              <a:t>code</a:t>
            </a:r>
            <a:endParaRPr lang="en-US" sz="1800" dirty="0"/>
          </a:p>
        </p:txBody>
      </p:sp>
      <p:sp>
        <p:nvSpPr>
          <p:cNvPr id="2" name="Title 1"/>
          <p:cNvSpPr>
            <a:spLocks noGrp="1"/>
          </p:cNvSpPr>
          <p:nvPr>
            <p:ph type="title"/>
          </p:nvPr>
        </p:nvSpPr>
        <p:spPr/>
        <p:txBody>
          <a:bodyPr/>
          <a:lstStyle/>
          <a:p>
            <a:r>
              <a:rPr lang="en-US" dirty="0"/>
              <a:t>SAP HANA: Fast </a:t>
            </a:r>
            <a:r>
              <a:rPr lang="en-US" dirty="0" smtClean="0"/>
              <a:t>Scans + Simplified Data Model</a:t>
            </a:r>
            <a:endParaRPr lang="en-US" dirty="0"/>
          </a:p>
        </p:txBody>
      </p:sp>
    </p:spTree>
    <p:extLst>
      <p:ext uri="{BB962C8B-B14F-4D97-AF65-F5344CB8AC3E}">
        <p14:creationId xmlns:p14="http://schemas.microsoft.com/office/powerpoint/2010/main" val="7875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Temporal Tables (History Columnar Tables)</a:t>
            </a:r>
            <a:endParaRPr lang="en-US" dirty="0"/>
          </a:p>
        </p:txBody>
      </p:sp>
      <p:sp>
        <p:nvSpPr>
          <p:cNvPr id="3" name="Rounded Rectangle 2"/>
          <p:cNvSpPr/>
          <p:nvPr/>
        </p:nvSpPr>
        <p:spPr bwMode="gray">
          <a:xfrm>
            <a:off x="2836334" y="1414116"/>
            <a:ext cx="1667934" cy="4008474"/>
          </a:xfrm>
          <a:prstGeom prst="roundRect">
            <a:avLst>
              <a:gd name="adj" fmla="val 7843"/>
            </a:avLst>
          </a:prstGeom>
          <a:solidFill>
            <a:schemeClr val="bg1">
              <a:lumMod val="85000"/>
            </a:schemeClr>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 name="Rounded Rectangle 3"/>
          <p:cNvSpPr/>
          <p:nvPr/>
        </p:nvSpPr>
        <p:spPr bwMode="gray">
          <a:xfrm>
            <a:off x="1413932" y="1414116"/>
            <a:ext cx="1278467" cy="4008474"/>
          </a:xfrm>
          <a:prstGeom prst="roundRect">
            <a:avLst>
              <a:gd name="adj" fmla="val 9951"/>
            </a:avLst>
          </a:prstGeom>
          <a:solidFill>
            <a:schemeClr val="bg1">
              <a:lumMod val="85000"/>
            </a:schemeClr>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Rounded Rectangle 4"/>
          <p:cNvSpPr/>
          <p:nvPr/>
        </p:nvSpPr>
        <p:spPr bwMode="gray">
          <a:xfrm>
            <a:off x="4656667" y="1414116"/>
            <a:ext cx="1651000" cy="4008474"/>
          </a:xfrm>
          <a:prstGeom prst="roundRect">
            <a:avLst>
              <a:gd name="adj" fmla="val 9020"/>
            </a:avLst>
          </a:prstGeom>
          <a:solidFill>
            <a:schemeClr val="bg1">
              <a:lumMod val="85000"/>
            </a:schemeClr>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ounded Rectangle 5"/>
          <p:cNvSpPr/>
          <p:nvPr/>
        </p:nvSpPr>
        <p:spPr bwMode="gray">
          <a:xfrm>
            <a:off x="6911184" y="1414116"/>
            <a:ext cx="1807535" cy="4008474"/>
          </a:xfrm>
          <a:prstGeom prst="roundRect">
            <a:avLst>
              <a:gd name="adj" fmla="val 8432"/>
            </a:avLst>
          </a:prstGeom>
          <a:solidFill>
            <a:schemeClr val="bg1">
              <a:lumMod val="85000"/>
            </a:schemeClr>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TextBox 6"/>
          <p:cNvSpPr txBox="1"/>
          <p:nvPr/>
        </p:nvSpPr>
        <p:spPr>
          <a:xfrm>
            <a:off x="1540938" y="1507016"/>
            <a:ext cx="1043554" cy="64633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dirty="0" smtClean="0">
                <a:solidFill>
                  <a:schemeClr val="tx1">
                    <a:lumMod val="65000"/>
                    <a:lumOff val="35000"/>
                  </a:schemeClr>
                </a:solidFill>
                <a:ea typeface="Arial Unicode MS" pitchFamily="34" charset="-128"/>
                <a:cs typeface="Arial Unicode MS" pitchFamily="34" charset="-128"/>
              </a:rPr>
              <a:t>Column</a:t>
            </a:r>
            <a:br>
              <a:rPr lang="en-US" sz="1400" kern="0" dirty="0" smtClean="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“ID”</a:t>
            </a:r>
            <a:r>
              <a:rPr lang="en-US" sz="1400" kern="0" dirty="0">
                <a:solidFill>
                  <a:schemeClr val="tx1">
                    <a:lumMod val="65000"/>
                    <a:lumOff val="35000"/>
                  </a:schemeClr>
                </a:solidFill>
                <a:ea typeface="Arial Unicode MS" pitchFamily="34" charset="-128"/>
                <a:cs typeface="Arial Unicode MS" pitchFamily="34" charset="-128"/>
              </a:rPr>
              <a:t/>
            </a:r>
            <a:br>
              <a:rPr lang="en-US" sz="1400" kern="0" dirty="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(primary key)</a:t>
            </a:r>
          </a:p>
        </p:txBody>
      </p:sp>
      <p:sp>
        <p:nvSpPr>
          <p:cNvPr id="8" name="TextBox 7"/>
          <p:cNvSpPr txBox="1"/>
          <p:nvPr/>
        </p:nvSpPr>
        <p:spPr>
          <a:xfrm>
            <a:off x="3169108" y="1514856"/>
            <a:ext cx="1019510"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dirty="0" smtClean="0">
                <a:solidFill>
                  <a:schemeClr val="tx1">
                    <a:lumMod val="65000"/>
                    <a:lumOff val="35000"/>
                  </a:schemeClr>
                </a:solidFill>
                <a:ea typeface="Arial Unicode MS" pitchFamily="34" charset="-128"/>
                <a:cs typeface="Arial Unicode MS" pitchFamily="34" charset="-128"/>
              </a:rPr>
              <a:t>Column</a:t>
            </a:r>
            <a:r>
              <a:rPr lang="en-US" sz="1400" kern="0" dirty="0">
                <a:solidFill>
                  <a:schemeClr val="tx1">
                    <a:lumMod val="65000"/>
                    <a:lumOff val="35000"/>
                  </a:schemeClr>
                </a:solidFill>
                <a:ea typeface="Arial Unicode MS" pitchFamily="34" charset="-128"/>
                <a:cs typeface="Arial Unicode MS" pitchFamily="34" charset="-128"/>
              </a:rPr>
              <a:t/>
            </a:r>
            <a:br>
              <a:rPr lang="en-US" sz="1400" kern="0" dirty="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“Description”</a:t>
            </a:r>
          </a:p>
        </p:txBody>
      </p:sp>
      <p:sp>
        <p:nvSpPr>
          <p:cNvPr id="9" name="TextBox 8"/>
          <p:cNvSpPr txBox="1"/>
          <p:nvPr/>
        </p:nvSpPr>
        <p:spPr>
          <a:xfrm>
            <a:off x="5177818" y="1514856"/>
            <a:ext cx="617156"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dirty="0" smtClean="0">
                <a:solidFill>
                  <a:schemeClr val="tx1">
                    <a:lumMod val="65000"/>
                    <a:lumOff val="35000"/>
                  </a:schemeClr>
                </a:solidFill>
                <a:ea typeface="Arial Unicode MS" pitchFamily="34" charset="-128"/>
                <a:cs typeface="Arial Unicode MS" pitchFamily="34" charset="-128"/>
              </a:rPr>
              <a:t>Column</a:t>
            </a:r>
            <a:br>
              <a:rPr lang="en-US" sz="1400" kern="0" dirty="0" smtClean="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“Size”</a:t>
            </a:r>
          </a:p>
        </p:txBody>
      </p:sp>
      <p:sp>
        <p:nvSpPr>
          <p:cNvPr id="10" name="TextBox 9"/>
          <p:cNvSpPr txBox="1"/>
          <p:nvPr/>
        </p:nvSpPr>
        <p:spPr>
          <a:xfrm>
            <a:off x="7112835" y="1514856"/>
            <a:ext cx="1404231" cy="646331"/>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dirty="0" smtClean="0">
                <a:solidFill>
                  <a:schemeClr val="tx1">
                    <a:lumMod val="65000"/>
                    <a:lumOff val="35000"/>
                  </a:schemeClr>
                </a:solidFill>
                <a:ea typeface="Arial Unicode MS" pitchFamily="34" charset="-128"/>
                <a:cs typeface="Arial Unicode MS" pitchFamily="34" charset="-128"/>
              </a:rPr>
              <a:t>System Attributes</a:t>
            </a:r>
            <a:br>
              <a:rPr lang="en-US" sz="1400" kern="0" dirty="0" smtClean="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
            </a:r>
            <a:br>
              <a:rPr lang="en-US" sz="1400" kern="0" dirty="0" smtClean="0">
                <a:solidFill>
                  <a:schemeClr val="tx1">
                    <a:lumMod val="65000"/>
                    <a:lumOff val="35000"/>
                  </a:schemeClr>
                </a:solidFill>
                <a:ea typeface="Arial Unicode MS" pitchFamily="34" charset="-128"/>
                <a:cs typeface="Arial Unicode MS" pitchFamily="34" charset="-128"/>
              </a:rPr>
            </a:br>
            <a:r>
              <a:rPr lang="en-US" sz="1400" kern="0" dirty="0" smtClean="0">
                <a:solidFill>
                  <a:schemeClr val="tx1">
                    <a:lumMod val="65000"/>
                    <a:lumOff val="35000"/>
                  </a:schemeClr>
                </a:solidFill>
                <a:ea typeface="Arial Unicode MS" pitchFamily="34" charset="-128"/>
                <a:cs typeface="Arial Unicode MS" pitchFamily="34" charset="-128"/>
              </a:rPr>
              <a:t>(commit IDs)</a:t>
            </a:r>
          </a:p>
        </p:txBody>
      </p:sp>
      <p:sp>
        <p:nvSpPr>
          <p:cNvPr id="11" name="Rectangle 10"/>
          <p:cNvSpPr/>
          <p:nvPr/>
        </p:nvSpPr>
        <p:spPr bwMode="gray">
          <a:xfrm>
            <a:off x="1540938" y="2636859"/>
            <a:ext cx="1043555" cy="2647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Rectangle 11"/>
          <p:cNvSpPr/>
          <p:nvPr/>
        </p:nvSpPr>
        <p:spPr bwMode="gray">
          <a:xfrm>
            <a:off x="2965701" y="2636858"/>
            <a:ext cx="1425546" cy="2647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Rectangle 12"/>
          <p:cNvSpPr/>
          <p:nvPr/>
        </p:nvSpPr>
        <p:spPr bwMode="gray">
          <a:xfrm>
            <a:off x="4773623" y="2636857"/>
            <a:ext cx="1425546" cy="2647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Rectangle 13"/>
          <p:cNvSpPr/>
          <p:nvPr/>
        </p:nvSpPr>
        <p:spPr bwMode="gray">
          <a:xfrm>
            <a:off x="7102178" y="2636856"/>
            <a:ext cx="1425546" cy="2647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Rectangle 14"/>
          <p:cNvSpPr/>
          <p:nvPr/>
        </p:nvSpPr>
        <p:spPr bwMode="gray">
          <a:xfrm>
            <a:off x="1540938" y="2254088"/>
            <a:ext cx="1043555"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Value</a:t>
            </a:r>
          </a:p>
        </p:txBody>
      </p:sp>
      <p:sp>
        <p:nvSpPr>
          <p:cNvPr id="16" name="Rectangle 15"/>
          <p:cNvSpPr/>
          <p:nvPr/>
        </p:nvSpPr>
        <p:spPr bwMode="gray">
          <a:xfrm>
            <a:off x="2965701" y="2254085"/>
            <a:ext cx="1425546"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Value</a:t>
            </a:r>
          </a:p>
        </p:txBody>
      </p:sp>
      <p:sp>
        <p:nvSpPr>
          <p:cNvPr id="17" name="Rectangle 16"/>
          <p:cNvSpPr/>
          <p:nvPr/>
        </p:nvSpPr>
        <p:spPr bwMode="gray">
          <a:xfrm>
            <a:off x="4773623" y="2254084"/>
            <a:ext cx="1425546"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Value</a:t>
            </a:r>
          </a:p>
        </p:txBody>
      </p:sp>
      <p:sp>
        <p:nvSpPr>
          <p:cNvPr id="18" name="Rectangle 17"/>
          <p:cNvSpPr/>
          <p:nvPr/>
        </p:nvSpPr>
        <p:spPr bwMode="gray">
          <a:xfrm>
            <a:off x="7102178" y="2254083"/>
            <a:ext cx="712773"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Valid</a:t>
            </a:r>
            <a:b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b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From</a:t>
            </a:r>
          </a:p>
        </p:txBody>
      </p:sp>
      <p:sp>
        <p:nvSpPr>
          <p:cNvPr id="19" name="Rectangle 18"/>
          <p:cNvSpPr/>
          <p:nvPr/>
        </p:nvSpPr>
        <p:spPr bwMode="gray">
          <a:xfrm>
            <a:off x="7804318" y="2254088"/>
            <a:ext cx="712773"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Valid</a:t>
            </a:r>
            <a:b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b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To</a:t>
            </a:r>
          </a:p>
        </p:txBody>
      </p:sp>
      <p:sp>
        <p:nvSpPr>
          <p:cNvPr id="20" name="Rectangle 19"/>
          <p:cNvSpPr/>
          <p:nvPr/>
        </p:nvSpPr>
        <p:spPr bwMode="gray">
          <a:xfrm>
            <a:off x="460351" y="2254082"/>
            <a:ext cx="712773" cy="382771"/>
          </a:xfrm>
          <a:prstGeom prst="rect">
            <a:avLst/>
          </a:prstGeom>
          <a:solidFill>
            <a:schemeClr val="accent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Row</a:t>
            </a:r>
          </a:p>
        </p:txBody>
      </p:sp>
      <p:sp>
        <p:nvSpPr>
          <p:cNvPr id="21" name="Rectangle 20"/>
          <p:cNvSpPr/>
          <p:nvPr/>
        </p:nvSpPr>
        <p:spPr bwMode="gray">
          <a:xfrm>
            <a:off x="460351" y="2636853"/>
            <a:ext cx="712773" cy="2647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460352" y="5645597"/>
            <a:ext cx="7861788" cy="6924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smtClean="0">
                <a:solidFill>
                  <a:schemeClr val="accent2"/>
                </a:solidFill>
                <a:ea typeface="Arial Unicode MS" pitchFamily="34" charset="-128"/>
                <a:cs typeface="Arial Unicode MS" pitchFamily="34" charset="-128"/>
              </a:rPr>
              <a:t>Update T1 set Size=‘Large’ where ID=‘12345’</a:t>
            </a:r>
          </a:p>
          <a:p>
            <a:pPr algn="ctr" fontAlgn="base">
              <a:spcBef>
                <a:spcPct val="50000"/>
              </a:spcBef>
              <a:spcAft>
                <a:spcPct val="0"/>
              </a:spcAft>
              <a:buClr>
                <a:srgbClr val="F0AB00"/>
              </a:buClr>
              <a:buSzPct val="80000"/>
            </a:pPr>
            <a:r>
              <a:rPr lang="en-US" sz="1800" kern="0" dirty="0" smtClean="0">
                <a:solidFill>
                  <a:schemeClr val="accent2"/>
                </a:solidFill>
                <a:ea typeface="Arial Unicode MS" pitchFamily="34" charset="-128"/>
                <a:cs typeface="Arial Unicode MS" pitchFamily="34" charset="-128"/>
              </a:rPr>
              <a:t>All Updates and Deletes are handled as Inserts</a:t>
            </a:r>
          </a:p>
        </p:txBody>
      </p:sp>
      <p:sp>
        <p:nvSpPr>
          <p:cNvPr id="31" name="Rectangle 30"/>
          <p:cNvSpPr/>
          <p:nvPr/>
        </p:nvSpPr>
        <p:spPr bwMode="gray">
          <a:xfrm>
            <a:off x="1540938" y="3253541"/>
            <a:ext cx="1043555"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12345</a:t>
            </a:r>
          </a:p>
        </p:txBody>
      </p:sp>
      <p:sp>
        <p:nvSpPr>
          <p:cNvPr id="32" name="Rectangle 31"/>
          <p:cNvSpPr/>
          <p:nvPr/>
        </p:nvSpPr>
        <p:spPr bwMode="gray">
          <a:xfrm>
            <a:off x="1540937" y="4412490"/>
            <a:ext cx="1043555"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12345</a:t>
            </a:r>
          </a:p>
        </p:txBody>
      </p:sp>
      <p:sp>
        <p:nvSpPr>
          <p:cNvPr id="33" name="Rectangle 32"/>
          <p:cNvSpPr/>
          <p:nvPr/>
        </p:nvSpPr>
        <p:spPr bwMode="gray">
          <a:xfrm>
            <a:off x="460351" y="3253541"/>
            <a:ext cx="704088"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102</a:t>
            </a:r>
          </a:p>
        </p:txBody>
      </p:sp>
      <p:sp>
        <p:nvSpPr>
          <p:cNvPr id="34" name="Rectangle 33"/>
          <p:cNvSpPr/>
          <p:nvPr/>
        </p:nvSpPr>
        <p:spPr bwMode="gray">
          <a:xfrm>
            <a:off x="458083" y="4412490"/>
            <a:ext cx="715041"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235</a:t>
            </a:r>
          </a:p>
        </p:txBody>
      </p:sp>
      <p:sp>
        <p:nvSpPr>
          <p:cNvPr id="35" name="Rectangle 34"/>
          <p:cNvSpPr/>
          <p:nvPr/>
        </p:nvSpPr>
        <p:spPr bwMode="gray">
          <a:xfrm>
            <a:off x="7100230" y="3253541"/>
            <a:ext cx="713232"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456</a:t>
            </a:r>
          </a:p>
        </p:txBody>
      </p:sp>
      <p:sp>
        <p:nvSpPr>
          <p:cNvPr id="36" name="Rectangle 35"/>
          <p:cNvSpPr/>
          <p:nvPr/>
        </p:nvSpPr>
        <p:spPr bwMode="gray">
          <a:xfrm>
            <a:off x="7814951" y="3258865"/>
            <a:ext cx="713232"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995</a:t>
            </a:r>
          </a:p>
        </p:txBody>
      </p:sp>
      <p:sp>
        <p:nvSpPr>
          <p:cNvPr id="37" name="Rectangle 36"/>
          <p:cNvSpPr/>
          <p:nvPr/>
        </p:nvSpPr>
        <p:spPr bwMode="gray">
          <a:xfrm>
            <a:off x="7097503" y="4416018"/>
            <a:ext cx="713232"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996</a:t>
            </a:r>
          </a:p>
        </p:txBody>
      </p:sp>
      <p:sp>
        <p:nvSpPr>
          <p:cNvPr id="38" name="Rectangle 37"/>
          <p:cNvSpPr/>
          <p:nvPr/>
        </p:nvSpPr>
        <p:spPr bwMode="gray">
          <a:xfrm>
            <a:off x="7812224" y="4410709"/>
            <a:ext cx="713232"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a:t>
            </a:r>
            <a:endPar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endParaRPr>
          </a:p>
        </p:txBody>
      </p:sp>
      <p:sp>
        <p:nvSpPr>
          <p:cNvPr id="39" name="Rectangle 38"/>
          <p:cNvSpPr/>
          <p:nvPr/>
        </p:nvSpPr>
        <p:spPr bwMode="gray">
          <a:xfrm>
            <a:off x="2965701" y="3258865"/>
            <a:ext cx="1425546"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Shirt,</a:t>
            </a:r>
            <a:r>
              <a:rPr kumimoji="0" lang="en-US" sz="1200" b="0" i="0" u="none" strike="noStrike" kern="0" cap="none" spc="0" normalizeH="0" noProof="0" dirty="0" smtClean="0">
                <a:ln>
                  <a:noFill/>
                </a:ln>
                <a:solidFill>
                  <a:schemeClr val="tx1">
                    <a:lumMod val="65000"/>
                    <a:lumOff val="35000"/>
                  </a:schemeClr>
                </a:solidFill>
                <a:effectLst/>
                <a:uLnTx/>
                <a:uFillTx/>
                <a:ea typeface="Arial Unicode MS" pitchFamily="34" charset="-128"/>
                <a:cs typeface="Arial Unicode MS" pitchFamily="34" charset="-128"/>
              </a:rPr>
              <a:t> blue</a:t>
            </a:r>
            <a:endPar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endParaRPr>
          </a:p>
        </p:txBody>
      </p:sp>
      <p:sp>
        <p:nvSpPr>
          <p:cNvPr id="40" name="Rectangle 39"/>
          <p:cNvSpPr/>
          <p:nvPr/>
        </p:nvSpPr>
        <p:spPr bwMode="gray">
          <a:xfrm>
            <a:off x="2965092" y="4416018"/>
            <a:ext cx="1425546"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Shirt, blue</a:t>
            </a:r>
          </a:p>
        </p:txBody>
      </p:sp>
      <p:sp>
        <p:nvSpPr>
          <p:cNvPr id="41" name="Rectangle 40"/>
          <p:cNvSpPr/>
          <p:nvPr/>
        </p:nvSpPr>
        <p:spPr bwMode="gray">
          <a:xfrm>
            <a:off x="4773623" y="3258865"/>
            <a:ext cx="1425546"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Medium</a:t>
            </a:r>
          </a:p>
        </p:txBody>
      </p:sp>
      <p:sp>
        <p:nvSpPr>
          <p:cNvPr id="42" name="Rectangle 41"/>
          <p:cNvSpPr/>
          <p:nvPr/>
        </p:nvSpPr>
        <p:spPr bwMode="gray">
          <a:xfrm>
            <a:off x="4773014" y="4416018"/>
            <a:ext cx="1425546" cy="361507"/>
          </a:xfrm>
          <a:prstGeom prst="rect">
            <a:avLst/>
          </a:prstGeom>
          <a:solidFill>
            <a:schemeClr val="bg1"/>
          </a:solid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solidFill>
                  <a:schemeClr val="tx1">
                    <a:lumMod val="65000"/>
                    <a:lumOff val="35000"/>
                  </a:schemeClr>
                </a:solidFill>
                <a:effectLst/>
                <a:uLnTx/>
                <a:uFillTx/>
                <a:ea typeface="Arial Unicode MS" pitchFamily="34" charset="-128"/>
                <a:cs typeface="Arial Unicode MS" pitchFamily="34" charset="-128"/>
              </a:rPr>
              <a:t>Large</a:t>
            </a:r>
          </a:p>
        </p:txBody>
      </p:sp>
      <p:sp>
        <p:nvSpPr>
          <p:cNvPr id="43" name="TextBox 42"/>
          <p:cNvSpPr txBox="1"/>
          <p:nvPr/>
        </p:nvSpPr>
        <p:spPr>
          <a:xfrm>
            <a:off x="727073" y="2836085"/>
            <a:ext cx="1793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solidFill>
                  <a:schemeClr val="accent2"/>
                </a:solidFill>
                <a:ea typeface="Arial Unicode MS" pitchFamily="34" charset="-128"/>
                <a:cs typeface="Arial Unicode MS" pitchFamily="34" charset="-128"/>
              </a:rPr>
              <a:t>⁞</a:t>
            </a:r>
            <a:endParaRPr lang="en-US" sz="1800" kern="0" dirty="0" smtClean="0">
              <a:solidFill>
                <a:schemeClr val="accent2"/>
              </a:solidFill>
              <a:ea typeface="Arial Unicode MS" pitchFamily="34" charset="-128"/>
              <a:cs typeface="Arial Unicode MS" pitchFamily="34" charset="-128"/>
            </a:endParaRPr>
          </a:p>
        </p:txBody>
      </p:sp>
      <p:sp>
        <p:nvSpPr>
          <p:cNvPr id="44" name="TextBox 43"/>
          <p:cNvSpPr txBox="1"/>
          <p:nvPr/>
        </p:nvSpPr>
        <p:spPr>
          <a:xfrm>
            <a:off x="719073" y="3822112"/>
            <a:ext cx="1793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solidFill>
                  <a:schemeClr val="accent2"/>
                </a:solidFill>
                <a:ea typeface="Arial Unicode MS" pitchFamily="34" charset="-128"/>
                <a:cs typeface="Arial Unicode MS" pitchFamily="34" charset="-128"/>
              </a:rPr>
              <a:t>⁞</a:t>
            </a:r>
            <a:endParaRPr lang="en-US" sz="1800" kern="0" dirty="0" smtClean="0">
              <a:solidFill>
                <a:schemeClr val="accent2"/>
              </a:solidFill>
              <a:ea typeface="Arial Unicode MS" pitchFamily="34" charset="-128"/>
              <a:cs typeface="Arial Unicode MS" pitchFamily="34" charset="-128"/>
            </a:endParaRPr>
          </a:p>
        </p:txBody>
      </p:sp>
      <p:sp>
        <p:nvSpPr>
          <p:cNvPr id="45" name="TextBox 44"/>
          <p:cNvSpPr txBox="1"/>
          <p:nvPr/>
        </p:nvSpPr>
        <p:spPr>
          <a:xfrm>
            <a:off x="719072" y="4864102"/>
            <a:ext cx="1793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solidFill>
                  <a:schemeClr val="accent2"/>
                </a:solidFill>
                <a:ea typeface="Arial Unicode MS" pitchFamily="34" charset="-128"/>
                <a:cs typeface="Arial Unicode MS" pitchFamily="34" charset="-128"/>
              </a:rPr>
              <a:t>⁞</a:t>
            </a:r>
            <a:endParaRPr lang="en-US" sz="1800" kern="0" dirty="0" smtClean="0">
              <a:solidFill>
                <a:schemeClr val="accent2"/>
              </a:solidFill>
              <a:ea typeface="Arial Unicode MS" pitchFamily="34" charset="-128"/>
              <a:cs typeface="Arial Unicode MS" pitchFamily="34" charset="-128"/>
            </a:endParaRPr>
          </a:p>
        </p:txBody>
      </p:sp>
    </p:spTree>
    <p:extLst>
      <p:ext uri="{BB962C8B-B14F-4D97-AF65-F5344CB8AC3E}">
        <p14:creationId xmlns:p14="http://schemas.microsoft.com/office/powerpoint/2010/main" val="65554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2" descr="Figures\Concepts - Columnar Partitioning.v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346201"/>
            <a:ext cx="7289800"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ea typeface="ＭＳ Ｐゴシック" pitchFamily="34" charset="-128"/>
              </a:rPr>
              <a:t>SAP HANA: Multi-Core Parallelization</a:t>
            </a:r>
            <a:endParaRPr lang="en-US" b="0" dirty="0"/>
          </a:p>
        </p:txBody>
      </p:sp>
    </p:spTree>
    <p:extLst>
      <p:ext uri="{BB962C8B-B14F-4D97-AF65-F5344CB8AC3E}">
        <p14:creationId xmlns:p14="http://schemas.microsoft.com/office/powerpoint/2010/main" val="170573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ChangeArrowheads="1"/>
          </p:cNvSpPr>
          <p:nvPr/>
        </p:nvSpPr>
        <p:spPr bwMode="auto">
          <a:xfrm>
            <a:off x="209550" y="1406526"/>
            <a:ext cx="39751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60" tIns="46030" rIns="92060" bIns="46030"/>
          <a:lstStyle/>
          <a:p>
            <a:pPr marL="285702" indent="-285702">
              <a:spcAft>
                <a:spcPct val="40000"/>
              </a:spcAft>
              <a:buSzPct val="130000"/>
              <a:buFontTx/>
              <a:buChar char="•"/>
              <a:defRPr/>
            </a:pPr>
            <a:r>
              <a:rPr lang="en-GB" b="1">
                <a:solidFill>
                  <a:srgbClr val="333333"/>
                </a:solidFill>
              </a:rPr>
              <a:t>Scalar processing</a:t>
            </a:r>
          </a:p>
          <a:p>
            <a:pPr marL="628544" lvl="1" indent="-228561">
              <a:spcAft>
                <a:spcPct val="40000"/>
              </a:spcAft>
              <a:buFont typeface="Verdana" pitchFamily="34" charset="0"/>
              <a:buChar char="−"/>
              <a:defRPr/>
            </a:pPr>
            <a:r>
              <a:rPr lang="en-GB" sz="1400" b="1">
                <a:solidFill>
                  <a:srgbClr val="333333"/>
                </a:solidFill>
              </a:rPr>
              <a:t>traditional mode</a:t>
            </a:r>
          </a:p>
          <a:p>
            <a:pPr marL="628544" lvl="1" indent="-228561">
              <a:spcAft>
                <a:spcPct val="40000"/>
              </a:spcAft>
              <a:buFont typeface="Verdana" pitchFamily="34" charset="0"/>
              <a:buChar char="−"/>
              <a:defRPr/>
            </a:pPr>
            <a:r>
              <a:rPr lang="en-GB" sz="1400" b="1">
                <a:solidFill>
                  <a:srgbClr val="333333"/>
                </a:solidFill>
              </a:rPr>
              <a:t>one instruction produces</a:t>
            </a:r>
            <a:br>
              <a:rPr lang="en-GB" sz="1400" b="1">
                <a:solidFill>
                  <a:srgbClr val="333333"/>
                </a:solidFill>
              </a:rPr>
            </a:br>
            <a:r>
              <a:rPr lang="en-GB" sz="1400" b="1">
                <a:solidFill>
                  <a:srgbClr val="333333"/>
                </a:solidFill>
              </a:rPr>
              <a:t>one result</a:t>
            </a:r>
            <a:endParaRPr lang="en-GB" b="1">
              <a:solidFill>
                <a:srgbClr val="333333"/>
              </a:solidFill>
            </a:endParaRPr>
          </a:p>
        </p:txBody>
      </p:sp>
      <p:sp>
        <p:nvSpPr>
          <p:cNvPr id="513036" name="Rectangle 12"/>
          <p:cNvSpPr>
            <a:spLocks noChangeArrowheads="1"/>
          </p:cNvSpPr>
          <p:nvPr/>
        </p:nvSpPr>
        <p:spPr bwMode="auto">
          <a:xfrm>
            <a:off x="4516438" y="1450975"/>
            <a:ext cx="3975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60" tIns="46030" rIns="92060" bIns="46030"/>
          <a:lstStyle/>
          <a:p>
            <a:pPr marL="171421" indent="-171421">
              <a:spcAft>
                <a:spcPct val="40000"/>
              </a:spcAft>
              <a:buSzPct val="130000"/>
              <a:buFontTx/>
              <a:buChar char="•"/>
              <a:defRPr/>
            </a:pPr>
            <a:r>
              <a:rPr lang="en-GB" b="1">
                <a:solidFill>
                  <a:srgbClr val="333333"/>
                </a:solidFill>
              </a:rPr>
              <a:t>SIMD processing</a:t>
            </a:r>
          </a:p>
          <a:p>
            <a:pPr lvl="1" indent="-171421">
              <a:spcAft>
                <a:spcPct val="40000"/>
              </a:spcAft>
              <a:buFont typeface="Verdana" pitchFamily="34" charset="0"/>
              <a:buChar char="−"/>
              <a:defRPr/>
            </a:pPr>
            <a:r>
              <a:rPr lang="en-GB" sz="1400" b="1">
                <a:solidFill>
                  <a:srgbClr val="333333"/>
                </a:solidFill>
              </a:rPr>
              <a:t>with Intel® SSE(2,3,4)</a:t>
            </a:r>
          </a:p>
          <a:p>
            <a:pPr lvl="1" indent="-171421">
              <a:spcAft>
                <a:spcPct val="40000"/>
              </a:spcAft>
              <a:buFont typeface="Verdana" pitchFamily="34" charset="0"/>
              <a:buChar char="−"/>
              <a:defRPr/>
            </a:pPr>
            <a:r>
              <a:rPr lang="en-GB" sz="1400" b="1">
                <a:solidFill>
                  <a:srgbClr val="333333"/>
                </a:solidFill>
              </a:rPr>
              <a:t>one instruction produces</a:t>
            </a:r>
            <a:br>
              <a:rPr lang="en-GB" sz="1400" b="1">
                <a:solidFill>
                  <a:srgbClr val="333333"/>
                </a:solidFill>
              </a:rPr>
            </a:br>
            <a:r>
              <a:rPr lang="en-GB" sz="1400" b="1">
                <a:solidFill>
                  <a:srgbClr val="333333"/>
                </a:solidFill>
              </a:rPr>
              <a:t>multiple results</a:t>
            </a:r>
            <a:r>
              <a:rPr lang="en-GB" sz="1600">
                <a:solidFill>
                  <a:srgbClr val="333333"/>
                </a:solidFill>
              </a:rPr>
              <a:t> </a:t>
            </a:r>
          </a:p>
        </p:txBody>
      </p:sp>
      <p:sp>
        <p:nvSpPr>
          <p:cNvPr id="513056" name="Line 32"/>
          <p:cNvSpPr>
            <a:spLocks noChangeShapeType="1"/>
          </p:cNvSpPr>
          <p:nvPr/>
        </p:nvSpPr>
        <p:spPr bwMode="auto">
          <a:xfrm flipV="1">
            <a:off x="5297488" y="3940175"/>
            <a:ext cx="3402012"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513058" name="Line 34"/>
          <p:cNvSpPr>
            <a:spLocks noChangeShapeType="1"/>
          </p:cNvSpPr>
          <p:nvPr/>
        </p:nvSpPr>
        <p:spPr bwMode="auto">
          <a:xfrm flipV="1">
            <a:off x="5221288" y="4295775"/>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solidFill>
                <a:schemeClr val="bg1"/>
              </a:solidFill>
              <a:latin typeface="Verdana" charset="0"/>
              <a:ea typeface="ＭＳ Ｐゴシック" charset="0"/>
            </a:endParaRPr>
          </a:p>
        </p:txBody>
      </p:sp>
      <p:sp>
        <p:nvSpPr>
          <p:cNvPr id="513059" name="Line 35"/>
          <p:cNvSpPr>
            <a:spLocks noChangeShapeType="1"/>
          </p:cNvSpPr>
          <p:nvPr/>
        </p:nvSpPr>
        <p:spPr bwMode="auto">
          <a:xfrm>
            <a:off x="5221288" y="3305175"/>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solidFill>
                <a:schemeClr val="bg1"/>
              </a:solidFill>
              <a:latin typeface="Verdana" charset="0"/>
              <a:ea typeface="ＭＳ Ｐゴシック" charset="0"/>
            </a:endParaRPr>
          </a:p>
        </p:txBody>
      </p:sp>
      <p:sp>
        <p:nvSpPr>
          <p:cNvPr id="513060" name="AutoShape 36"/>
          <p:cNvSpPr>
            <a:spLocks noChangeArrowheads="1"/>
          </p:cNvSpPr>
          <p:nvPr/>
        </p:nvSpPr>
        <p:spPr bwMode="auto">
          <a:xfrm rot="10800000">
            <a:off x="6440488" y="3692525"/>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513061" name="AutoShape 37"/>
          <p:cNvSpPr>
            <a:spLocks noChangeArrowheads="1"/>
          </p:cNvSpPr>
          <p:nvPr/>
        </p:nvSpPr>
        <p:spPr bwMode="auto">
          <a:xfrm rot="10800000">
            <a:off x="7126288" y="3692525"/>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513062" name="AutoShape 38"/>
          <p:cNvSpPr>
            <a:spLocks noChangeArrowheads="1"/>
          </p:cNvSpPr>
          <p:nvPr/>
        </p:nvSpPr>
        <p:spPr bwMode="auto">
          <a:xfrm rot="10800000">
            <a:off x="7812088" y="3692525"/>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513063" name="AutoShape 39"/>
          <p:cNvSpPr>
            <a:spLocks noChangeArrowheads="1"/>
          </p:cNvSpPr>
          <p:nvPr/>
        </p:nvSpPr>
        <p:spPr bwMode="auto">
          <a:xfrm rot="10800000">
            <a:off x="5754688" y="3692525"/>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513065" name="Rectangle 41"/>
          <p:cNvSpPr>
            <a:spLocks noChangeArrowheads="1"/>
          </p:cNvSpPr>
          <p:nvPr/>
        </p:nvSpPr>
        <p:spPr bwMode="auto">
          <a:xfrm>
            <a:off x="5602288" y="34575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X4</a:t>
            </a:r>
          </a:p>
        </p:txBody>
      </p:sp>
      <p:sp>
        <p:nvSpPr>
          <p:cNvPr id="513066" name="Rectangle 42"/>
          <p:cNvSpPr>
            <a:spLocks noChangeArrowheads="1"/>
          </p:cNvSpPr>
          <p:nvPr/>
        </p:nvSpPr>
        <p:spPr bwMode="auto">
          <a:xfrm>
            <a:off x="5602288" y="41433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Y4</a:t>
            </a:r>
          </a:p>
        </p:txBody>
      </p:sp>
      <p:sp>
        <p:nvSpPr>
          <p:cNvPr id="513067" name="Rectangle 43"/>
          <p:cNvSpPr>
            <a:spLocks noChangeArrowheads="1"/>
          </p:cNvSpPr>
          <p:nvPr/>
        </p:nvSpPr>
        <p:spPr bwMode="auto">
          <a:xfrm>
            <a:off x="5602288" y="5362576"/>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X4opY4</a:t>
            </a:r>
          </a:p>
        </p:txBody>
      </p:sp>
      <p:sp>
        <p:nvSpPr>
          <p:cNvPr id="513068" name="Rectangle 44"/>
          <p:cNvSpPr>
            <a:spLocks noChangeArrowheads="1"/>
          </p:cNvSpPr>
          <p:nvPr/>
        </p:nvSpPr>
        <p:spPr bwMode="auto">
          <a:xfrm>
            <a:off x="4230688" y="3152775"/>
            <a:ext cx="1111250"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SOURCE</a:t>
            </a:r>
          </a:p>
        </p:txBody>
      </p:sp>
      <p:sp>
        <p:nvSpPr>
          <p:cNvPr id="513069" name="Rectangle 45"/>
          <p:cNvSpPr>
            <a:spLocks noChangeArrowheads="1"/>
          </p:cNvSpPr>
          <p:nvPr/>
        </p:nvSpPr>
        <p:spPr bwMode="auto">
          <a:xfrm>
            <a:off x="6288088" y="34575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X3</a:t>
            </a:r>
          </a:p>
        </p:txBody>
      </p:sp>
      <p:sp>
        <p:nvSpPr>
          <p:cNvPr id="513070" name="Rectangle 46"/>
          <p:cNvSpPr>
            <a:spLocks noChangeArrowheads="1"/>
          </p:cNvSpPr>
          <p:nvPr/>
        </p:nvSpPr>
        <p:spPr bwMode="auto">
          <a:xfrm>
            <a:off x="6288088" y="41433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Y3</a:t>
            </a:r>
          </a:p>
        </p:txBody>
      </p:sp>
      <p:sp>
        <p:nvSpPr>
          <p:cNvPr id="513071" name="Rectangle 47"/>
          <p:cNvSpPr>
            <a:spLocks noChangeArrowheads="1"/>
          </p:cNvSpPr>
          <p:nvPr/>
        </p:nvSpPr>
        <p:spPr bwMode="auto">
          <a:xfrm>
            <a:off x="6288088" y="5362576"/>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X3opY3</a:t>
            </a:r>
          </a:p>
        </p:txBody>
      </p:sp>
      <p:sp>
        <p:nvSpPr>
          <p:cNvPr id="513072" name="Rectangle 48"/>
          <p:cNvSpPr>
            <a:spLocks noChangeArrowheads="1"/>
          </p:cNvSpPr>
          <p:nvPr/>
        </p:nvSpPr>
        <p:spPr bwMode="auto">
          <a:xfrm>
            <a:off x="6973888" y="34575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X2</a:t>
            </a:r>
          </a:p>
        </p:txBody>
      </p:sp>
      <p:sp>
        <p:nvSpPr>
          <p:cNvPr id="513073" name="Rectangle 49"/>
          <p:cNvSpPr>
            <a:spLocks noChangeArrowheads="1"/>
          </p:cNvSpPr>
          <p:nvPr/>
        </p:nvSpPr>
        <p:spPr bwMode="auto">
          <a:xfrm>
            <a:off x="6973888" y="41433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Y2</a:t>
            </a:r>
          </a:p>
        </p:txBody>
      </p:sp>
      <p:sp>
        <p:nvSpPr>
          <p:cNvPr id="513074" name="Rectangle 50"/>
          <p:cNvSpPr>
            <a:spLocks noChangeArrowheads="1"/>
          </p:cNvSpPr>
          <p:nvPr/>
        </p:nvSpPr>
        <p:spPr bwMode="auto">
          <a:xfrm>
            <a:off x="6973888" y="5362576"/>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X2opY2</a:t>
            </a:r>
          </a:p>
        </p:txBody>
      </p:sp>
      <p:sp>
        <p:nvSpPr>
          <p:cNvPr id="513075" name="Rectangle 51"/>
          <p:cNvSpPr>
            <a:spLocks noChangeArrowheads="1"/>
          </p:cNvSpPr>
          <p:nvPr/>
        </p:nvSpPr>
        <p:spPr bwMode="auto">
          <a:xfrm>
            <a:off x="7659688" y="34575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X1</a:t>
            </a:r>
          </a:p>
        </p:txBody>
      </p:sp>
      <p:sp>
        <p:nvSpPr>
          <p:cNvPr id="513076" name="Rectangle 52"/>
          <p:cNvSpPr>
            <a:spLocks noChangeArrowheads="1"/>
          </p:cNvSpPr>
          <p:nvPr/>
        </p:nvSpPr>
        <p:spPr bwMode="auto">
          <a:xfrm>
            <a:off x="7659688" y="4143375"/>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Y1</a:t>
            </a:r>
          </a:p>
        </p:txBody>
      </p:sp>
      <p:sp>
        <p:nvSpPr>
          <p:cNvPr id="513077" name="Rectangle 53"/>
          <p:cNvSpPr>
            <a:spLocks noChangeArrowheads="1"/>
          </p:cNvSpPr>
          <p:nvPr/>
        </p:nvSpPr>
        <p:spPr bwMode="auto">
          <a:xfrm>
            <a:off x="7659688" y="5362576"/>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X1opY1</a:t>
            </a:r>
          </a:p>
        </p:txBody>
      </p:sp>
      <p:sp>
        <p:nvSpPr>
          <p:cNvPr id="513078" name="Rectangle 54"/>
          <p:cNvSpPr>
            <a:spLocks noChangeArrowheads="1"/>
          </p:cNvSpPr>
          <p:nvPr/>
        </p:nvSpPr>
        <p:spPr bwMode="auto">
          <a:xfrm>
            <a:off x="4230688" y="4371975"/>
            <a:ext cx="1096962"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DEST</a:t>
            </a:r>
          </a:p>
        </p:txBody>
      </p:sp>
      <p:sp>
        <p:nvSpPr>
          <p:cNvPr id="513079" name="Rectangle 55"/>
          <p:cNvSpPr>
            <a:spLocks noChangeArrowheads="1"/>
          </p:cNvSpPr>
          <p:nvPr/>
        </p:nvSpPr>
        <p:spPr bwMode="auto">
          <a:xfrm>
            <a:off x="4230688" y="3762375"/>
            <a:ext cx="1116012"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SSE/2/3 OP</a:t>
            </a:r>
          </a:p>
        </p:txBody>
      </p:sp>
      <p:sp>
        <p:nvSpPr>
          <p:cNvPr id="513080" name="Rectangle 56"/>
          <p:cNvSpPr>
            <a:spLocks noChangeArrowheads="1"/>
          </p:cNvSpPr>
          <p:nvPr/>
        </p:nvSpPr>
        <p:spPr bwMode="auto">
          <a:xfrm>
            <a:off x="8116888" y="3190876"/>
            <a:ext cx="2286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400">
                <a:latin typeface="Verdana" charset="0"/>
                <a:ea typeface="Dotum" charset="0"/>
                <a:cs typeface="Dotum" charset="0"/>
              </a:rPr>
              <a:t>0</a:t>
            </a:r>
          </a:p>
        </p:txBody>
      </p:sp>
      <p:sp>
        <p:nvSpPr>
          <p:cNvPr id="513081" name="Rectangle 57"/>
          <p:cNvSpPr>
            <a:spLocks noChangeArrowheads="1"/>
          </p:cNvSpPr>
          <p:nvPr/>
        </p:nvSpPr>
        <p:spPr bwMode="auto">
          <a:xfrm>
            <a:off x="5678488" y="3190876"/>
            <a:ext cx="2286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400">
                <a:latin typeface="Verdana" charset="0"/>
                <a:ea typeface="Dotum" charset="0"/>
                <a:cs typeface="Dotum" charset="0"/>
              </a:rPr>
              <a:t>127</a:t>
            </a:r>
          </a:p>
        </p:txBody>
      </p:sp>
      <p:sp>
        <p:nvSpPr>
          <p:cNvPr id="513083" name="Line 59"/>
          <p:cNvSpPr>
            <a:spLocks noChangeShapeType="1"/>
          </p:cNvSpPr>
          <p:nvPr/>
        </p:nvSpPr>
        <p:spPr bwMode="auto">
          <a:xfrm>
            <a:off x="5335588" y="5502275"/>
            <a:ext cx="228600" cy="0"/>
          </a:xfrm>
          <a:prstGeom prst="line">
            <a:avLst/>
          </a:prstGeom>
          <a:noFill/>
          <a:ln w="44450">
            <a:solidFill>
              <a:srgbClr val="CCD8E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513085" name="Line 61"/>
          <p:cNvSpPr>
            <a:spLocks noChangeShapeType="1"/>
          </p:cNvSpPr>
          <p:nvPr/>
        </p:nvSpPr>
        <p:spPr bwMode="auto">
          <a:xfrm flipV="1">
            <a:off x="1666876" y="3956050"/>
            <a:ext cx="12573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513086" name="Line 62"/>
          <p:cNvSpPr>
            <a:spLocks noChangeShapeType="1"/>
          </p:cNvSpPr>
          <p:nvPr/>
        </p:nvSpPr>
        <p:spPr bwMode="auto">
          <a:xfrm flipV="1">
            <a:off x="1590675" y="4311650"/>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513087" name="Line 63"/>
          <p:cNvSpPr>
            <a:spLocks noChangeShapeType="1"/>
          </p:cNvSpPr>
          <p:nvPr/>
        </p:nvSpPr>
        <p:spPr bwMode="auto">
          <a:xfrm>
            <a:off x="1590675" y="3321051"/>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513091" name="AutoShape 67"/>
          <p:cNvSpPr>
            <a:spLocks noChangeArrowheads="1"/>
          </p:cNvSpPr>
          <p:nvPr/>
        </p:nvSpPr>
        <p:spPr bwMode="auto">
          <a:xfrm rot="10800000">
            <a:off x="2124075" y="3708401"/>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513092" name="Rectangle 68"/>
          <p:cNvSpPr>
            <a:spLocks noChangeArrowheads="1"/>
          </p:cNvSpPr>
          <p:nvPr/>
        </p:nvSpPr>
        <p:spPr bwMode="auto">
          <a:xfrm>
            <a:off x="1971675" y="3473450"/>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a:t>
            </a:r>
          </a:p>
        </p:txBody>
      </p:sp>
      <p:sp>
        <p:nvSpPr>
          <p:cNvPr id="513093" name="Rectangle 69"/>
          <p:cNvSpPr>
            <a:spLocks noChangeArrowheads="1"/>
          </p:cNvSpPr>
          <p:nvPr/>
        </p:nvSpPr>
        <p:spPr bwMode="auto">
          <a:xfrm>
            <a:off x="1971675" y="4159251"/>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a:t>
            </a:r>
          </a:p>
        </p:txBody>
      </p:sp>
      <p:sp>
        <p:nvSpPr>
          <p:cNvPr id="513094" name="Rectangle 70"/>
          <p:cNvSpPr>
            <a:spLocks noChangeArrowheads="1"/>
          </p:cNvSpPr>
          <p:nvPr/>
        </p:nvSpPr>
        <p:spPr bwMode="auto">
          <a:xfrm>
            <a:off x="1971675" y="5378450"/>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XopY</a:t>
            </a:r>
          </a:p>
        </p:txBody>
      </p:sp>
      <p:sp>
        <p:nvSpPr>
          <p:cNvPr id="513095" name="Rectangle 71"/>
          <p:cNvSpPr>
            <a:spLocks noChangeArrowheads="1"/>
          </p:cNvSpPr>
          <p:nvPr/>
        </p:nvSpPr>
        <p:spPr bwMode="auto">
          <a:xfrm>
            <a:off x="600075" y="3168650"/>
            <a:ext cx="1111250"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SOURCE</a:t>
            </a:r>
          </a:p>
        </p:txBody>
      </p:sp>
      <p:sp>
        <p:nvSpPr>
          <p:cNvPr id="513105" name="Rectangle 81"/>
          <p:cNvSpPr>
            <a:spLocks noChangeArrowheads="1"/>
          </p:cNvSpPr>
          <p:nvPr/>
        </p:nvSpPr>
        <p:spPr bwMode="auto">
          <a:xfrm>
            <a:off x="600075" y="4387850"/>
            <a:ext cx="1096963"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DEST</a:t>
            </a:r>
          </a:p>
        </p:txBody>
      </p:sp>
      <p:sp>
        <p:nvSpPr>
          <p:cNvPr id="513106" name="Rectangle 82"/>
          <p:cNvSpPr>
            <a:spLocks noChangeArrowheads="1"/>
          </p:cNvSpPr>
          <p:nvPr/>
        </p:nvSpPr>
        <p:spPr bwMode="auto">
          <a:xfrm>
            <a:off x="600076" y="3778250"/>
            <a:ext cx="1116013"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Scalar OP</a:t>
            </a:r>
          </a:p>
        </p:txBody>
      </p:sp>
      <p:sp>
        <p:nvSpPr>
          <p:cNvPr id="513109" name="Line 85"/>
          <p:cNvSpPr>
            <a:spLocks noChangeShapeType="1"/>
          </p:cNvSpPr>
          <p:nvPr/>
        </p:nvSpPr>
        <p:spPr bwMode="auto">
          <a:xfrm>
            <a:off x="1704975" y="5518150"/>
            <a:ext cx="228600" cy="0"/>
          </a:xfrm>
          <a:prstGeom prst="line">
            <a:avLst/>
          </a:prstGeom>
          <a:noFill/>
          <a:ln w="44450">
            <a:solidFill>
              <a:srgbClr val="CCD8E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2" name="Title 1"/>
          <p:cNvSpPr>
            <a:spLocks noGrp="1"/>
          </p:cNvSpPr>
          <p:nvPr>
            <p:ph type="title"/>
          </p:nvPr>
        </p:nvSpPr>
        <p:spPr/>
        <p:txBody>
          <a:bodyPr/>
          <a:lstStyle/>
          <a:p>
            <a:r>
              <a:rPr lang="en-US" dirty="0" smtClean="0"/>
              <a:t>SAP HANA: Single </a:t>
            </a:r>
            <a:r>
              <a:rPr lang="en-US" dirty="0"/>
              <a:t>Instruction Multiple Data (SIMD</a:t>
            </a:r>
            <a:r>
              <a:rPr lang="en-US" dirty="0" smtClean="0"/>
              <a:t>)</a:t>
            </a:r>
            <a:endParaRPr lang="en-US" dirty="0"/>
          </a:p>
        </p:txBody>
      </p:sp>
    </p:spTree>
    <p:custDataLst>
      <p:tags r:id="rId1"/>
    </p:custDataLst>
    <p:extLst>
      <p:ext uri="{BB962C8B-B14F-4D97-AF65-F5344CB8AC3E}">
        <p14:creationId xmlns:p14="http://schemas.microsoft.com/office/powerpoint/2010/main" val="241902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Rectangle 3"/>
          <p:cNvSpPr>
            <a:spLocks noGrp="1" noChangeArrowheads="1"/>
          </p:cNvSpPr>
          <p:nvPr>
            <p:ph type="body" idx="4294967295"/>
          </p:nvPr>
        </p:nvSpPr>
        <p:spPr>
          <a:xfrm>
            <a:off x="447675" y="1631950"/>
            <a:ext cx="4708525" cy="3308350"/>
          </a:xfrm>
          <a:prstGeom prst="rect">
            <a:avLst/>
          </a:prstGeom>
        </p:spPr>
        <p:txBody>
          <a:bodyPr/>
          <a:lstStyle/>
          <a:p>
            <a:pPr eaLnBrk="1" hangingPunct="1">
              <a:defRPr/>
            </a:pPr>
            <a:r>
              <a:rPr lang="en-US" altLang="zh-CN" sz="2000" dirty="0">
                <a:ea typeface="SimSun" pitchFamily="2" charset="-122"/>
              </a:rPr>
              <a:t>128-bit wide with </a:t>
            </a:r>
            <a:br>
              <a:rPr lang="en-US" altLang="zh-CN" sz="2000" dirty="0">
                <a:ea typeface="SimSun" pitchFamily="2" charset="-122"/>
              </a:rPr>
            </a:br>
            <a:r>
              <a:rPr lang="en-US" altLang="zh-CN" sz="2000" dirty="0">
                <a:ea typeface="SimSun" pitchFamily="2" charset="-122"/>
              </a:rPr>
              <a:t>Intel® SSE(2,3,4)</a:t>
            </a:r>
          </a:p>
          <a:p>
            <a:pPr lvl="2">
              <a:defRPr/>
            </a:pPr>
            <a:r>
              <a:rPr lang="en-US" altLang="zh-CN" sz="1800" dirty="0">
                <a:ea typeface="SimSun" pitchFamily="2" charset="-122"/>
              </a:rPr>
              <a:t> 2 64-bit integer ops/cycle</a:t>
            </a:r>
          </a:p>
          <a:p>
            <a:pPr lvl="2">
              <a:defRPr/>
            </a:pPr>
            <a:r>
              <a:rPr lang="en-US" altLang="zh-CN" sz="1800" dirty="0">
                <a:ea typeface="SimSun" pitchFamily="2" charset="-122"/>
              </a:rPr>
              <a:t> 4 32-bit integer ops/cycle</a:t>
            </a:r>
          </a:p>
          <a:p>
            <a:pPr lvl="2">
              <a:defRPr/>
            </a:pPr>
            <a:r>
              <a:rPr lang="en-US" altLang="zh-CN" sz="1800" dirty="0">
                <a:ea typeface="SimSun" pitchFamily="2" charset="-122"/>
              </a:rPr>
              <a:t> 8 16-bit integer ops/cycle</a:t>
            </a:r>
          </a:p>
          <a:p>
            <a:pPr lvl="2">
              <a:defRPr/>
            </a:pPr>
            <a:r>
              <a:rPr lang="en-US" altLang="zh-CN" sz="1800" dirty="0">
                <a:ea typeface="SimSun" pitchFamily="2" charset="-122"/>
              </a:rPr>
              <a:t> 16 8-bit integer ops/cycle</a:t>
            </a:r>
          </a:p>
          <a:p>
            <a:pPr eaLnBrk="1" hangingPunct="1">
              <a:defRPr/>
            </a:pPr>
            <a:r>
              <a:rPr lang="en-US" altLang="zh-CN" sz="2000" dirty="0">
                <a:ea typeface="SimSun" pitchFamily="2" charset="-122"/>
              </a:rPr>
              <a:t> 256-bit with AVX </a:t>
            </a:r>
            <a:br>
              <a:rPr lang="en-US" altLang="zh-CN" sz="2000" dirty="0">
                <a:ea typeface="SimSun" pitchFamily="2" charset="-122"/>
              </a:rPr>
            </a:br>
            <a:r>
              <a:rPr lang="en-US" altLang="zh-CN" sz="2000" dirty="0">
                <a:ea typeface="SimSun" pitchFamily="2" charset="-122"/>
              </a:rPr>
              <a:t>(Ivy Bridge)</a:t>
            </a:r>
          </a:p>
          <a:p>
            <a:pPr eaLnBrk="1" hangingPunct="1">
              <a:defRPr/>
            </a:pPr>
            <a:r>
              <a:rPr lang="zh-CN" altLang="en-US" sz="2000" dirty="0">
                <a:ea typeface="SimSun" pitchFamily="2" charset="-122"/>
              </a:rPr>
              <a:t> </a:t>
            </a:r>
            <a:r>
              <a:rPr lang="en-US" altLang="zh-CN" sz="2000" dirty="0">
                <a:ea typeface="SimSun" pitchFamily="2" charset="-122"/>
              </a:rPr>
              <a:t>512-bit with </a:t>
            </a:r>
            <a:r>
              <a:rPr lang="en-US" altLang="zh-CN" sz="2000" dirty="0" err="1">
                <a:ea typeface="SimSun" pitchFamily="2" charset="-122"/>
              </a:rPr>
              <a:t>Haswell</a:t>
            </a:r>
            <a:endParaRPr lang="en-US" altLang="zh-CN" sz="2000" dirty="0">
              <a:ea typeface="SimSun" pitchFamily="2" charset="-122"/>
            </a:endParaRPr>
          </a:p>
        </p:txBody>
      </p:sp>
      <p:sp>
        <p:nvSpPr>
          <p:cNvPr id="476164" name="Line 4"/>
          <p:cNvSpPr>
            <a:spLocks noChangeShapeType="1"/>
          </p:cNvSpPr>
          <p:nvPr/>
        </p:nvSpPr>
        <p:spPr bwMode="auto">
          <a:xfrm flipV="1">
            <a:off x="5791201" y="2732088"/>
            <a:ext cx="3402013"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476165" name="AutoShape 5"/>
          <p:cNvSpPr>
            <a:spLocks noChangeArrowheads="1"/>
          </p:cNvSpPr>
          <p:nvPr/>
        </p:nvSpPr>
        <p:spPr bwMode="auto">
          <a:xfrm>
            <a:off x="4495800" y="3773488"/>
            <a:ext cx="4648200" cy="762000"/>
          </a:xfrm>
          <a:prstGeom prst="roundRect">
            <a:avLst>
              <a:gd name="adj" fmla="val 16667"/>
            </a:avLst>
          </a:prstGeom>
          <a:solidFill>
            <a:schemeClr val="bg2">
              <a:alpha val="23000"/>
            </a:schemeClr>
          </a:solidFill>
          <a:ln>
            <a:noFill/>
          </a:ln>
          <a:effectLst/>
          <a:extLst>
            <a:ext uri="{91240B29-F687-4F45-9708-019B960494DF}">
              <a14:hiddenLine xmlns:a14="http://schemas.microsoft.com/office/drawing/2010/main" w="22225">
                <a:solidFill>
                  <a:srgbClr val="0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476167" name="Line 7"/>
          <p:cNvSpPr>
            <a:spLocks noChangeShapeType="1"/>
          </p:cNvSpPr>
          <p:nvPr/>
        </p:nvSpPr>
        <p:spPr bwMode="auto">
          <a:xfrm flipV="1">
            <a:off x="5715000" y="3087689"/>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476168" name="Line 8"/>
          <p:cNvSpPr>
            <a:spLocks noChangeShapeType="1"/>
          </p:cNvSpPr>
          <p:nvPr/>
        </p:nvSpPr>
        <p:spPr bwMode="auto">
          <a:xfrm>
            <a:off x="5715000" y="2097088"/>
            <a:ext cx="381000" cy="3048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476169" name="AutoShape 9"/>
          <p:cNvSpPr>
            <a:spLocks noChangeArrowheads="1"/>
          </p:cNvSpPr>
          <p:nvPr/>
        </p:nvSpPr>
        <p:spPr bwMode="auto">
          <a:xfrm rot="10800000">
            <a:off x="6934200" y="2484438"/>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476170" name="AutoShape 10"/>
          <p:cNvSpPr>
            <a:spLocks noChangeArrowheads="1"/>
          </p:cNvSpPr>
          <p:nvPr/>
        </p:nvSpPr>
        <p:spPr bwMode="auto">
          <a:xfrm rot="10800000">
            <a:off x="7620000" y="2484438"/>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476171" name="AutoShape 11"/>
          <p:cNvSpPr>
            <a:spLocks noChangeArrowheads="1"/>
          </p:cNvSpPr>
          <p:nvPr/>
        </p:nvSpPr>
        <p:spPr bwMode="auto">
          <a:xfrm rot="10800000">
            <a:off x="8305800" y="2484438"/>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476172" name="AutoShape 12"/>
          <p:cNvSpPr>
            <a:spLocks noChangeArrowheads="1"/>
          </p:cNvSpPr>
          <p:nvPr/>
        </p:nvSpPr>
        <p:spPr bwMode="auto">
          <a:xfrm rot="10800000">
            <a:off x="6248400" y="2484438"/>
            <a:ext cx="381000" cy="1593850"/>
          </a:xfrm>
          <a:prstGeom prst="upArrow">
            <a:avLst>
              <a:gd name="adj1" fmla="val 50000"/>
              <a:gd name="adj2" fmla="val 104583"/>
            </a:avLst>
          </a:prstGeom>
          <a:gradFill rotWithShape="1">
            <a:gsLst>
              <a:gs pos="0">
                <a:schemeClr val="tx2"/>
              </a:gs>
              <a:gs pos="100000">
                <a:schemeClr val="tx2">
                  <a:gamma/>
                  <a:shade val="46275"/>
                  <a:invGamma/>
                </a:schemeClr>
              </a:gs>
            </a:gsLst>
            <a:lin ang="5400000" scaled="1"/>
          </a:gradFill>
          <a:ln w="28575">
            <a:solidFill>
              <a:srgbClr val="FED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defRPr/>
            </a:pPr>
            <a:endParaRPr lang="en-US"/>
          </a:p>
        </p:txBody>
      </p:sp>
      <p:sp>
        <p:nvSpPr>
          <p:cNvPr id="476175" name="Rectangle 15"/>
          <p:cNvSpPr>
            <a:spLocks noChangeArrowheads="1"/>
          </p:cNvSpPr>
          <p:nvPr/>
        </p:nvSpPr>
        <p:spPr bwMode="auto">
          <a:xfrm>
            <a:off x="6096000" y="2249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X4</a:t>
            </a:r>
          </a:p>
        </p:txBody>
      </p:sp>
      <p:sp>
        <p:nvSpPr>
          <p:cNvPr id="476176" name="Rectangle 16"/>
          <p:cNvSpPr>
            <a:spLocks noChangeArrowheads="1"/>
          </p:cNvSpPr>
          <p:nvPr/>
        </p:nvSpPr>
        <p:spPr bwMode="auto">
          <a:xfrm>
            <a:off x="6096000" y="2935288"/>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Y4</a:t>
            </a:r>
          </a:p>
        </p:txBody>
      </p:sp>
      <p:sp>
        <p:nvSpPr>
          <p:cNvPr id="476177" name="Rectangle 17"/>
          <p:cNvSpPr>
            <a:spLocks noChangeArrowheads="1"/>
          </p:cNvSpPr>
          <p:nvPr/>
        </p:nvSpPr>
        <p:spPr bwMode="auto">
          <a:xfrm>
            <a:off x="6096000" y="4154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X4opY4</a:t>
            </a:r>
          </a:p>
        </p:txBody>
      </p:sp>
      <p:sp>
        <p:nvSpPr>
          <p:cNvPr id="476178" name="Rectangle 18"/>
          <p:cNvSpPr>
            <a:spLocks noChangeArrowheads="1"/>
          </p:cNvSpPr>
          <p:nvPr/>
        </p:nvSpPr>
        <p:spPr bwMode="auto">
          <a:xfrm>
            <a:off x="4724400" y="1944688"/>
            <a:ext cx="1111250"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SOURCE</a:t>
            </a:r>
          </a:p>
        </p:txBody>
      </p:sp>
      <p:sp>
        <p:nvSpPr>
          <p:cNvPr id="476180" name="Rectangle 20"/>
          <p:cNvSpPr>
            <a:spLocks noChangeArrowheads="1"/>
          </p:cNvSpPr>
          <p:nvPr/>
        </p:nvSpPr>
        <p:spPr bwMode="auto">
          <a:xfrm>
            <a:off x="6781800" y="2249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X3</a:t>
            </a:r>
          </a:p>
        </p:txBody>
      </p:sp>
      <p:sp>
        <p:nvSpPr>
          <p:cNvPr id="476181" name="Rectangle 21"/>
          <p:cNvSpPr>
            <a:spLocks noChangeArrowheads="1"/>
          </p:cNvSpPr>
          <p:nvPr/>
        </p:nvSpPr>
        <p:spPr bwMode="auto">
          <a:xfrm>
            <a:off x="6781800" y="2935288"/>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Y3</a:t>
            </a:r>
          </a:p>
        </p:txBody>
      </p:sp>
      <p:sp>
        <p:nvSpPr>
          <p:cNvPr id="476182" name="Rectangle 22"/>
          <p:cNvSpPr>
            <a:spLocks noChangeArrowheads="1"/>
          </p:cNvSpPr>
          <p:nvPr/>
        </p:nvSpPr>
        <p:spPr bwMode="auto">
          <a:xfrm>
            <a:off x="6781800" y="4154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X3opY3</a:t>
            </a:r>
          </a:p>
        </p:txBody>
      </p:sp>
      <p:sp>
        <p:nvSpPr>
          <p:cNvPr id="476183" name="Rectangle 23"/>
          <p:cNvSpPr>
            <a:spLocks noChangeArrowheads="1"/>
          </p:cNvSpPr>
          <p:nvPr/>
        </p:nvSpPr>
        <p:spPr bwMode="auto">
          <a:xfrm>
            <a:off x="7467600" y="2249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X2</a:t>
            </a:r>
          </a:p>
        </p:txBody>
      </p:sp>
      <p:sp>
        <p:nvSpPr>
          <p:cNvPr id="476184" name="Rectangle 24"/>
          <p:cNvSpPr>
            <a:spLocks noChangeArrowheads="1"/>
          </p:cNvSpPr>
          <p:nvPr/>
        </p:nvSpPr>
        <p:spPr bwMode="auto">
          <a:xfrm>
            <a:off x="7467600" y="2935288"/>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Y2</a:t>
            </a:r>
          </a:p>
        </p:txBody>
      </p:sp>
      <p:sp>
        <p:nvSpPr>
          <p:cNvPr id="476185" name="Rectangle 25"/>
          <p:cNvSpPr>
            <a:spLocks noChangeArrowheads="1"/>
          </p:cNvSpPr>
          <p:nvPr/>
        </p:nvSpPr>
        <p:spPr bwMode="auto">
          <a:xfrm>
            <a:off x="7467600" y="4154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X2opY2</a:t>
            </a:r>
          </a:p>
        </p:txBody>
      </p:sp>
      <p:sp>
        <p:nvSpPr>
          <p:cNvPr id="476186" name="Rectangle 26"/>
          <p:cNvSpPr>
            <a:spLocks noChangeArrowheads="1"/>
          </p:cNvSpPr>
          <p:nvPr/>
        </p:nvSpPr>
        <p:spPr bwMode="auto">
          <a:xfrm>
            <a:off x="8153400" y="2249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X1</a:t>
            </a:r>
          </a:p>
        </p:txBody>
      </p:sp>
      <p:sp>
        <p:nvSpPr>
          <p:cNvPr id="476187" name="Rectangle 27"/>
          <p:cNvSpPr>
            <a:spLocks noChangeArrowheads="1"/>
          </p:cNvSpPr>
          <p:nvPr/>
        </p:nvSpPr>
        <p:spPr bwMode="auto">
          <a:xfrm>
            <a:off x="8153400" y="2935288"/>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Y1</a:t>
            </a:r>
          </a:p>
        </p:txBody>
      </p:sp>
      <p:sp>
        <p:nvSpPr>
          <p:cNvPr id="476188" name="Rectangle 28"/>
          <p:cNvSpPr>
            <a:spLocks noChangeArrowheads="1"/>
          </p:cNvSpPr>
          <p:nvPr/>
        </p:nvSpPr>
        <p:spPr bwMode="auto">
          <a:xfrm>
            <a:off x="8153400" y="4154489"/>
            <a:ext cx="685800" cy="304800"/>
          </a:xfrm>
          <a:prstGeom prst="rect">
            <a:avLst/>
          </a:prstGeom>
          <a:gradFill rotWithShape="1">
            <a:gsLst>
              <a:gs pos="0">
                <a:srgbClr val="00D200">
                  <a:gamma/>
                  <a:shade val="46275"/>
                  <a:invGamma/>
                </a:srgbClr>
              </a:gs>
              <a:gs pos="100000">
                <a:srgbClr val="00D200"/>
              </a:gs>
            </a:gsLst>
            <a:lin ang="5400000" scaled="1"/>
          </a:gradFill>
          <a:ln w="22225">
            <a:solidFill>
              <a:srgbClr val="00F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latin typeface="Verdana" charset="0"/>
                <a:ea typeface="Dotum" charset="0"/>
                <a:cs typeface="Dotum" charset="0"/>
              </a:rPr>
              <a:t>X1opY1</a:t>
            </a:r>
          </a:p>
        </p:txBody>
      </p:sp>
      <p:sp>
        <p:nvSpPr>
          <p:cNvPr id="476189" name="Rectangle 29"/>
          <p:cNvSpPr>
            <a:spLocks noChangeArrowheads="1"/>
          </p:cNvSpPr>
          <p:nvPr/>
        </p:nvSpPr>
        <p:spPr bwMode="auto">
          <a:xfrm>
            <a:off x="4724400" y="3163888"/>
            <a:ext cx="1096963"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DEST</a:t>
            </a:r>
          </a:p>
        </p:txBody>
      </p:sp>
      <p:sp>
        <p:nvSpPr>
          <p:cNvPr id="476190" name="Rectangle 30"/>
          <p:cNvSpPr>
            <a:spLocks noChangeArrowheads="1"/>
          </p:cNvSpPr>
          <p:nvPr/>
        </p:nvSpPr>
        <p:spPr bwMode="auto">
          <a:xfrm>
            <a:off x="4724401" y="2554288"/>
            <a:ext cx="1116013" cy="381000"/>
          </a:xfrm>
          <a:prstGeom prst="rect">
            <a:avLst/>
          </a:prstGeom>
          <a:gradFill rotWithShape="1">
            <a:gsLst>
              <a:gs pos="0">
                <a:schemeClr val="hlink">
                  <a:gamma/>
                  <a:shade val="46275"/>
                  <a:invGamma/>
                </a:schemeClr>
              </a:gs>
              <a:gs pos="100000">
                <a:schemeClr val="hlink"/>
              </a:gs>
            </a:gsLst>
            <a:lin ang="5400000" scaled="1"/>
          </a:gradFill>
          <a:ln w="25400">
            <a:solidFill>
              <a:srgbClr val="9AB2D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200">
                <a:solidFill>
                  <a:schemeClr val="bg1"/>
                </a:solidFill>
                <a:latin typeface="Verdana" charset="0"/>
                <a:ea typeface="Dotum" charset="0"/>
                <a:cs typeface="Dotum" charset="0"/>
              </a:rPr>
              <a:t>SSE2 OP</a:t>
            </a:r>
          </a:p>
        </p:txBody>
      </p:sp>
      <p:sp>
        <p:nvSpPr>
          <p:cNvPr id="476198" name="Rectangle 38"/>
          <p:cNvSpPr>
            <a:spLocks noChangeArrowheads="1"/>
          </p:cNvSpPr>
          <p:nvPr/>
        </p:nvSpPr>
        <p:spPr bwMode="auto">
          <a:xfrm>
            <a:off x="8610600" y="1982789"/>
            <a:ext cx="2286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400">
                <a:latin typeface="Verdana" charset="0"/>
                <a:ea typeface="Dotum" charset="0"/>
                <a:cs typeface="Dotum" charset="0"/>
              </a:rPr>
              <a:t>0</a:t>
            </a:r>
          </a:p>
        </p:txBody>
      </p:sp>
      <p:sp>
        <p:nvSpPr>
          <p:cNvPr id="476199" name="Rectangle 39"/>
          <p:cNvSpPr>
            <a:spLocks noChangeArrowheads="1"/>
          </p:cNvSpPr>
          <p:nvPr/>
        </p:nvSpPr>
        <p:spPr bwMode="auto">
          <a:xfrm>
            <a:off x="6172200" y="1982789"/>
            <a:ext cx="22860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eaLnBrk="1" hangingPunct="1">
              <a:defRPr/>
            </a:pPr>
            <a:r>
              <a:rPr lang="en-US" altLang="zh-CN" sz="1400">
                <a:latin typeface="Verdana" charset="0"/>
                <a:ea typeface="Dotum" charset="0"/>
                <a:cs typeface="Dotum" charset="0"/>
              </a:rPr>
              <a:t>127</a:t>
            </a:r>
          </a:p>
        </p:txBody>
      </p:sp>
      <p:sp>
        <p:nvSpPr>
          <p:cNvPr id="476200" name="Text Box 40"/>
          <p:cNvSpPr txBox="1">
            <a:spLocks noChangeArrowheads="1"/>
          </p:cNvSpPr>
          <p:nvPr/>
        </p:nvSpPr>
        <p:spPr bwMode="auto">
          <a:xfrm>
            <a:off x="5078414" y="4089400"/>
            <a:ext cx="829118" cy="46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FFFF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pPr algn="l" eaLnBrk="1" hangingPunct="1">
              <a:defRPr/>
            </a:pPr>
            <a:r>
              <a:rPr lang="en-US" altLang="zh-CN" sz="1200">
                <a:latin typeface="Verdana" charset="0"/>
                <a:ea typeface="SimSun" charset="0"/>
                <a:cs typeface="SimSun" charset="0"/>
              </a:rPr>
              <a:t>CLOCK</a:t>
            </a:r>
          </a:p>
          <a:p>
            <a:pPr algn="l" eaLnBrk="1" hangingPunct="1">
              <a:defRPr/>
            </a:pPr>
            <a:r>
              <a:rPr lang="en-US" altLang="zh-CN" sz="1200">
                <a:latin typeface="Verdana" charset="0"/>
                <a:ea typeface="SimSun" charset="0"/>
                <a:cs typeface="SimSun" charset="0"/>
              </a:rPr>
              <a:t>CYCLE 1</a:t>
            </a:r>
          </a:p>
        </p:txBody>
      </p:sp>
      <p:sp>
        <p:nvSpPr>
          <p:cNvPr id="476201" name="Line 41"/>
          <p:cNvSpPr>
            <a:spLocks noChangeShapeType="1"/>
          </p:cNvSpPr>
          <p:nvPr/>
        </p:nvSpPr>
        <p:spPr bwMode="auto">
          <a:xfrm>
            <a:off x="5829300" y="4294188"/>
            <a:ext cx="228600" cy="0"/>
          </a:xfrm>
          <a:prstGeom prst="line">
            <a:avLst/>
          </a:prstGeom>
          <a:noFill/>
          <a:ln w="44450">
            <a:solidFill>
              <a:srgbClr val="CCD8E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lstStyle/>
          <a:p>
            <a:pPr>
              <a:defRPr/>
            </a:pPr>
            <a:endParaRPr lang="en-US">
              <a:latin typeface="Verdana" charset="0"/>
              <a:ea typeface="ＭＳ Ｐゴシック" charset="0"/>
            </a:endParaRPr>
          </a:p>
        </p:txBody>
      </p:sp>
      <p:sp>
        <p:nvSpPr>
          <p:cNvPr id="476202" name="Text Box 42"/>
          <p:cNvSpPr txBox="1">
            <a:spLocks noChangeArrowheads="1"/>
          </p:cNvSpPr>
          <p:nvPr/>
        </p:nvSpPr>
        <p:spPr bwMode="auto">
          <a:xfrm>
            <a:off x="6451601" y="1401763"/>
            <a:ext cx="2036029" cy="617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FFFF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lvl1pPr>
              <a:defRPr sz="2000">
                <a:solidFill>
                  <a:schemeClr val="bg1"/>
                </a:solidFill>
                <a:latin typeface="Verdana" pitchFamily="34" charset="0"/>
                <a:ea typeface="MS PGothic" pitchFamily="34" charset="-128"/>
              </a:defRPr>
            </a:lvl1pPr>
            <a:lvl2pPr marL="742950" indent="-285750">
              <a:defRPr sz="2000">
                <a:solidFill>
                  <a:schemeClr val="bg1"/>
                </a:solidFill>
                <a:latin typeface="Verdana" pitchFamily="34" charset="0"/>
                <a:ea typeface="MS PGothic" pitchFamily="34" charset="-128"/>
              </a:defRPr>
            </a:lvl2pPr>
            <a:lvl3pPr marL="1143000" indent="-228600">
              <a:defRPr sz="2000">
                <a:solidFill>
                  <a:schemeClr val="bg1"/>
                </a:solidFill>
                <a:latin typeface="Verdana" pitchFamily="34" charset="0"/>
                <a:ea typeface="MS PGothic" pitchFamily="34" charset="-128"/>
              </a:defRPr>
            </a:lvl3pPr>
            <a:lvl4pPr marL="1600200" indent="-228600">
              <a:defRPr sz="2000">
                <a:solidFill>
                  <a:schemeClr val="bg1"/>
                </a:solidFill>
                <a:latin typeface="Verdana" pitchFamily="34" charset="0"/>
                <a:ea typeface="MS PGothic" pitchFamily="34" charset="-128"/>
              </a:defRPr>
            </a:lvl4pPr>
            <a:lvl5pPr marL="2057400" indent="-228600">
              <a:defRPr sz="2000">
                <a:solidFill>
                  <a:schemeClr val="bg1"/>
                </a:solidFill>
                <a:latin typeface="Verdana" pitchFamily="34" charset="0"/>
                <a:ea typeface="MS PGothic" pitchFamily="34" charset="-128"/>
              </a:defRPr>
            </a:lvl5pPr>
            <a:lvl6pPr marL="2514600" indent="-228600" algn="ctr" eaLnBrk="0" fontAlgn="base" hangingPunct="0">
              <a:spcBef>
                <a:spcPct val="0"/>
              </a:spcBef>
              <a:spcAft>
                <a:spcPct val="0"/>
              </a:spcAft>
              <a:defRPr sz="2000">
                <a:solidFill>
                  <a:schemeClr val="bg1"/>
                </a:solidFill>
                <a:latin typeface="Verdana" pitchFamily="34" charset="0"/>
                <a:ea typeface="MS PGothic" pitchFamily="34" charset="-128"/>
              </a:defRPr>
            </a:lvl6pPr>
            <a:lvl7pPr marL="2971800" indent="-228600" algn="ctr" eaLnBrk="0" fontAlgn="base" hangingPunct="0">
              <a:spcBef>
                <a:spcPct val="0"/>
              </a:spcBef>
              <a:spcAft>
                <a:spcPct val="0"/>
              </a:spcAft>
              <a:defRPr sz="2000">
                <a:solidFill>
                  <a:schemeClr val="bg1"/>
                </a:solidFill>
                <a:latin typeface="Verdana" pitchFamily="34" charset="0"/>
                <a:ea typeface="MS PGothic" pitchFamily="34" charset="-128"/>
              </a:defRPr>
            </a:lvl7pPr>
            <a:lvl8pPr marL="3429000" indent="-228600" algn="ctr" eaLnBrk="0" fontAlgn="base" hangingPunct="0">
              <a:spcBef>
                <a:spcPct val="0"/>
              </a:spcBef>
              <a:spcAft>
                <a:spcPct val="0"/>
              </a:spcAft>
              <a:defRPr sz="2000">
                <a:solidFill>
                  <a:schemeClr val="bg1"/>
                </a:solidFill>
                <a:latin typeface="Verdana" pitchFamily="34" charset="0"/>
                <a:ea typeface="MS PGothic" pitchFamily="34" charset="-128"/>
              </a:defRPr>
            </a:lvl8pPr>
            <a:lvl9pPr marL="3886200" indent="-228600" algn="ctr" eaLnBrk="0" fontAlgn="base" hangingPunct="0">
              <a:spcBef>
                <a:spcPct val="0"/>
              </a:spcBef>
              <a:spcAft>
                <a:spcPct val="0"/>
              </a:spcAft>
              <a:defRPr sz="2000">
                <a:solidFill>
                  <a:schemeClr val="bg1"/>
                </a:solidFill>
                <a:latin typeface="Verdana" pitchFamily="34" charset="0"/>
                <a:ea typeface="MS PGothic" pitchFamily="34" charset="-128"/>
              </a:defRPr>
            </a:lvl9pPr>
          </a:lstStyle>
          <a:p>
            <a:pPr eaLnBrk="1" hangingPunct="1">
              <a:spcBef>
                <a:spcPct val="15000"/>
              </a:spcBef>
              <a:defRPr/>
            </a:pPr>
            <a:r>
              <a:rPr lang="en-US" altLang="zh-CN" sz="1800" b="1">
                <a:solidFill>
                  <a:schemeClr val="tx1"/>
                </a:solidFill>
                <a:ea typeface="SimSun" pitchFamily="2" charset="-122"/>
              </a:rPr>
              <a:t>SSE Operation</a:t>
            </a:r>
          </a:p>
          <a:p>
            <a:pPr eaLnBrk="1" hangingPunct="1">
              <a:spcBef>
                <a:spcPct val="15000"/>
              </a:spcBef>
              <a:defRPr/>
            </a:pPr>
            <a:endParaRPr lang="en-US" altLang="zh-CN" sz="1400">
              <a:solidFill>
                <a:schemeClr val="tx1"/>
              </a:solidFill>
              <a:ea typeface="SimSun" pitchFamily="2" charset="-122"/>
            </a:endParaRPr>
          </a:p>
        </p:txBody>
      </p:sp>
      <p:sp>
        <p:nvSpPr>
          <p:cNvPr id="476203" name="AutoShape 43"/>
          <p:cNvSpPr>
            <a:spLocks noChangeArrowheads="1"/>
          </p:cNvSpPr>
          <p:nvPr/>
        </p:nvSpPr>
        <p:spPr bwMode="auto">
          <a:xfrm>
            <a:off x="404813" y="5514976"/>
            <a:ext cx="8229600" cy="452438"/>
          </a:xfrm>
          <a:prstGeom prst="roundRect">
            <a:avLst>
              <a:gd name="adj" fmla="val 16667"/>
            </a:avLst>
          </a:prstGeom>
          <a:solidFill>
            <a:schemeClr val="bg2"/>
          </a:solidFill>
          <a:ln>
            <a:noFill/>
          </a:ln>
          <a:effectLst/>
          <a:extLst>
            <a:ext uri="{91240B29-F687-4F45-9708-019B960494DF}">
              <a14:hiddenLine xmlns:a14="http://schemas.microsoft.com/office/drawing/2010/main" w="19050">
                <a:solidFill>
                  <a:srgbClr val="292929">
                    <a:alpha val="70000"/>
                  </a:srgbClr>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lstStyle/>
          <a:p>
            <a:pPr>
              <a:lnSpc>
                <a:spcPct val="80000"/>
              </a:lnSpc>
              <a:spcBef>
                <a:spcPct val="50000"/>
              </a:spcBef>
              <a:defRPr/>
            </a:pPr>
            <a:r>
              <a:rPr lang="en-US" sz="2400" b="1" i="1">
                <a:latin typeface="Arial" charset="0"/>
                <a:ea typeface="ＭＳ Ｐゴシック" charset="0"/>
              </a:rPr>
              <a:t>Vector-Processing Unit built-in standard processors</a:t>
            </a:r>
          </a:p>
        </p:txBody>
      </p:sp>
      <p:sp>
        <p:nvSpPr>
          <p:cNvPr id="33" name="Title 1"/>
          <p:cNvSpPr txBox="1">
            <a:spLocks/>
          </p:cNvSpPr>
          <p:nvPr/>
        </p:nvSpPr>
        <p:spPr bwMode="gray">
          <a:xfrm>
            <a:off x="324000" y="324000"/>
            <a:ext cx="8496000" cy="756000"/>
          </a:xfrm>
          <a:prstGeom prst="rect">
            <a:avLst/>
          </a:prstGeom>
        </p:spPr>
        <p:txBody>
          <a:bodyPr vert="horz" lIns="0" tIns="0" rIns="0" bIns="0" rtlCol="0" anchor="ctr" anchorCtr="0">
            <a:noAutofit/>
          </a:bodyPr>
          <a:lstStyle>
            <a:lvl1pPr algn="l" defTabSz="914245" rtl="0" eaLnBrk="1" latinLnBrk="0" hangingPunct="1">
              <a:spcBef>
                <a:spcPct val="0"/>
              </a:spcBef>
              <a:buNone/>
              <a:defRPr sz="2400" b="1" kern="1200">
                <a:solidFill>
                  <a:schemeClr val="accent2"/>
                </a:solidFill>
                <a:latin typeface="+mj-lt"/>
                <a:ea typeface="+mj-ea"/>
                <a:cs typeface="+mj-cs"/>
              </a:defRPr>
            </a:lvl1pPr>
          </a:lstStyle>
          <a:p>
            <a:r>
              <a:rPr lang="en-US" dirty="0" smtClean="0"/>
              <a:t>SAP HANA: Single </a:t>
            </a:r>
            <a:r>
              <a:rPr lang="en-US" dirty="0"/>
              <a:t>Instruction Multiple Data (SIMD)</a:t>
            </a:r>
            <a:endParaRPr lang="en-US" dirty="0" smtClean="0"/>
          </a:p>
        </p:txBody>
      </p:sp>
    </p:spTree>
    <p:extLst>
      <p:ext uri="{BB962C8B-B14F-4D97-AF65-F5344CB8AC3E}">
        <p14:creationId xmlns:p14="http://schemas.microsoft.com/office/powerpoint/2010/main" val="33024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ounded Rectangle 248"/>
          <p:cNvSpPr/>
          <p:nvPr/>
        </p:nvSpPr>
        <p:spPr bwMode="gray">
          <a:xfrm>
            <a:off x="4405031" y="1272211"/>
            <a:ext cx="4424294" cy="4031312"/>
          </a:xfrm>
          <a:prstGeom prst="roundRect">
            <a:avLst>
              <a:gd name="adj" fmla="val 2267"/>
            </a:avLst>
          </a:prstGeom>
          <a:solidFill>
            <a:schemeClr val="bg1">
              <a:lumMod val="9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47" name="Group 246"/>
          <p:cNvGrpSpPr/>
          <p:nvPr/>
        </p:nvGrpSpPr>
        <p:grpSpPr>
          <a:xfrm>
            <a:off x="4773795" y="3903532"/>
            <a:ext cx="3747742" cy="727377"/>
            <a:chOff x="4980521" y="3903531"/>
            <a:chExt cx="3747742" cy="727377"/>
          </a:xfrm>
          <a:effectLst>
            <a:outerShdw blurRad="50800" dist="38100" dir="2700000" algn="tl" rotWithShape="0">
              <a:prstClr val="black">
                <a:alpha val="40000"/>
              </a:prstClr>
            </a:outerShdw>
          </a:effectLst>
        </p:grpSpPr>
        <p:pic>
          <p:nvPicPr>
            <p:cNvPr id="146" name="Picture 2"/>
            <p:cNvPicPr>
              <a:picLocks noChangeAspect="1" noChangeArrowheads="1"/>
            </p:cNvPicPr>
            <p:nvPr/>
          </p:nvPicPr>
          <p:blipFill>
            <a:blip r:embed="rId3" cstate="print"/>
            <a:srcRect/>
            <a:stretch>
              <a:fillRect/>
            </a:stretch>
          </p:blipFill>
          <p:spPr bwMode="auto">
            <a:xfrm>
              <a:off x="6886201" y="4397545"/>
              <a:ext cx="250591" cy="233363"/>
            </a:xfrm>
            <a:prstGeom prst="rect">
              <a:avLst/>
            </a:prstGeom>
            <a:noFill/>
            <a:ln w="9525">
              <a:noFill/>
              <a:miter lim="800000"/>
              <a:headEnd/>
              <a:tailEnd/>
            </a:ln>
          </p:spPr>
        </p:pic>
        <p:pic>
          <p:nvPicPr>
            <p:cNvPr id="147" name="Picture 2"/>
            <p:cNvPicPr>
              <a:picLocks noChangeAspect="1" noChangeArrowheads="1"/>
            </p:cNvPicPr>
            <p:nvPr/>
          </p:nvPicPr>
          <p:blipFill>
            <a:blip r:embed="rId3" cstate="print"/>
            <a:srcRect/>
            <a:stretch>
              <a:fillRect/>
            </a:stretch>
          </p:blipFill>
          <p:spPr bwMode="auto">
            <a:xfrm>
              <a:off x="7157239" y="4397545"/>
              <a:ext cx="250591" cy="233363"/>
            </a:xfrm>
            <a:prstGeom prst="rect">
              <a:avLst/>
            </a:prstGeom>
            <a:noFill/>
            <a:ln w="9525">
              <a:noFill/>
              <a:miter lim="800000"/>
              <a:headEnd/>
              <a:tailEnd/>
            </a:ln>
          </p:spPr>
        </p:pic>
        <p:pic>
          <p:nvPicPr>
            <p:cNvPr id="148" name="Picture 2"/>
            <p:cNvPicPr>
              <a:picLocks noChangeAspect="1" noChangeArrowheads="1"/>
            </p:cNvPicPr>
            <p:nvPr/>
          </p:nvPicPr>
          <p:blipFill>
            <a:blip r:embed="rId3" cstate="print"/>
            <a:srcRect/>
            <a:stretch>
              <a:fillRect/>
            </a:stretch>
          </p:blipFill>
          <p:spPr bwMode="auto">
            <a:xfrm>
              <a:off x="7623736" y="4397545"/>
              <a:ext cx="250591" cy="233363"/>
            </a:xfrm>
            <a:prstGeom prst="rect">
              <a:avLst/>
            </a:prstGeom>
            <a:solidFill>
              <a:schemeClr val="accent5">
                <a:lumMod val="40000"/>
                <a:lumOff val="60000"/>
              </a:schemeClr>
            </a:solidFill>
            <a:ln w="9525">
              <a:noFill/>
              <a:miter lim="800000"/>
              <a:headEnd/>
              <a:tailEnd/>
            </a:ln>
          </p:spPr>
        </p:pic>
        <p:pic>
          <p:nvPicPr>
            <p:cNvPr id="149" name="Picture 2"/>
            <p:cNvPicPr>
              <a:picLocks noChangeAspect="1" noChangeArrowheads="1"/>
            </p:cNvPicPr>
            <p:nvPr/>
          </p:nvPicPr>
          <p:blipFill>
            <a:blip r:embed="rId3" cstate="print"/>
            <a:srcRect/>
            <a:stretch>
              <a:fillRect/>
            </a:stretch>
          </p:blipFill>
          <p:spPr bwMode="auto">
            <a:xfrm>
              <a:off x="5885325" y="4397545"/>
              <a:ext cx="250591" cy="233363"/>
            </a:xfrm>
            <a:prstGeom prst="rect">
              <a:avLst/>
            </a:prstGeom>
            <a:solidFill>
              <a:schemeClr val="accent5">
                <a:lumMod val="40000"/>
                <a:lumOff val="60000"/>
              </a:schemeClr>
            </a:solidFill>
            <a:ln w="9525">
              <a:noFill/>
              <a:miter lim="800000"/>
              <a:headEnd/>
              <a:tailEnd/>
            </a:ln>
          </p:spPr>
        </p:pic>
        <p:pic>
          <p:nvPicPr>
            <p:cNvPr id="150" name="Picture 2"/>
            <p:cNvPicPr>
              <a:picLocks noChangeAspect="1" noChangeArrowheads="1"/>
            </p:cNvPicPr>
            <p:nvPr/>
          </p:nvPicPr>
          <p:blipFill>
            <a:blip r:embed="rId3" cstate="print"/>
            <a:srcRect/>
            <a:stretch>
              <a:fillRect/>
            </a:stretch>
          </p:blipFill>
          <p:spPr bwMode="auto">
            <a:xfrm>
              <a:off x="6275654" y="4397545"/>
              <a:ext cx="250591" cy="233363"/>
            </a:xfrm>
            <a:prstGeom prst="rect">
              <a:avLst/>
            </a:prstGeom>
            <a:noFill/>
            <a:ln w="9525">
              <a:noFill/>
              <a:miter lim="800000"/>
              <a:headEnd/>
              <a:tailEnd/>
            </a:ln>
          </p:spPr>
        </p:pic>
        <p:pic>
          <p:nvPicPr>
            <p:cNvPr id="177" name="Picture 2"/>
            <p:cNvPicPr>
              <a:picLocks noChangeAspect="1" noChangeArrowheads="1"/>
            </p:cNvPicPr>
            <p:nvPr/>
          </p:nvPicPr>
          <p:blipFill>
            <a:blip r:embed="rId3" cstate="print"/>
            <a:srcRect/>
            <a:stretch>
              <a:fillRect/>
            </a:stretch>
          </p:blipFill>
          <p:spPr bwMode="auto">
            <a:xfrm>
              <a:off x="6575374" y="4397545"/>
              <a:ext cx="250591" cy="233363"/>
            </a:xfrm>
            <a:prstGeom prst="rect">
              <a:avLst/>
            </a:prstGeom>
            <a:noFill/>
            <a:ln w="9525">
              <a:noFill/>
              <a:miter lim="800000"/>
              <a:headEnd/>
              <a:tailEnd/>
            </a:ln>
          </p:spPr>
        </p:pic>
        <p:pic>
          <p:nvPicPr>
            <p:cNvPr id="178" name="Picture 2"/>
            <p:cNvPicPr>
              <a:picLocks noChangeAspect="1" noChangeArrowheads="1"/>
            </p:cNvPicPr>
            <p:nvPr/>
          </p:nvPicPr>
          <p:blipFill>
            <a:blip r:embed="rId3" cstate="print"/>
            <a:srcRect/>
            <a:stretch>
              <a:fillRect/>
            </a:stretch>
          </p:blipFill>
          <p:spPr bwMode="auto">
            <a:xfrm>
              <a:off x="4980521" y="4397545"/>
              <a:ext cx="250591" cy="233363"/>
            </a:xfrm>
            <a:prstGeom prst="rect">
              <a:avLst/>
            </a:prstGeom>
            <a:noFill/>
            <a:ln w="9525">
              <a:noFill/>
              <a:miter lim="800000"/>
              <a:headEnd/>
              <a:tailEnd/>
            </a:ln>
          </p:spPr>
        </p:pic>
        <p:pic>
          <p:nvPicPr>
            <p:cNvPr id="179" name="Picture 2"/>
            <p:cNvPicPr>
              <a:picLocks noChangeAspect="1" noChangeArrowheads="1"/>
            </p:cNvPicPr>
            <p:nvPr/>
          </p:nvPicPr>
          <p:blipFill>
            <a:blip r:embed="rId3" cstate="print"/>
            <a:srcRect/>
            <a:stretch>
              <a:fillRect/>
            </a:stretch>
          </p:blipFill>
          <p:spPr bwMode="auto">
            <a:xfrm>
              <a:off x="5294846" y="4397545"/>
              <a:ext cx="250591" cy="233363"/>
            </a:xfrm>
            <a:prstGeom prst="rect">
              <a:avLst/>
            </a:prstGeom>
            <a:noFill/>
            <a:ln w="9525">
              <a:noFill/>
              <a:miter lim="800000"/>
              <a:headEnd/>
              <a:tailEnd/>
            </a:ln>
          </p:spPr>
        </p:pic>
        <p:pic>
          <p:nvPicPr>
            <p:cNvPr id="180" name="Picture 2"/>
            <p:cNvPicPr>
              <a:picLocks noChangeAspect="1" noChangeArrowheads="1"/>
            </p:cNvPicPr>
            <p:nvPr/>
          </p:nvPicPr>
          <p:blipFill>
            <a:blip r:embed="rId3" cstate="print"/>
            <a:srcRect/>
            <a:stretch>
              <a:fillRect/>
            </a:stretch>
          </p:blipFill>
          <p:spPr bwMode="auto">
            <a:xfrm>
              <a:off x="5599683" y="4397545"/>
              <a:ext cx="250591" cy="233363"/>
            </a:xfrm>
            <a:prstGeom prst="rect">
              <a:avLst/>
            </a:prstGeom>
            <a:solidFill>
              <a:schemeClr val="accent5">
                <a:lumMod val="40000"/>
                <a:lumOff val="60000"/>
              </a:schemeClr>
            </a:solidFill>
            <a:ln w="9525">
              <a:noFill/>
              <a:miter lim="800000"/>
              <a:headEnd/>
              <a:tailEnd/>
            </a:ln>
          </p:spPr>
        </p:pic>
        <p:pic>
          <p:nvPicPr>
            <p:cNvPr id="206" name="Picture 2"/>
            <p:cNvPicPr>
              <a:picLocks noChangeAspect="1" noChangeArrowheads="1"/>
            </p:cNvPicPr>
            <p:nvPr/>
          </p:nvPicPr>
          <p:blipFill>
            <a:blip r:embed="rId3" cstate="print"/>
            <a:srcRect/>
            <a:stretch>
              <a:fillRect/>
            </a:stretch>
          </p:blipFill>
          <p:spPr bwMode="auto">
            <a:xfrm>
              <a:off x="7923695" y="4397545"/>
              <a:ext cx="250591" cy="233363"/>
            </a:xfrm>
            <a:prstGeom prst="rect">
              <a:avLst/>
            </a:prstGeom>
            <a:solidFill>
              <a:schemeClr val="accent5">
                <a:lumMod val="40000"/>
                <a:lumOff val="60000"/>
              </a:schemeClr>
            </a:solidFill>
            <a:ln w="9525">
              <a:noFill/>
              <a:miter lim="800000"/>
              <a:headEnd/>
              <a:tailEnd/>
            </a:ln>
          </p:spPr>
        </p:pic>
        <p:pic>
          <p:nvPicPr>
            <p:cNvPr id="207" name="Picture 2"/>
            <p:cNvPicPr>
              <a:picLocks noChangeAspect="1" noChangeArrowheads="1"/>
            </p:cNvPicPr>
            <p:nvPr/>
          </p:nvPicPr>
          <p:blipFill>
            <a:blip r:embed="rId3" cstate="print"/>
            <a:srcRect/>
            <a:stretch>
              <a:fillRect/>
            </a:stretch>
          </p:blipFill>
          <p:spPr bwMode="auto">
            <a:xfrm>
              <a:off x="8212629" y="4397545"/>
              <a:ext cx="250591" cy="233363"/>
            </a:xfrm>
            <a:prstGeom prst="rect">
              <a:avLst/>
            </a:prstGeom>
            <a:noFill/>
            <a:ln w="9525">
              <a:noFill/>
              <a:miter lim="800000"/>
              <a:headEnd/>
              <a:tailEnd/>
            </a:ln>
          </p:spPr>
        </p:pic>
        <p:pic>
          <p:nvPicPr>
            <p:cNvPr id="208" name="Picture 2"/>
            <p:cNvPicPr>
              <a:picLocks noChangeAspect="1" noChangeArrowheads="1"/>
            </p:cNvPicPr>
            <p:nvPr/>
          </p:nvPicPr>
          <p:blipFill>
            <a:blip r:embed="rId3" cstate="print"/>
            <a:srcRect/>
            <a:stretch>
              <a:fillRect/>
            </a:stretch>
          </p:blipFill>
          <p:spPr bwMode="auto">
            <a:xfrm>
              <a:off x="8477672" y="4397545"/>
              <a:ext cx="250591" cy="233363"/>
            </a:xfrm>
            <a:prstGeom prst="rect">
              <a:avLst/>
            </a:prstGeom>
            <a:noFill/>
            <a:ln w="9525">
              <a:noFill/>
              <a:miter lim="800000"/>
              <a:headEnd/>
              <a:tailEnd/>
            </a:ln>
          </p:spPr>
        </p:pic>
        <p:cxnSp>
          <p:nvCxnSpPr>
            <p:cNvPr id="119" name="Straight Connector 118"/>
            <p:cNvCxnSpPr>
              <a:stCxn id="51" idx="4"/>
              <a:endCxn id="150" idx="0"/>
            </p:cNvCxnSpPr>
            <p:nvPr/>
          </p:nvCxnSpPr>
          <p:spPr>
            <a:xfrm>
              <a:off x="6362265" y="3908294"/>
              <a:ext cx="38685"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53" idx="4"/>
            </p:cNvCxnSpPr>
            <p:nvPr/>
          </p:nvCxnSpPr>
          <p:spPr>
            <a:xfrm flipH="1">
              <a:off x="6232324" y="3908294"/>
              <a:ext cx="57478" cy="5178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52" idx="4"/>
              <a:endCxn id="177" idx="0"/>
            </p:cNvCxnSpPr>
            <p:nvPr/>
          </p:nvCxnSpPr>
          <p:spPr>
            <a:xfrm>
              <a:off x="6630791" y="3908294"/>
              <a:ext cx="69879"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50" idx="4"/>
            </p:cNvCxnSpPr>
            <p:nvPr/>
          </p:nvCxnSpPr>
          <p:spPr>
            <a:xfrm flipH="1">
              <a:off x="6527281" y="3908294"/>
              <a:ext cx="31047"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5071631" y="3903531"/>
              <a:ext cx="38685"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5148416" y="3903531"/>
              <a:ext cx="57478" cy="5178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340157" y="3903531"/>
              <a:ext cx="69879"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a:off x="5443373" y="3903531"/>
              <a:ext cx="31047"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705293" y="3907011"/>
              <a:ext cx="38685"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7782078" y="3907011"/>
              <a:ext cx="57478" cy="5178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973819" y="3907011"/>
              <a:ext cx="69879"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8077035" y="3907011"/>
              <a:ext cx="31047" cy="489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4810107" y="3171690"/>
            <a:ext cx="3734177" cy="736605"/>
            <a:chOff x="5016832" y="3171689"/>
            <a:chExt cx="3734177" cy="736605"/>
          </a:xfrm>
          <a:effectLst>
            <a:outerShdw blurRad="50800" dist="38100" dir="2700000" algn="tl" rotWithShape="0">
              <a:prstClr val="black">
                <a:alpha val="40000"/>
              </a:prstClr>
            </a:outerShdw>
          </a:effectLst>
        </p:grpSpPr>
        <p:sp>
          <p:nvSpPr>
            <p:cNvPr id="44" name="Oval 43"/>
            <p:cNvSpPr/>
            <p:nvPr/>
          </p:nvSpPr>
          <p:spPr bwMode="gray">
            <a:xfrm>
              <a:off x="5996976"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5" name="Oval 44"/>
            <p:cNvSpPr/>
            <p:nvPr/>
          </p:nvSpPr>
          <p:spPr bwMode="gray">
            <a:xfrm>
              <a:off x="5594187"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6" name="Oval 45"/>
            <p:cNvSpPr/>
            <p:nvPr/>
          </p:nvSpPr>
          <p:spPr bwMode="gray">
            <a:xfrm>
              <a:off x="5862713"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7" name="Oval 46"/>
            <p:cNvSpPr/>
            <p:nvPr/>
          </p:nvSpPr>
          <p:spPr bwMode="gray">
            <a:xfrm>
              <a:off x="5728450"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0" name="Oval 49"/>
            <p:cNvSpPr/>
            <p:nvPr/>
          </p:nvSpPr>
          <p:spPr bwMode="gray">
            <a:xfrm>
              <a:off x="6709395"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6306606"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2" name="Oval 51"/>
            <p:cNvSpPr/>
            <p:nvPr/>
          </p:nvSpPr>
          <p:spPr bwMode="gray">
            <a:xfrm>
              <a:off x="6575132"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6440869"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4" name="Oval 53"/>
            <p:cNvSpPr/>
            <p:nvPr/>
          </p:nvSpPr>
          <p:spPr bwMode="gray">
            <a:xfrm>
              <a:off x="7286647"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5" name="Oval 54"/>
            <p:cNvSpPr/>
            <p:nvPr/>
          </p:nvSpPr>
          <p:spPr bwMode="gray">
            <a:xfrm>
              <a:off x="6883858"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6" name="Oval 55"/>
            <p:cNvSpPr/>
            <p:nvPr/>
          </p:nvSpPr>
          <p:spPr bwMode="gray">
            <a:xfrm>
              <a:off x="7152384"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7018121"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Oval 57"/>
            <p:cNvSpPr/>
            <p:nvPr/>
          </p:nvSpPr>
          <p:spPr bwMode="gray">
            <a:xfrm>
              <a:off x="5419621"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9" name="Oval 58"/>
            <p:cNvSpPr/>
            <p:nvPr/>
          </p:nvSpPr>
          <p:spPr bwMode="gray">
            <a:xfrm>
              <a:off x="5016832"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0" name="Oval 59"/>
            <p:cNvSpPr/>
            <p:nvPr/>
          </p:nvSpPr>
          <p:spPr bwMode="gray">
            <a:xfrm>
              <a:off x="5285358"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1" name="Oval 60"/>
            <p:cNvSpPr/>
            <p:nvPr/>
          </p:nvSpPr>
          <p:spPr bwMode="gray">
            <a:xfrm>
              <a:off x="5151095"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Oval 64"/>
            <p:cNvSpPr/>
            <p:nvPr/>
          </p:nvSpPr>
          <p:spPr bwMode="gray">
            <a:xfrm>
              <a:off x="8046537"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7643748"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7" name="Oval 66"/>
            <p:cNvSpPr/>
            <p:nvPr/>
          </p:nvSpPr>
          <p:spPr bwMode="gray">
            <a:xfrm>
              <a:off x="7912274"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Oval 70"/>
            <p:cNvSpPr/>
            <p:nvPr/>
          </p:nvSpPr>
          <p:spPr bwMode="gray">
            <a:xfrm>
              <a:off x="7778011" y="3804927"/>
              <a:ext cx="111318" cy="103367"/>
            </a:xfrm>
            <a:prstGeom prst="ellipse">
              <a:avLst/>
            </a:prstGeom>
            <a:solidFill>
              <a:schemeClr val="accent3">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8639691"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3" name="Oval 72"/>
            <p:cNvSpPr/>
            <p:nvPr/>
          </p:nvSpPr>
          <p:spPr bwMode="gray">
            <a:xfrm>
              <a:off x="8236902"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Oval 73"/>
            <p:cNvSpPr/>
            <p:nvPr/>
          </p:nvSpPr>
          <p:spPr bwMode="gray">
            <a:xfrm>
              <a:off x="8505428"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5" name="Oval 74"/>
            <p:cNvSpPr/>
            <p:nvPr/>
          </p:nvSpPr>
          <p:spPr bwMode="gray">
            <a:xfrm>
              <a:off x="8371165" y="3804927"/>
              <a:ext cx="111318" cy="103367"/>
            </a:xfrm>
            <a:prstGeom prst="ellipse">
              <a:avLst/>
            </a:prstGeom>
            <a:solidFill>
              <a:schemeClr val="accent5">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11" name="Straight Connector 110"/>
            <p:cNvCxnSpPr>
              <a:stCxn id="42" idx="3"/>
              <a:endCxn id="51" idx="0"/>
            </p:cNvCxnSpPr>
            <p:nvPr/>
          </p:nvCxnSpPr>
          <p:spPr>
            <a:xfrm flipH="1">
              <a:off x="6362265" y="3261201"/>
              <a:ext cx="157655" cy="5437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42" idx="0"/>
              <a:endCxn id="53" idx="0"/>
            </p:cNvCxnSpPr>
            <p:nvPr/>
          </p:nvCxnSpPr>
          <p:spPr>
            <a:xfrm flipH="1">
              <a:off x="6496528" y="3172972"/>
              <a:ext cx="62749" cy="6319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endCxn id="52" idx="0"/>
            </p:cNvCxnSpPr>
            <p:nvPr/>
          </p:nvCxnSpPr>
          <p:spPr>
            <a:xfrm>
              <a:off x="6559277" y="3247764"/>
              <a:ext cx="71514" cy="5571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50" idx="0"/>
            </p:cNvCxnSpPr>
            <p:nvPr/>
          </p:nvCxnSpPr>
          <p:spPr>
            <a:xfrm>
              <a:off x="6577070" y="3242151"/>
              <a:ext cx="187984" cy="5627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a:off x="5071631" y="3256438"/>
              <a:ext cx="157655" cy="5437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5201134" y="3214688"/>
              <a:ext cx="70954" cy="5854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268643" y="3243001"/>
              <a:ext cx="71514" cy="5571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305486" y="3240874"/>
              <a:ext cx="187984" cy="5627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7705293" y="3259918"/>
              <a:ext cx="157655" cy="5437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7839556" y="3171689"/>
              <a:ext cx="62749" cy="6319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902305" y="3246481"/>
              <a:ext cx="71514" cy="5571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7920098" y="3240868"/>
              <a:ext cx="187984" cy="5627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8372475" y="3223675"/>
              <a:ext cx="86016" cy="200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8499106" y="3228438"/>
              <a:ext cx="6719" cy="1815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8522917" y="3257013"/>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7043613" y="3247487"/>
              <a:ext cx="86016" cy="200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170244" y="3252250"/>
              <a:ext cx="6719" cy="1815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7194055" y="3280825"/>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a:off x="5767139" y="3237962"/>
              <a:ext cx="86016" cy="200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893770" y="3242725"/>
              <a:ext cx="6719" cy="1815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5917581" y="3271300"/>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a:off x="5015369" y="2590264"/>
            <a:ext cx="3319100" cy="686076"/>
            <a:chOff x="5222095" y="2590263"/>
            <a:chExt cx="3319100" cy="686076"/>
          </a:xfrm>
          <a:effectLst>
            <a:outerShdw blurRad="50800" dist="38100" dir="2700000" algn="tl" rotWithShape="0">
              <a:prstClr val="black">
                <a:alpha val="40000"/>
              </a:prstClr>
            </a:outerShdw>
          </a:effectLst>
        </p:grpSpPr>
        <p:cxnSp>
          <p:nvCxnSpPr>
            <p:cNvPr id="105" name="Straight Connector 104"/>
            <p:cNvCxnSpPr/>
            <p:nvPr/>
          </p:nvCxnSpPr>
          <p:spPr>
            <a:xfrm flipH="1">
              <a:off x="5312349" y="2602253"/>
              <a:ext cx="770508" cy="6065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06669" y="2640354"/>
              <a:ext cx="432301" cy="5334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116194" y="2598899"/>
              <a:ext cx="1761530" cy="6368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7361294" y="2590263"/>
              <a:ext cx="266865"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7482221" y="2595026"/>
              <a:ext cx="186553" cy="1673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62" idx="5"/>
              <a:endCxn id="64" idx="1"/>
            </p:cNvCxnSpPr>
            <p:nvPr/>
          </p:nvCxnSpPr>
          <p:spPr>
            <a:xfrm>
              <a:off x="7692586" y="2623601"/>
              <a:ext cx="753593" cy="5645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6503618" y="3172972"/>
              <a:ext cx="111318" cy="103367"/>
            </a:xfrm>
            <a:prstGeom prst="ellipse">
              <a:avLst/>
            </a:prstGeom>
            <a:solidFill>
              <a:schemeClr val="tx2"/>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3" name="Oval 42"/>
            <p:cNvSpPr/>
            <p:nvPr/>
          </p:nvSpPr>
          <p:spPr bwMode="gray">
            <a:xfrm>
              <a:off x="7100649" y="3172972"/>
              <a:ext cx="111318" cy="103367"/>
            </a:xfrm>
            <a:prstGeom prst="ellipse">
              <a:avLst/>
            </a:prstGeom>
            <a:solidFill>
              <a:schemeClr val="accent5">
                <a:lumMod val="60000"/>
                <a:lumOff val="4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8" name="Oval 47"/>
            <p:cNvSpPr/>
            <p:nvPr/>
          </p:nvSpPr>
          <p:spPr bwMode="gray">
            <a:xfrm>
              <a:off x="5222095" y="3172972"/>
              <a:ext cx="111318" cy="103367"/>
            </a:xfrm>
            <a:prstGeom prst="ellipse">
              <a:avLst/>
            </a:prstGeom>
            <a:solidFill>
              <a:schemeClr val="tx2"/>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Oval 62"/>
            <p:cNvSpPr/>
            <p:nvPr/>
          </p:nvSpPr>
          <p:spPr bwMode="gray">
            <a:xfrm>
              <a:off x="7832847" y="3172972"/>
              <a:ext cx="111318" cy="103367"/>
            </a:xfrm>
            <a:prstGeom prst="ellipse">
              <a:avLst/>
            </a:prstGeom>
            <a:solidFill>
              <a:srgbClr val="0070C0"/>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Oval 63"/>
            <p:cNvSpPr/>
            <p:nvPr/>
          </p:nvSpPr>
          <p:spPr bwMode="gray">
            <a:xfrm>
              <a:off x="8429877" y="3172972"/>
              <a:ext cx="111318" cy="103367"/>
            </a:xfrm>
            <a:prstGeom prst="ellipse">
              <a:avLst/>
            </a:prstGeom>
            <a:solidFill>
              <a:schemeClr val="accent5">
                <a:lumMod val="60000"/>
                <a:lumOff val="4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9" name="Oval 48"/>
            <p:cNvSpPr/>
            <p:nvPr/>
          </p:nvSpPr>
          <p:spPr bwMode="gray">
            <a:xfrm>
              <a:off x="5819126" y="3172972"/>
              <a:ext cx="111318" cy="103367"/>
            </a:xfrm>
            <a:prstGeom prst="ellipse">
              <a:avLst/>
            </a:prstGeom>
            <a:solidFill>
              <a:schemeClr val="accent5">
                <a:lumMod val="60000"/>
                <a:lumOff val="4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27" name="TextBox 226"/>
            <p:cNvSpPr txBox="1"/>
            <p:nvPr/>
          </p:nvSpPr>
          <p:spPr>
            <a:xfrm rot="19228701">
              <a:off x="5436755" y="2705789"/>
              <a:ext cx="652627" cy="138499"/>
            </a:xfrm>
            <a:prstGeom prst="rect">
              <a:avLst/>
            </a:prstGeom>
            <a:noFill/>
            <a:effectLst/>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partition A1</a:t>
              </a:r>
            </a:p>
          </p:txBody>
        </p:sp>
      </p:grpSp>
      <p:grpSp>
        <p:nvGrpSpPr>
          <p:cNvPr id="242" name="Group 241"/>
          <p:cNvGrpSpPr/>
          <p:nvPr/>
        </p:nvGrpSpPr>
        <p:grpSpPr>
          <a:xfrm>
            <a:off x="5247413" y="1980663"/>
            <a:ext cx="3519364" cy="673978"/>
            <a:chOff x="5454139" y="1980663"/>
            <a:chExt cx="3519364" cy="673978"/>
          </a:xfrm>
          <a:effectLst>
            <a:outerShdw blurRad="50800" dist="38100" dir="2700000" algn="tl" rotWithShape="0">
              <a:prstClr val="black">
                <a:alpha val="40000"/>
              </a:prstClr>
            </a:outerShdw>
          </a:effectLst>
        </p:grpSpPr>
        <p:cxnSp>
          <p:nvCxnSpPr>
            <p:cNvPr id="239" name="Straight Connector 238"/>
            <p:cNvCxnSpPr/>
            <p:nvPr/>
          </p:nvCxnSpPr>
          <p:spPr>
            <a:xfrm flipH="1">
              <a:off x="5454139" y="2014538"/>
              <a:ext cx="266865"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a:off x="5575066" y="2019301"/>
              <a:ext cx="186553" cy="1673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97410" y="2014538"/>
              <a:ext cx="832364" cy="5696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a:off x="7496299" y="1980663"/>
              <a:ext cx="266865"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7617226" y="1985426"/>
              <a:ext cx="186553" cy="1673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827591" y="2014001"/>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8510712" y="1985425"/>
              <a:ext cx="266865"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8842004" y="2018763"/>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gray">
            <a:xfrm>
              <a:off x="6031960" y="2551274"/>
              <a:ext cx="111318" cy="103367"/>
            </a:xfrm>
            <a:prstGeom prst="ellipse">
              <a:avLst/>
            </a:prstGeom>
            <a:solidFill>
              <a:schemeClr val="accent3"/>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Oval 61"/>
            <p:cNvSpPr/>
            <p:nvPr/>
          </p:nvSpPr>
          <p:spPr bwMode="gray">
            <a:xfrm>
              <a:off x="7597570" y="2535372"/>
              <a:ext cx="111318" cy="103367"/>
            </a:xfrm>
            <a:prstGeom prst="ellipse">
              <a:avLst/>
            </a:prstGeom>
            <a:solidFill>
              <a:schemeClr val="accent5">
                <a:lumMod val="60000"/>
                <a:lumOff val="4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97" name="Straight Connector 196"/>
            <p:cNvCxnSpPr/>
            <p:nvPr/>
          </p:nvCxnSpPr>
          <p:spPr>
            <a:xfrm flipH="1">
              <a:off x="8631639" y="1990188"/>
              <a:ext cx="186553" cy="1673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rot="19228701">
              <a:off x="6107639" y="2150681"/>
              <a:ext cx="596803" cy="138499"/>
            </a:xfrm>
            <a:prstGeom prst="rect">
              <a:avLst/>
            </a:prstGeom>
            <a:noFill/>
            <a:effectLst/>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scan A</a:t>
              </a:r>
            </a:p>
          </p:txBody>
        </p:sp>
        <p:sp>
          <p:nvSpPr>
            <p:cNvPr id="222" name="TextBox 221"/>
            <p:cNvSpPr txBox="1"/>
            <p:nvPr/>
          </p:nvSpPr>
          <p:spPr>
            <a:xfrm rot="2063545">
              <a:off x="7123168" y="2219867"/>
              <a:ext cx="528394" cy="138499"/>
            </a:xfrm>
            <a:prstGeom prst="rect">
              <a:avLst/>
            </a:prstGeom>
            <a:noFill/>
            <a:effectLst/>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scan B</a:t>
              </a:r>
            </a:p>
          </p:txBody>
        </p:sp>
        <p:cxnSp>
          <p:nvCxnSpPr>
            <p:cNvPr id="241" name="Straight Connector 240"/>
            <p:cNvCxnSpPr/>
            <p:nvPr/>
          </p:nvCxnSpPr>
          <p:spPr>
            <a:xfrm>
              <a:off x="5785431" y="2047876"/>
              <a:ext cx="131499" cy="1195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818" name="Title 1"/>
          <p:cNvSpPr>
            <a:spLocks noGrp="1"/>
          </p:cNvSpPr>
          <p:nvPr>
            <p:ph type="title"/>
          </p:nvPr>
        </p:nvSpPr>
        <p:spPr/>
        <p:txBody>
          <a:bodyPr/>
          <a:lstStyle/>
          <a:p>
            <a:r>
              <a:rPr lang="en-US" b="1" dirty="0" smtClean="0"/>
              <a:t>SAP HANA: Parallelization at All Levels</a:t>
            </a:r>
            <a:endParaRPr lang="en-US" dirty="0" smtClean="0"/>
          </a:p>
        </p:txBody>
      </p:sp>
      <p:sp>
        <p:nvSpPr>
          <p:cNvPr id="79" name="Text Placeholder 78"/>
          <p:cNvSpPr>
            <a:spLocks noGrp="1"/>
          </p:cNvSpPr>
          <p:nvPr>
            <p:ph type="body" sz="quarter" idx="10"/>
          </p:nvPr>
        </p:nvSpPr>
        <p:spPr>
          <a:xfrm>
            <a:off x="131455" y="1822671"/>
            <a:ext cx="4329228" cy="4585294"/>
          </a:xfrm>
        </p:spPr>
        <p:txBody>
          <a:bodyPr/>
          <a:lstStyle/>
          <a:p>
            <a:pPr marL="234910" lvl="2" indent="-234910"/>
            <a:r>
              <a:rPr lang="en-US" sz="2000" dirty="0"/>
              <a:t>Multiple user sessions</a:t>
            </a:r>
          </a:p>
          <a:p>
            <a:pPr marL="234910" lvl="2" indent="-234910"/>
            <a:r>
              <a:rPr lang="en-US" sz="2000" dirty="0"/>
              <a:t>Concurrent operations within </a:t>
            </a:r>
            <a:br>
              <a:rPr lang="en-US" sz="2000" dirty="0"/>
            </a:br>
            <a:r>
              <a:rPr lang="en-US" sz="2000" dirty="0"/>
              <a:t>a query (… T1.A … T2.B…)</a:t>
            </a:r>
          </a:p>
          <a:p>
            <a:pPr marL="234910" lvl="2" indent="-234910"/>
            <a:r>
              <a:rPr lang="en-US" sz="2000" dirty="0"/>
              <a:t>Data partitioning on one or </a:t>
            </a:r>
            <a:br>
              <a:rPr lang="en-US" sz="2000" dirty="0"/>
            </a:br>
            <a:r>
              <a:rPr lang="en-US" sz="2000" dirty="0"/>
              <a:t>more hosts</a:t>
            </a:r>
          </a:p>
          <a:p>
            <a:pPr marL="234910" lvl="2" indent="-234910"/>
            <a:r>
              <a:rPr lang="en-US" sz="2000" dirty="0"/>
              <a:t>Horizontal segmentation,</a:t>
            </a:r>
            <a:br>
              <a:rPr lang="en-US" sz="2000" dirty="0"/>
            </a:br>
            <a:r>
              <a:rPr lang="en-US" sz="2000" dirty="0"/>
              <a:t>concurrent aggregation</a:t>
            </a:r>
          </a:p>
          <a:p>
            <a:pPr marL="234910" lvl="2" indent="-234910"/>
            <a:r>
              <a:rPr lang="en-US" sz="2000" dirty="0"/>
              <a:t>Multi-threading at Intel</a:t>
            </a:r>
            <a:br>
              <a:rPr lang="en-US" sz="2000" dirty="0"/>
            </a:br>
            <a:r>
              <a:rPr lang="en-US" sz="2000" dirty="0"/>
              <a:t>processor core level</a:t>
            </a:r>
          </a:p>
          <a:p>
            <a:pPr marL="234910" lvl="2" indent="-234910"/>
            <a:r>
              <a:rPr lang="en-US" sz="2000" dirty="0"/>
              <a:t>Vector Processing</a:t>
            </a:r>
          </a:p>
          <a:p>
            <a:pPr lvl="2"/>
            <a:endParaRPr lang="en-US" sz="2400" dirty="0"/>
          </a:p>
          <a:p>
            <a:pPr lvl="2">
              <a:buNone/>
            </a:pPr>
            <a:endParaRPr lang="en-US" sz="2400" i="1" dirty="0">
              <a:solidFill>
                <a:schemeClr val="tx2"/>
              </a:solidFill>
            </a:endParaRPr>
          </a:p>
          <a:p>
            <a:pPr lvl="2">
              <a:buNone/>
            </a:pPr>
            <a:endParaRPr lang="en-US" sz="2400" i="1" dirty="0">
              <a:solidFill>
                <a:schemeClr val="tx2"/>
              </a:solidFill>
            </a:endParaRPr>
          </a:p>
          <a:p>
            <a:pPr lvl="2">
              <a:buNone/>
            </a:pPr>
            <a:endParaRPr lang="en-US" sz="2400" i="1" dirty="0">
              <a:solidFill>
                <a:schemeClr val="tx2"/>
              </a:solidFill>
            </a:endParaRPr>
          </a:p>
          <a:p>
            <a:pPr lvl="2">
              <a:buNone/>
            </a:pPr>
            <a:r>
              <a:rPr lang="en-US" sz="2400" i="1" dirty="0">
                <a:solidFill>
                  <a:schemeClr val="tx2"/>
                </a:solidFill>
              </a:rPr>
              <a:t>				</a:t>
            </a:r>
            <a:endParaRPr lang="en-US" sz="2400" dirty="0"/>
          </a:p>
        </p:txBody>
      </p:sp>
      <p:cxnSp>
        <p:nvCxnSpPr>
          <p:cNvPr id="99" name="Straight Connector 98"/>
          <p:cNvCxnSpPr/>
          <p:nvPr/>
        </p:nvCxnSpPr>
        <p:spPr>
          <a:xfrm flipH="1">
            <a:off x="5910726" y="2000250"/>
            <a:ext cx="621486" cy="570924"/>
          </a:xfrm>
          <a:prstGeom prst="line">
            <a:avLst/>
          </a:prstGeom>
          <a:ln w="63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5479046" y="1515429"/>
            <a:ext cx="3183838" cy="517145"/>
            <a:chOff x="5685772" y="1515428"/>
            <a:chExt cx="3183838" cy="517145"/>
          </a:xfrm>
          <a:effectLst>
            <a:outerShdw blurRad="50800" dist="38100" dir="2700000" algn="tl" rotWithShape="0">
              <a:prstClr val="black">
                <a:alpha val="40000"/>
              </a:prstClr>
            </a:outerShdw>
          </a:effectLst>
        </p:grpSpPr>
        <p:sp>
          <p:nvSpPr>
            <p:cNvPr id="41" name="TextBox 40"/>
            <p:cNvSpPr txBox="1"/>
            <p:nvPr/>
          </p:nvSpPr>
          <p:spPr>
            <a:xfrm rot="20587328">
              <a:off x="6161990" y="1613749"/>
              <a:ext cx="355234" cy="138499"/>
            </a:xfrm>
            <a:prstGeom prst="rect">
              <a:avLst/>
            </a:prstGeom>
            <a:noFill/>
            <a:effectLst/>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user1</a:t>
              </a:r>
            </a:p>
          </p:txBody>
        </p:sp>
        <p:cxnSp>
          <p:nvCxnSpPr>
            <p:cNvPr id="77" name="Straight Connector 76"/>
            <p:cNvCxnSpPr/>
            <p:nvPr/>
          </p:nvCxnSpPr>
          <p:spPr>
            <a:xfrm>
              <a:off x="7025760" y="1586162"/>
              <a:ext cx="1729784" cy="3772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765604" y="1575933"/>
              <a:ext cx="223547" cy="4137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5771263" y="1585913"/>
              <a:ext cx="1186750" cy="391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005638" y="1600200"/>
              <a:ext cx="742950" cy="3619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rot="844049">
              <a:off x="8039823" y="1678685"/>
              <a:ext cx="355234" cy="138499"/>
            </a:xfrm>
            <a:prstGeom prst="rect">
              <a:avLst/>
            </a:prstGeom>
            <a:noFill/>
            <a:effectLst/>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user-n</a:t>
              </a:r>
            </a:p>
          </p:txBody>
        </p:sp>
        <p:sp>
          <p:nvSpPr>
            <p:cNvPr id="35" name="Oval 34"/>
            <p:cNvSpPr/>
            <p:nvPr/>
          </p:nvSpPr>
          <p:spPr bwMode="gray">
            <a:xfrm>
              <a:off x="6933492" y="1515428"/>
              <a:ext cx="111318" cy="103367"/>
            </a:xfrm>
            <a:prstGeom prst="ellipse">
              <a:avLst/>
            </a:prstGeom>
            <a:solidFill>
              <a:schemeClr val="accent6">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6" name="Oval 35"/>
            <p:cNvSpPr/>
            <p:nvPr/>
          </p:nvSpPr>
          <p:spPr bwMode="gray">
            <a:xfrm>
              <a:off x="6709945" y="1929206"/>
              <a:ext cx="111318" cy="103367"/>
            </a:xfrm>
            <a:prstGeom prst="ellipse">
              <a:avLst/>
            </a:prstGeom>
            <a:solidFill>
              <a:schemeClr val="accent6">
                <a:lumMod val="40000"/>
                <a:lumOff val="60000"/>
              </a:schemeClr>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2" name="Oval 91"/>
            <p:cNvSpPr/>
            <p:nvPr/>
          </p:nvSpPr>
          <p:spPr bwMode="gray">
            <a:xfrm>
              <a:off x="7734118" y="1929206"/>
              <a:ext cx="111318" cy="103367"/>
            </a:xfrm>
            <a:prstGeom prst="ellipse">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8" name="Oval 37"/>
            <p:cNvSpPr/>
            <p:nvPr/>
          </p:nvSpPr>
          <p:spPr bwMode="gray">
            <a:xfrm>
              <a:off x="8758292" y="1929206"/>
              <a:ext cx="111318" cy="103367"/>
            </a:xfrm>
            <a:prstGeom prst="ellipse">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Oval 90"/>
            <p:cNvSpPr/>
            <p:nvPr/>
          </p:nvSpPr>
          <p:spPr bwMode="gray">
            <a:xfrm>
              <a:off x="5685772" y="1929206"/>
              <a:ext cx="111318" cy="103367"/>
            </a:xfrm>
            <a:prstGeom prst="ellipse">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243" name="Group 242"/>
          <p:cNvGrpSpPr/>
          <p:nvPr/>
        </p:nvGrpSpPr>
        <p:grpSpPr>
          <a:xfrm>
            <a:off x="4738971" y="3052640"/>
            <a:ext cx="3870954" cy="1780941"/>
            <a:chOff x="4945697" y="3052640"/>
            <a:chExt cx="3870954" cy="1780942"/>
          </a:xfrm>
        </p:grpSpPr>
        <p:sp>
          <p:nvSpPr>
            <p:cNvPr id="81" name="Rectangle 80"/>
            <p:cNvSpPr/>
            <p:nvPr/>
          </p:nvSpPr>
          <p:spPr bwMode="gray">
            <a:xfrm>
              <a:off x="4945697" y="3052640"/>
              <a:ext cx="1216557" cy="1637968"/>
            </a:xfrm>
            <a:prstGeom prst="rect">
              <a:avLst/>
            </a:prstGeom>
            <a:noFill/>
            <a:ln w="12700" algn="ctr">
              <a:solidFill>
                <a:srgbClr val="7030A0"/>
              </a:solidFill>
              <a:prstDash val="dash"/>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Rectangle 83"/>
            <p:cNvSpPr/>
            <p:nvPr/>
          </p:nvSpPr>
          <p:spPr bwMode="gray">
            <a:xfrm>
              <a:off x="6266670" y="3052640"/>
              <a:ext cx="1199596" cy="1637968"/>
            </a:xfrm>
            <a:prstGeom prst="rect">
              <a:avLst/>
            </a:prstGeom>
            <a:noFill/>
            <a:ln w="12700" algn="ctr">
              <a:solidFill>
                <a:srgbClr val="FF0000"/>
              </a:solidFill>
              <a:prstDash val="dash"/>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7" name="Rectangle 86"/>
            <p:cNvSpPr/>
            <p:nvPr/>
          </p:nvSpPr>
          <p:spPr bwMode="gray">
            <a:xfrm>
              <a:off x="7577582" y="3052640"/>
              <a:ext cx="1239069" cy="1637968"/>
            </a:xfrm>
            <a:prstGeom prst="rect">
              <a:avLst/>
            </a:prstGeom>
            <a:noFill/>
            <a:ln w="12700" algn="ctr">
              <a:solidFill>
                <a:schemeClr val="accent4">
                  <a:lumMod val="60000"/>
                  <a:lumOff val="40000"/>
                </a:schemeClr>
              </a:solidFill>
              <a:prstDash val="dash"/>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23" name="TextBox 222"/>
            <p:cNvSpPr txBox="1"/>
            <p:nvPr/>
          </p:nvSpPr>
          <p:spPr>
            <a:xfrm>
              <a:off x="5485717" y="4685559"/>
              <a:ext cx="355234"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host 1</a:t>
              </a:r>
            </a:p>
          </p:txBody>
        </p:sp>
        <p:sp>
          <p:nvSpPr>
            <p:cNvPr id="224" name="TextBox 223"/>
            <p:cNvSpPr txBox="1"/>
            <p:nvPr/>
          </p:nvSpPr>
          <p:spPr>
            <a:xfrm>
              <a:off x="6709678" y="4690321"/>
              <a:ext cx="355234"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host 2</a:t>
              </a:r>
            </a:p>
          </p:txBody>
        </p:sp>
        <p:sp>
          <p:nvSpPr>
            <p:cNvPr id="225" name="TextBox 224"/>
            <p:cNvSpPr txBox="1"/>
            <p:nvPr/>
          </p:nvSpPr>
          <p:spPr>
            <a:xfrm>
              <a:off x="8047951" y="4695083"/>
              <a:ext cx="355234"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host 3</a:t>
              </a:r>
            </a:p>
          </p:txBody>
        </p:sp>
      </p:grpSp>
      <p:grpSp>
        <p:nvGrpSpPr>
          <p:cNvPr id="245" name="Group 244"/>
          <p:cNvGrpSpPr/>
          <p:nvPr/>
        </p:nvGrpSpPr>
        <p:grpSpPr>
          <a:xfrm>
            <a:off x="3548379" y="3511702"/>
            <a:ext cx="1055434" cy="2243136"/>
            <a:chOff x="3755105" y="3511702"/>
            <a:chExt cx="1055434" cy="2243136"/>
          </a:xfrm>
        </p:grpSpPr>
        <p:pic>
          <p:nvPicPr>
            <p:cNvPr id="226" name="Picture 2"/>
            <p:cNvPicPr>
              <a:picLocks noChangeAspect="1" noChangeArrowheads="1"/>
            </p:cNvPicPr>
            <p:nvPr/>
          </p:nvPicPr>
          <p:blipFill>
            <a:blip r:embed="rId4" cstate="print"/>
            <a:srcRect/>
            <a:stretch>
              <a:fillRect/>
            </a:stretch>
          </p:blipFill>
          <p:spPr bwMode="auto">
            <a:xfrm>
              <a:off x="3755105" y="3511702"/>
              <a:ext cx="789562" cy="2243136"/>
            </a:xfrm>
            <a:prstGeom prst="rect">
              <a:avLst/>
            </a:prstGeom>
            <a:noFill/>
            <a:ln w="9525">
              <a:noFill/>
              <a:miter lim="800000"/>
              <a:headEnd/>
              <a:tailEnd/>
            </a:ln>
          </p:spPr>
        </p:pic>
        <p:cxnSp>
          <p:nvCxnSpPr>
            <p:cNvPr id="229" name="Straight Arrow Connector 228"/>
            <p:cNvCxnSpPr/>
            <p:nvPr/>
          </p:nvCxnSpPr>
          <p:spPr>
            <a:xfrm>
              <a:off x="4484536" y="3888188"/>
              <a:ext cx="326003" cy="31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4405023" y="4238045"/>
              <a:ext cx="405516" cy="134377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454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Placeholder 78"/>
          <p:cNvSpPr>
            <a:spLocks noGrp="1"/>
          </p:cNvSpPr>
          <p:nvPr>
            <p:ph type="body" sz="quarter" idx="4294967295"/>
          </p:nvPr>
        </p:nvSpPr>
        <p:spPr>
          <a:xfrm>
            <a:off x="323528" y="1484554"/>
            <a:ext cx="8494713" cy="4824765"/>
          </a:xfrm>
          <a:prstGeom prst="rect">
            <a:avLst/>
          </a:prstGeom>
        </p:spPr>
        <p:txBody>
          <a:bodyPr/>
          <a:lstStyle/>
          <a:p>
            <a:pPr lvl="2"/>
            <a:r>
              <a:rPr lang="en-US" sz="2000" dirty="0" smtClean="0"/>
              <a:t>Concurrent users</a:t>
            </a:r>
          </a:p>
          <a:p>
            <a:pPr lvl="2"/>
            <a:r>
              <a:rPr lang="en-US" sz="2000" dirty="0" smtClean="0"/>
              <a:t>Concurrent operations within a query</a:t>
            </a:r>
          </a:p>
          <a:p>
            <a:pPr lvl="2"/>
            <a:r>
              <a:rPr lang="en-US" sz="2000" dirty="0" smtClean="0"/>
              <a:t>Data partitioning, on one host </a:t>
            </a:r>
            <a:br>
              <a:rPr lang="en-US" sz="2000" dirty="0" smtClean="0"/>
            </a:br>
            <a:r>
              <a:rPr lang="en-US" sz="2000" dirty="0" smtClean="0"/>
              <a:t>or distributed to multiple hosts</a:t>
            </a:r>
          </a:p>
          <a:p>
            <a:pPr lvl="2"/>
            <a:r>
              <a:rPr lang="en-US" sz="2000" dirty="0" smtClean="0"/>
              <a:t>Horizontal and vertical </a:t>
            </a:r>
            <a:br>
              <a:rPr lang="en-US" sz="2000" dirty="0" smtClean="0"/>
            </a:br>
            <a:r>
              <a:rPr lang="en-US" sz="2000" dirty="0" smtClean="0"/>
              <a:t>parallelization of a single query</a:t>
            </a:r>
            <a:br>
              <a:rPr lang="en-US" sz="2000" dirty="0" smtClean="0"/>
            </a:br>
            <a:r>
              <a:rPr lang="en-US" sz="2000" dirty="0" smtClean="0"/>
              <a:t>operation, using multiple</a:t>
            </a:r>
            <a:br>
              <a:rPr lang="en-US" sz="2000" dirty="0" smtClean="0"/>
            </a:br>
            <a:r>
              <a:rPr lang="en-US" sz="2000" dirty="0" smtClean="0"/>
              <a:t>cores / threads</a:t>
            </a:r>
          </a:p>
          <a:p>
            <a:pPr lvl="2"/>
            <a:endParaRPr lang="en-US" sz="2000" dirty="0" smtClean="0"/>
          </a:p>
          <a:p>
            <a:pPr lvl="2">
              <a:buNone/>
            </a:pPr>
            <a:r>
              <a:rPr lang="en-US" sz="2000" dirty="0" smtClean="0"/>
              <a:t>Transparent to app developer</a:t>
            </a:r>
          </a:p>
          <a:p>
            <a:pPr lvl="2"/>
            <a:endParaRPr lang="en-US" sz="2000" dirty="0"/>
          </a:p>
        </p:txBody>
      </p:sp>
      <p:sp>
        <p:nvSpPr>
          <p:cNvPr id="34818" name="Title 1"/>
          <p:cNvSpPr>
            <a:spLocks noGrp="1"/>
          </p:cNvSpPr>
          <p:nvPr>
            <p:ph type="title"/>
          </p:nvPr>
        </p:nvSpPr>
        <p:spPr/>
        <p:txBody>
          <a:bodyPr/>
          <a:lstStyle/>
          <a:p>
            <a:r>
              <a:rPr lang="en-US" b="1" dirty="0" smtClean="0"/>
              <a:t>SAP HANA: Query Parallelization</a:t>
            </a:r>
            <a:endParaRPr lang="en-US" dirty="0" smtClean="0"/>
          </a:p>
        </p:txBody>
      </p:sp>
      <p:graphicFrame>
        <p:nvGraphicFramePr>
          <p:cNvPr id="7" name="Table 6"/>
          <p:cNvGraphicFramePr>
            <a:graphicFrameLocks noGrp="1"/>
          </p:cNvGraphicFramePr>
          <p:nvPr/>
        </p:nvGraphicFramePr>
        <p:xfrm>
          <a:off x="4670188" y="2405163"/>
          <a:ext cx="629920" cy="2699004"/>
        </p:xfrm>
        <a:graphic>
          <a:graphicData uri="http://schemas.openxmlformats.org/drawingml/2006/table">
            <a:tbl>
              <a:tblPr/>
              <a:tblGrid>
                <a:gridCol w="629920"/>
              </a:tblGrid>
              <a:tr h="0">
                <a:tc>
                  <a:txBody>
                    <a:bodyPr/>
                    <a:lstStyle/>
                    <a:p>
                      <a:pPr algn="ctr">
                        <a:lnSpc>
                          <a:spcPct val="115000"/>
                        </a:lnSpc>
                        <a:spcAft>
                          <a:spcPts val="0"/>
                        </a:spcAft>
                      </a:pPr>
                      <a:r>
                        <a:rPr lang="en-US" sz="1400" b="1" dirty="0" smtClean="0">
                          <a:solidFill>
                            <a:srgbClr val="FFFFFF"/>
                          </a:solidFill>
                          <a:latin typeface="Calibri"/>
                          <a:ea typeface="Calibri"/>
                          <a:cs typeface="Arial"/>
                        </a:rPr>
                        <a:t>quant.</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r>
              <a:tr h="0">
                <a:tc>
                  <a:txBody>
                    <a:bodyPr/>
                    <a:lstStyle/>
                    <a:p>
                      <a:pPr algn="ctr">
                        <a:lnSpc>
                          <a:spcPct val="115000"/>
                        </a:lnSpc>
                        <a:spcAft>
                          <a:spcPts val="0"/>
                        </a:spcAft>
                      </a:pPr>
                      <a:r>
                        <a:rPr lang="en-US" sz="1400" dirty="0" smtClean="0">
                          <a:latin typeface="Calibri"/>
                          <a:ea typeface="Calibri"/>
                          <a:cs typeface="Arial"/>
                        </a:rPr>
                        <a:t>150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60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45</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75</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84</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96</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162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45</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366</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graphicFrame>
        <p:nvGraphicFramePr>
          <p:cNvPr id="8" name="Table 7"/>
          <p:cNvGraphicFramePr>
            <a:graphicFrameLocks noGrp="1"/>
          </p:cNvGraphicFramePr>
          <p:nvPr/>
        </p:nvGraphicFramePr>
        <p:xfrm>
          <a:off x="6814394" y="2405163"/>
          <a:ext cx="629920" cy="2925036"/>
        </p:xfrm>
        <a:graphic>
          <a:graphicData uri="http://schemas.openxmlformats.org/drawingml/2006/table">
            <a:tbl>
              <a:tblPr/>
              <a:tblGrid>
                <a:gridCol w="629920"/>
              </a:tblGrid>
              <a:tr h="208745">
                <a:tc>
                  <a:txBody>
                    <a:bodyPr/>
                    <a:lstStyle/>
                    <a:p>
                      <a:pPr algn="ctr">
                        <a:lnSpc>
                          <a:spcPct val="115000"/>
                        </a:lnSpc>
                        <a:spcAft>
                          <a:spcPts val="0"/>
                        </a:spcAft>
                      </a:pPr>
                      <a:r>
                        <a:rPr lang="en-US" sz="1400" b="1" dirty="0" smtClean="0">
                          <a:solidFill>
                            <a:srgbClr val="FFFFFF"/>
                          </a:solidFill>
                          <a:latin typeface="Calibri"/>
                          <a:ea typeface="Calibri"/>
                          <a:cs typeface="Arial"/>
                        </a:rPr>
                        <a:t>sales</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r>
              <a:tr h="226032">
                <a:tc>
                  <a:txBody>
                    <a:bodyPr/>
                    <a:lstStyle/>
                    <a:p>
                      <a:pPr algn="ctr">
                        <a:lnSpc>
                          <a:spcPct val="115000"/>
                        </a:lnSpc>
                        <a:spcAft>
                          <a:spcPts val="0"/>
                        </a:spcAft>
                      </a:pPr>
                      <a:r>
                        <a:rPr lang="en-US" sz="1400" dirty="0" smtClean="0">
                          <a:latin typeface="Calibri"/>
                          <a:ea typeface="Calibri"/>
                          <a:cs typeface="Arial"/>
                        </a:rPr>
                        <a:t>$1000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$900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$600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$800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$500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100" dirty="0" smtClean="0">
                          <a:latin typeface="Calibri"/>
                          <a:ea typeface="Calibri"/>
                          <a:cs typeface="Arial"/>
                        </a:rPr>
                        <a:t>$750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$600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$600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$1100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$450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226032">
                <a:tc>
                  <a:txBody>
                    <a:bodyPr/>
                    <a:lstStyle/>
                    <a:p>
                      <a:pPr algn="ctr">
                        <a:lnSpc>
                          <a:spcPct val="115000"/>
                        </a:lnSpc>
                        <a:spcAft>
                          <a:spcPts val="0"/>
                        </a:spcAft>
                      </a:pPr>
                      <a:r>
                        <a:rPr lang="en-US" sz="1400" dirty="0" smtClean="0">
                          <a:latin typeface="Calibri"/>
                          <a:ea typeface="Calibri"/>
                          <a:cs typeface="Arial"/>
                        </a:rPr>
                        <a:t>$2000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graphicFrame>
        <p:nvGraphicFramePr>
          <p:cNvPr id="10" name="Table 9"/>
          <p:cNvGraphicFramePr>
            <a:graphicFrameLocks noGrp="1"/>
          </p:cNvGraphicFramePr>
          <p:nvPr/>
        </p:nvGraphicFramePr>
        <p:xfrm>
          <a:off x="5644412" y="2405163"/>
          <a:ext cx="629920" cy="2699004"/>
        </p:xfrm>
        <a:graphic>
          <a:graphicData uri="http://schemas.openxmlformats.org/drawingml/2006/table">
            <a:tbl>
              <a:tblPr/>
              <a:tblGrid>
                <a:gridCol w="629920"/>
              </a:tblGrid>
              <a:tr h="0">
                <a:tc>
                  <a:txBody>
                    <a:bodyPr/>
                    <a:lstStyle/>
                    <a:p>
                      <a:pPr algn="ctr">
                        <a:lnSpc>
                          <a:spcPct val="115000"/>
                        </a:lnSpc>
                        <a:spcAft>
                          <a:spcPts val="0"/>
                        </a:spcAft>
                      </a:pPr>
                      <a:r>
                        <a:rPr lang="en-US" sz="1400" b="1" dirty="0" smtClean="0">
                          <a:solidFill>
                            <a:srgbClr val="FFFFFF"/>
                          </a:solidFill>
                          <a:latin typeface="Calibri"/>
                          <a:ea typeface="Calibri"/>
                          <a:cs typeface="Arial"/>
                        </a:rPr>
                        <a:t>type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r>
              <a:tr h="0">
                <a:tc>
                  <a:txBody>
                    <a:bodyPr/>
                    <a:lstStyle/>
                    <a:p>
                      <a:pPr algn="ctr">
                        <a:lnSpc>
                          <a:spcPct val="115000"/>
                        </a:lnSpc>
                        <a:spcAft>
                          <a:spcPts val="0"/>
                        </a:spcAft>
                      </a:pPr>
                      <a:r>
                        <a:rPr lang="en-US" sz="1400" dirty="0" smtClean="0">
                          <a:latin typeface="Calibri"/>
                          <a:ea typeface="Calibri"/>
                          <a:cs typeface="Arial"/>
                        </a:rPr>
                        <a:t>43</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33</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33</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32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43</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12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0">
                <a:tc>
                  <a:txBody>
                    <a:bodyPr/>
                    <a:lstStyle/>
                    <a:p>
                      <a:pPr algn="ctr">
                        <a:lnSpc>
                          <a:spcPct val="115000"/>
                        </a:lnSpc>
                        <a:spcAft>
                          <a:spcPts val="0"/>
                        </a:spcAft>
                      </a:pPr>
                      <a:r>
                        <a:rPr lang="en-US" sz="1400" dirty="0" smtClean="0">
                          <a:latin typeface="Calibri"/>
                          <a:ea typeface="Calibri"/>
                          <a:cs typeface="Arial"/>
                        </a:rPr>
                        <a:t>33</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sp>
        <p:nvSpPr>
          <p:cNvPr id="11" name="Rectangle 10"/>
          <p:cNvSpPr/>
          <p:nvPr/>
        </p:nvSpPr>
        <p:spPr bwMode="gray">
          <a:xfrm>
            <a:off x="6572904" y="3841026"/>
            <a:ext cx="1031358" cy="202019"/>
          </a:xfrm>
          <a:prstGeom prst="rect">
            <a:avLst/>
          </a:prstGeom>
          <a:solidFill>
            <a:schemeClr val="bg1"/>
          </a:solidFill>
          <a:ln w="6350" algn="ctr">
            <a:noFill/>
            <a:miter lim="800000"/>
            <a:headEnd/>
            <a:tailEnd/>
          </a:ln>
        </p:spPr>
        <p:txBody>
          <a:bodyPr lIns="90000" tIns="72000" rIns="90000" bIns="72000" rtlCol="0" anchor="b"/>
          <a:lstStyle/>
          <a:p>
            <a:pPr algn="ctr" fontAlgn="base">
              <a:spcBef>
                <a:spcPct val="50000"/>
              </a:spcBef>
              <a:spcAft>
                <a:spcPct val="0"/>
              </a:spcAft>
              <a:buClr>
                <a:srgbClr val="F0AB00"/>
              </a:buClr>
              <a:buSzPct val="80000"/>
            </a:pPr>
            <a:endParaRPr lang="en-US" b="1" kern="0" dirty="0" smtClean="0">
              <a:solidFill>
                <a:srgbClr val="000000"/>
              </a:solidFill>
              <a:ea typeface="Arial Unicode MS" pitchFamily="34" charset="-128"/>
              <a:cs typeface="Arial Unicode MS" pitchFamily="34" charset="-128"/>
            </a:endParaRPr>
          </a:p>
        </p:txBody>
      </p:sp>
      <p:sp>
        <p:nvSpPr>
          <p:cNvPr id="12" name="Right Brace 11"/>
          <p:cNvSpPr/>
          <p:nvPr/>
        </p:nvSpPr>
        <p:spPr>
          <a:xfrm>
            <a:off x="7614893" y="2628917"/>
            <a:ext cx="159487" cy="1190847"/>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 name="Group 894"/>
          <p:cNvGrpSpPr/>
          <p:nvPr/>
        </p:nvGrpSpPr>
        <p:grpSpPr>
          <a:xfrm>
            <a:off x="7859439" y="2820291"/>
            <a:ext cx="808119" cy="808099"/>
            <a:chOff x="18529479" y="1206236"/>
            <a:chExt cx="857514" cy="854592"/>
          </a:xfrm>
          <a:effectLst>
            <a:outerShdw blurRad="50800" dist="38100" dir="2700000" algn="tl" rotWithShape="0">
              <a:prstClr val="black">
                <a:alpha val="40000"/>
              </a:prstClr>
            </a:outerShdw>
          </a:effectLst>
        </p:grpSpPr>
        <p:grpSp>
          <p:nvGrpSpPr>
            <p:cNvPr id="3" name="Group 402"/>
            <p:cNvGrpSpPr/>
            <p:nvPr/>
          </p:nvGrpSpPr>
          <p:grpSpPr>
            <a:xfrm>
              <a:off x="19259402" y="1295718"/>
              <a:ext cx="127591" cy="666301"/>
              <a:chOff x="19028701" y="1467290"/>
              <a:chExt cx="127591" cy="666301"/>
            </a:xfrm>
            <a:solidFill>
              <a:sysClr val="windowText" lastClr="000000"/>
            </a:solidFill>
          </p:grpSpPr>
          <p:sp>
            <p:nvSpPr>
              <p:cNvPr id="42" name="Rectangle 4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3" name="Rectangle 4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4" name="Rectangle 4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5" name="Rectangle 4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6" name="Rectangle 4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7" name="Rectangle 4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4" name="Group 403"/>
            <p:cNvGrpSpPr/>
            <p:nvPr/>
          </p:nvGrpSpPr>
          <p:grpSpPr>
            <a:xfrm>
              <a:off x="18529479" y="1295718"/>
              <a:ext cx="127591" cy="666301"/>
              <a:chOff x="19028701" y="1467290"/>
              <a:chExt cx="127591" cy="666301"/>
            </a:xfrm>
            <a:solidFill>
              <a:sysClr val="windowText" lastClr="000000"/>
            </a:solidFill>
          </p:grpSpPr>
          <p:sp>
            <p:nvSpPr>
              <p:cNvPr id="36" name="Rectangle 35"/>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7" name="Rectangle 36"/>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8" name="Rectangle 37"/>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9" name="Rectangle 38"/>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0" name="Rectangle 39"/>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41" name="Rectangle 40"/>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5" name="Group 410"/>
            <p:cNvGrpSpPr/>
            <p:nvPr/>
          </p:nvGrpSpPr>
          <p:grpSpPr>
            <a:xfrm rot="16200000">
              <a:off x="18891662" y="936881"/>
              <a:ext cx="127591" cy="666301"/>
              <a:chOff x="19028701" y="1467290"/>
              <a:chExt cx="127591" cy="666301"/>
            </a:xfrm>
            <a:solidFill>
              <a:sysClr val="windowText" lastClr="000000"/>
            </a:solidFill>
          </p:grpSpPr>
          <p:sp>
            <p:nvSpPr>
              <p:cNvPr id="30" name="Rectangle 2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1" name="Rectangle 3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2" name="Rectangle 3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3" name="Rectangle 3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4" name="Rectangle 3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35" name="Rectangle 3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6" name="Group 417"/>
            <p:cNvGrpSpPr/>
            <p:nvPr/>
          </p:nvGrpSpPr>
          <p:grpSpPr>
            <a:xfrm rot="16200000">
              <a:off x="18888561" y="1663882"/>
              <a:ext cx="127591" cy="666301"/>
              <a:chOff x="19028701" y="1467290"/>
              <a:chExt cx="127591" cy="666301"/>
            </a:xfrm>
            <a:solidFill>
              <a:sysClr val="windowText" lastClr="000000"/>
            </a:solidFill>
          </p:grpSpPr>
          <p:sp>
            <p:nvSpPr>
              <p:cNvPr id="24" name="Rectangle 2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5" name="Rectangle 2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6" name="Rectangle 2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7" name="Rectangle 2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8" name="Rectangle 2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9" name="Rectangle 2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sp>
          <p:nvSpPr>
            <p:cNvPr id="18" name="Rectangle 17"/>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algn="ctr" defTabSz="935038" fontAlgn="base">
                <a:lnSpc>
                  <a:spcPct val="95000"/>
                </a:lnSpc>
                <a:spcBef>
                  <a:spcPct val="0"/>
                </a:spcBef>
                <a:spcAft>
                  <a:spcPct val="0"/>
                </a:spcAft>
                <a:defRPr/>
              </a:pPr>
              <a:r>
                <a:rPr lang="en-US" kern="0" dirty="0" smtClean="0">
                  <a:solidFill>
                    <a:sysClr val="windowText" lastClr="000000"/>
                  </a:solidFill>
                  <a:latin typeface="Arial Rounded MT Bold" pitchFamily="34" charset="0"/>
                  <a:ea typeface="ヒラギノ角ゴ ProN W3"/>
                  <a:cs typeface="Arial" charset="0"/>
                </a:rPr>
                <a:t>core3</a:t>
              </a:r>
            </a:p>
          </p:txBody>
        </p:sp>
      </p:grpSp>
      <p:sp>
        <p:nvSpPr>
          <p:cNvPr id="48" name="Right Brace 47"/>
          <p:cNvSpPr/>
          <p:nvPr/>
        </p:nvSpPr>
        <p:spPr>
          <a:xfrm>
            <a:off x="7618437" y="4043429"/>
            <a:ext cx="159487" cy="1190847"/>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9" name="Group 894"/>
          <p:cNvGrpSpPr/>
          <p:nvPr/>
        </p:nvGrpSpPr>
        <p:grpSpPr>
          <a:xfrm>
            <a:off x="7873615" y="4234803"/>
            <a:ext cx="808119" cy="808099"/>
            <a:chOff x="18529479" y="1206236"/>
            <a:chExt cx="857514" cy="854592"/>
          </a:xfrm>
          <a:effectLst>
            <a:outerShdw blurRad="50800" dist="38100" dir="2700000" algn="tl" rotWithShape="0">
              <a:prstClr val="black">
                <a:alpha val="40000"/>
              </a:prstClr>
            </a:outerShdw>
          </a:effectLst>
        </p:grpSpPr>
        <p:grpSp>
          <p:nvGrpSpPr>
            <p:cNvPr id="13" name="Group 402"/>
            <p:cNvGrpSpPr/>
            <p:nvPr/>
          </p:nvGrpSpPr>
          <p:grpSpPr>
            <a:xfrm>
              <a:off x="19259402" y="1295718"/>
              <a:ext cx="127591" cy="666301"/>
              <a:chOff x="19028701" y="1467290"/>
              <a:chExt cx="127591" cy="666301"/>
            </a:xfrm>
            <a:solidFill>
              <a:sysClr val="windowText" lastClr="000000"/>
            </a:solidFill>
          </p:grpSpPr>
          <p:sp>
            <p:nvSpPr>
              <p:cNvPr id="170" name="Rectangle 16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71" name="Rectangle 17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72" name="Rectangle 17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73" name="Rectangle 17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74" name="Rectangle 17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75" name="Rectangle 17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14" name="Group 403"/>
            <p:cNvGrpSpPr/>
            <p:nvPr/>
          </p:nvGrpSpPr>
          <p:grpSpPr>
            <a:xfrm>
              <a:off x="18529479" y="1295718"/>
              <a:ext cx="127591" cy="666301"/>
              <a:chOff x="19028701" y="1467290"/>
              <a:chExt cx="127591" cy="666301"/>
            </a:xfrm>
            <a:solidFill>
              <a:sysClr val="windowText" lastClr="000000"/>
            </a:solidFill>
          </p:grpSpPr>
          <p:sp>
            <p:nvSpPr>
              <p:cNvPr id="164" name="Rectangle 16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5" name="Rectangle 16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6" name="Rectangle 16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7" name="Rectangle 16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8" name="Rectangle 16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9" name="Rectangle 16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15" name="Group 410"/>
            <p:cNvGrpSpPr/>
            <p:nvPr/>
          </p:nvGrpSpPr>
          <p:grpSpPr>
            <a:xfrm rot="16200000">
              <a:off x="18891662" y="936881"/>
              <a:ext cx="127591" cy="666301"/>
              <a:chOff x="19028701" y="1467290"/>
              <a:chExt cx="127591" cy="666301"/>
            </a:xfrm>
            <a:solidFill>
              <a:sysClr val="windowText" lastClr="000000"/>
            </a:solidFill>
          </p:grpSpPr>
          <p:sp>
            <p:nvSpPr>
              <p:cNvPr id="158" name="Rectangle 15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9" name="Rectangle 15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0" name="Rectangle 15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1" name="Rectangle 16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2" name="Rectangle 16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63" name="Rectangle 16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16" name="Group 417"/>
            <p:cNvGrpSpPr/>
            <p:nvPr/>
          </p:nvGrpSpPr>
          <p:grpSpPr>
            <a:xfrm rot="16200000">
              <a:off x="18888561" y="1663882"/>
              <a:ext cx="127591" cy="666301"/>
              <a:chOff x="19028701" y="1467290"/>
              <a:chExt cx="127591" cy="666301"/>
            </a:xfrm>
            <a:solidFill>
              <a:sysClr val="windowText" lastClr="000000"/>
            </a:solidFill>
          </p:grpSpPr>
          <p:sp>
            <p:nvSpPr>
              <p:cNvPr id="152" name="Rectangle 15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3" name="Rectangle 15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4" name="Rectangle 15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5" name="Rectangle 15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6" name="Rectangle 15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57" name="Rectangle 15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sp>
          <p:nvSpPr>
            <p:cNvPr id="151" name="Rectangle 150"/>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algn="ctr" defTabSz="935038" fontAlgn="base">
                <a:lnSpc>
                  <a:spcPct val="95000"/>
                </a:lnSpc>
                <a:spcBef>
                  <a:spcPct val="0"/>
                </a:spcBef>
                <a:spcAft>
                  <a:spcPct val="0"/>
                </a:spcAft>
                <a:defRPr/>
              </a:pPr>
              <a:r>
                <a:rPr lang="en-US" kern="0" dirty="0" smtClean="0">
                  <a:solidFill>
                    <a:sysClr val="windowText" lastClr="000000"/>
                  </a:solidFill>
                  <a:latin typeface="Arial Rounded MT Bold" pitchFamily="34" charset="0"/>
                  <a:ea typeface="ヒラギノ角ゴ ProN W3"/>
                  <a:cs typeface="Arial" charset="0"/>
                </a:rPr>
                <a:t>core4</a:t>
              </a:r>
            </a:p>
          </p:txBody>
        </p:sp>
      </p:grpSp>
      <p:grpSp>
        <p:nvGrpSpPr>
          <p:cNvPr id="17" name="Group 894"/>
          <p:cNvGrpSpPr/>
          <p:nvPr/>
        </p:nvGrpSpPr>
        <p:grpSpPr>
          <a:xfrm>
            <a:off x="4581089" y="5549308"/>
            <a:ext cx="808119" cy="808099"/>
            <a:chOff x="18529479" y="1206236"/>
            <a:chExt cx="857514" cy="854592"/>
          </a:xfrm>
          <a:effectLst>
            <a:outerShdw blurRad="50800" dist="38100" dir="2700000" algn="tl" rotWithShape="0">
              <a:prstClr val="black">
                <a:alpha val="40000"/>
              </a:prstClr>
            </a:outerShdw>
          </a:effectLst>
        </p:grpSpPr>
        <p:grpSp>
          <p:nvGrpSpPr>
            <p:cNvPr id="19" name="Group 402"/>
            <p:cNvGrpSpPr/>
            <p:nvPr/>
          </p:nvGrpSpPr>
          <p:grpSpPr>
            <a:xfrm>
              <a:off x="19259402" y="1295718"/>
              <a:ext cx="127591" cy="666301"/>
              <a:chOff x="19028701" y="1467290"/>
              <a:chExt cx="127591" cy="666301"/>
            </a:xfrm>
            <a:solidFill>
              <a:sysClr val="windowText" lastClr="000000"/>
            </a:solidFill>
          </p:grpSpPr>
          <p:sp>
            <p:nvSpPr>
              <p:cNvPr id="200" name="Rectangle 19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01" name="Rectangle 20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02" name="Rectangle 20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03" name="Rectangle 20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04" name="Rectangle 20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05" name="Rectangle 20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20" name="Group 403"/>
            <p:cNvGrpSpPr/>
            <p:nvPr/>
          </p:nvGrpSpPr>
          <p:grpSpPr>
            <a:xfrm>
              <a:off x="18529479" y="1295718"/>
              <a:ext cx="127591" cy="666301"/>
              <a:chOff x="19028701" y="1467290"/>
              <a:chExt cx="127591" cy="666301"/>
            </a:xfrm>
            <a:solidFill>
              <a:sysClr val="windowText" lastClr="000000"/>
            </a:solidFill>
          </p:grpSpPr>
          <p:sp>
            <p:nvSpPr>
              <p:cNvPr id="194" name="Rectangle 19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5" name="Rectangle 19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6" name="Rectangle 19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7" name="Rectangle 19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8" name="Rectangle 19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9" name="Rectangle 19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21" name="Group 410"/>
            <p:cNvGrpSpPr/>
            <p:nvPr/>
          </p:nvGrpSpPr>
          <p:grpSpPr>
            <a:xfrm rot="16200000">
              <a:off x="18891662" y="936881"/>
              <a:ext cx="127591" cy="666301"/>
              <a:chOff x="19028701" y="1467290"/>
              <a:chExt cx="127591" cy="666301"/>
            </a:xfrm>
            <a:solidFill>
              <a:sysClr val="windowText" lastClr="000000"/>
            </a:solidFill>
          </p:grpSpPr>
          <p:sp>
            <p:nvSpPr>
              <p:cNvPr id="188" name="Rectangle 18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9" name="Rectangle 18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0" name="Rectangle 18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1" name="Rectangle 19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2" name="Rectangle 19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93" name="Rectangle 19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22" name="Group 417"/>
            <p:cNvGrpSpPr/>
            <p:nvPr/>
          </p:nvGrpSpPr>
          <p:grpSpPr>
            <a:xfrm rot="16200000">
              <a:off x="18888561" y="1663882"/>
              <a:ext cx="127591" cy="666301"/>
              <a:chOff x="19028701" y="1467290"/>
              <a:chExt cx="127591" cy="666301"/>
            </a:xfrm>
            <a:solidFill>
              <a:sysClr val="windowText" lastClr="000000"/>
            </a:solidFill>
          </p:grpSpPr>
          <p:sp>
            <p:nvSpPr>
              <p:cNvPr id="182" name="Rectangle 18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3" name="Rectangle 18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4" name="Rectangle 18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5" name="Rectangle 18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6" name="Rectangle 18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187" name="Rectangle 18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sp>
          <p:nvSpPr>
            <p:cNvPr id="181" name="Rectangle 180"/>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algn="ctr" defTabSz="935038" fontAlgn="base">
                <a:lnSpc>
                  <a:spcPct val="95000"/>
                </a:lnSpc>
                <a:spcBef>
                  <a:spcPct val="0"/>
                </a:spcBef>
                <a:spcAft>
                  <a:spcPct val="0"/>
                </a:spcAft>
                <a:defRPr/>
              </a:pPr>
              <a:r>
                <a:rPr lang="en-US" kern="0" dirty="0" smtClean="0">
                  <a:solidFill>
                    <a:sysClr val="windowText" lastClr="000000"/>
                  </a:solidFill>
                  <a:latin typeface="Arial Rounded MT Bold" pitchFamily="34" charset="0"/>
                  <a:ea typeface="ヒラギノ角ゴ ProN W3"/>
                  <a:cs typeface="Arial" charset="0"/>
                </a:rPr>
                <a:t>core1</a:t>
              </a:r>
            </a:p>
          </p:txBody>
        </p:sp>
      </p:grpSp>
      <p:grpSp>
        <p:nvGrpSpPr>
          <p:cNvPr id="23" name="Group 894"/>
          <p:cNvGrpSpPr/>
          <p:nvPr/>
        </p:nvGrpSpPr>
        <p:grpSpPr>
          <a:xfrm>
            <a:off x="5555313" y="5542220"/>
            <a:ext cx="808119" cy="808099"/>
            <a:chOff x="18529479" y="1206236"/>
            <a:chExt cx="857514" cy="854592"/>
          </a:xfrm>
          <a:effectLst>
            <a:outerShdw blurRad="50800" dist="38100" dir="2700000" algn="tl" rotWithShape="0">
              <a:prstClr val="black">
                <a:alpha val="40000"/>
              </a:prstClr>
            </a:outerShdw>
          </a:effectLst>
        </p:grpSpPr>
        <p:grpSp>
          <p:nvGrpSpPr>
            <p:cNvPr id="49" name="Group 402"/>
            <p:cNvGrpSpPr/>
            <p:nvPr/>
          </p:nvGrpSpPr>
          <p:grpSpPr>
            <a:xfrm>
              <a:off x="19259402" y="1295718"/>
              <a:ext cx="127591" cy="666301"/>
              <a:chOff x="19028701" y="1467290"/>
              <a:chExt cx="127591" cy="666301"/>
            </a:xfrm>
            <a:solidFill>
              <a:sysClr val="windowText" lastClr="000000"/>
            </a:solidFill>
          </p:grpSpPr>
          <p:sp>
            <p:nvSpPr>
              <p:cNvPr id="230" name="Rectangle 229"/>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31" name="Rectangle 230"/>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32" name="Rectangle 231"/>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33" name="Rectangle 232"/>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34" name="Rectangle 233"/>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35" name="Rectangle 234"/>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50" name="Group 403"/>
            <p:cNvGrpSpPr/>
            <p:nvPr/>
          </p:nvGrpSpPr>
          <p:grpSpPr>
            <a:xfrm>
              <a:off x="18529479" y="1295718"/>
              <a:ext cx="127591" cy="666301"/>
              <a:chOff x="19028701" y="1467290"/>
              <a:chExt cx="127591" cy="666301"/>
            </a:xfrm>
            <a:solidFill>
              <a:sysClr val="windowText" lastClr="000000"/>
            </a:solidFill>
          </p:grpSpPr>
          <p:sp>
            <p:nvSpPr>
              <p:cNvPr id="224" name="Rectangle 223"/>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5" name="Rectangle 224"/>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6" name="Rectangle 225"/>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7" name="Rectangle 226"/>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8" name="Rectangle 227"/>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9" name="Rectangle 228"/>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51" name="Group 410"/>
            <p:cNvGrpSpPr/>
            <p:nvPr/>
          </p:nvGrpSpPr>
          <p:grpSpPr>
            <a:xfrm rot="16200000">
              <a:off x="18891662" y="936881"/>
              <a:ext cx="127591" cy="666301"/>
              <a:chOff x="19028701" y="1467290"/>
              <a:chExt cx="127591" cy="666301"/>
            </a:xfrm>
            <a:solidFill>
              <a:sysClr val="windowText" lastClr="000000"/>
            </a:solidFill>
          </p:grpSpPr>
          <p:sp>
            <p:nvSpPr>
              <p:cNvPr id="218" name="Rectangle 21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9" name="Rectangle 21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0" name="Rectangle 21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1" name="Rectangle 22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2" name="Rectangle 22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23" name="Rectangle 22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grpSp>
          <p:nvGrpSpPr>
            <p:cNvPr id="52" name="Group 417"/>
            <p:cNvGrpSpPr/>
            <p:nvPr/>
          </p:nvGrpSpPr>
          <p:grpSpPr>
            <a:xfrm rot="16200000">
              <a:off x="18888561" y="1663882"/>
              <a:ext cx="127591" cy="666301"/>
              <a:chOff x="19028701" y="1467290"/>
              <a:chExt cx="127591" cy="666301"/>
            </a:xfrm>
            <a:solidFill>
              <a:sysClr val="windowText" lastClr="000000"/>
            </a:solidFill>
          </p:grpSpPr>
          <p:sp>
            <p:nvSpPr>
              <p:cNvPr id="212" name="Rectangle 21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3" name="Rectangle 21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4" name="Rectangle 21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5" name="Rectangle 21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6" name="Rectangle 21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sp>
            <p:nvSpPr>
              <p:cNvPr id="217" name="Rectangle 21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defTabSz="935038" fontAlgn="base">
                  <a:lnSpc>
                    <a:spcPct val="95000"/>
                  </a:lnSpc>
                  <a:spcBef>
                    <a:spcPct val="0"/>
                  </a:spcBef>
                  <a:spcAft>
                    <a:spcPct val="0"/>
                  </a:spcAft>
                  <a:defRPr/>
                </a:pPr>
                <a:endParaRPr lang="en-US" kern="0" smtClean="0">
                  <a:solidFill>
                    <a:sysClr val="windowText" lastClr="000000"/>
                  </a:solidFill>
                  <a:latin typeface="Gill Sans MT"/>
                  <a:ea typeface="ヒラギノ角ゴ ProN W3"/>
                  <a:cs typeface="Arial" charset="0"/>
                </a:endParaRPr>
              </a:p>
            </p:txBody>
          </p:sp>
        </p:grpSp>
        <p:sp>
          <p:nvSpPr>
            <p:cNvPr id="211" name="Rectangle 210"/>
            <p:cNvSpPr/>
            <p:nvPr/>
          </p:nvSpPr>
          <p:spPr bwMode="auto">
            <a:xfrm>
              <a:off x="18575365" y="1246096"/>
              <a:ext cx="765544" cy="765544"/>
            </a:xfrm>
            <a:prstGeom prst="rect">
              <a:avLst/>
            </a:prstGeom>
            <a:solidFill>
              <a:schemeClr val="accent4">
                <a:lumMod val="20000"/>
                <a:lumOff val="80000"/>
              </a:schemeClr>
            </a:solidFill>
            <a:ln w="9525" cap="flat" cmpd="sng" algn="ctr">
              <a:solidFill>
                <a:srgbClr val="14385D"/>
              </a:solidFill>
              <a:prstDash val="solid"/>
              <a:round/>
              <a:headEnd type="none" w="med" len="med"/>
              <a:tailEnd type="none" w="med" len="med"/>
            </a:ln>
            <a:effectLst/>
          </p:spPr>
          <p:txBody>
            <a:bodyPr vert="horz" wrap="square" lIns="93502" tIns="46751" rIns="93502" bIns="46751" numCol="1" rtlCol="0" anchor="ctr" anchorCtr="0" compatLnSpc="1">
              <a:prstTxWarp prst="textNoShape">
                <a:avLst/>
              </a:prstTxWarp>
            </a:bodyPr>
            <a:lstStyle/>
            <a:p>
              <a:pPr algn="ctr" defTabSz="935038" fontAlgn="base">
                <a:lnSpc>
                  <a:spcPct val="95000"/>
                </a:lnSpc>
                <a:spcBef>
                  <a:spcPct val="0"/>
                </a:spcBef>
                <a:spcAft>
                  <a:spcPct val="0"/>
                </a:spcAft>
                <a:defRPr/>
              </a:pPr>
              <a:r>
                <a:rPr lang="en-US" kern="0" dirty="0" smtClean="0">
                  <a:solidFill>
                    <a:sysClr val="windowText" lastClr="000000"/>
                  </a:solidFill>
                  <a:latin typeface="Arial Rounded MT Bold" pitchFamily="34" charset="0"/>
                  <a:ea typeface="ヒラギノ角ゴ ProN W3"/>
                  <a:cs typeface="Arial" charset="0"/>
                </a:rPr>
                <a:t>core2</a:t>
              </a:r>
            </a:p>
          </p:txBody>
        </p:sp>
      </p:grpSp>
      <p:sp>
        <p:nvSpPr>
          <p:cNvPr id="266" name="Right Brace 265"/>
          <p:cNvSpPr/>
          <p:nvPr/>
        </p:nvSpPr>
        <p:spPr>
          <a:xfrm rot="5400000">
            <a:off x="4934716" y="4796252"/>
            <a:ext cx="100864" cy="753124"/>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267" name="Right Brace 266"/>
          <p:cNvSpPr/>
          <p:nvPr/>
        </p:nvSpPr>
        <p:spPr>
          <a:xfrm rot="5400000">
            <a:off x="5908940" y="4789163"/>
            <a:ext cx="100864" cy="753124"/>
          </a:xfrm>
          <a:prstGeom prst="rightBrac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268" name="Rectangle 267"/>
          <p:cNvSpPr/>
          <p:nvPr/>
        </p:nvSpPr>
        <p:spPr bwMode="gray">
          <a:xfrm>
            <a:off x="5445863" y="2618432"/>
            <a:ext cx="45719" cy="2426400"/>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69" name="Rectangle 268"/>
          <p:cNvSpPr/>
          <p:nvPr/>
        </p:nvSpPr>
        <p:spPr bwMode="gray">
          <a:xfrm>
            <a:off x="6512663" y="2600711"/>
            <a:ext cx="45719" cy="2426400"/>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70" name="Rectangle 269"/>
          <p:cNvSpPr/>
          <p:nvPr/>
        </p:nvSpPr>
        <p:spPr bwMode="gray">
          <a:xfrm rot="5400000">
            <a:off x="7147276" y="3462840"/>
            <a:ext cx="46800" cy="936000"/>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7070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6-10 at 5.16.1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226" y="1426217"/>
            <a:ext cx="8334816" cy="4934211"/>
          </a:xfrm>
          <a:prstGeom prst="rect">
            <a:avLst/>
          </a:prstGeom>
        </p:spPr>
      </p:pic>
      <p:sp>
        <p:nvSpPr>
          <p:cNvPr id="4" name="Title 1"/>
          <p:cNvSpPr>
            <a:spLocks noGrp="1"/>
          </p:cNvSpPr>
          <p:nvPr>
            <p:ph type="title"/>
          </p:nvPr>
        </p:nvSpPr>
        <p:spPr>
          <a:xfrm>
            <a:off x="324000" y="324000"/>
            <a:ext cx="8496000" cy="756000"/>
          </a:xfrm>
        </p:spPr>
        <p:txBody>
          <a:bodyPr/>
          <a:lstStyle/>
          <a:p>
            <a:r>
              <a:rPr lang="en-US" dirty="0">
                <a:solidFill>
                  <a:schemeClr val="bg2">
                    <a:lumMod val="50000"/>
                  </a:schemeClr>
                </a:solidFill>
              </a:rPr>
              <a:t>SAP </a:t>
            </a:r>
            <a:r>
              <a:rPr lang="en-US" dirty="0" smtClean="0">
                <a:solidFill>
                  <a:schemeClr val="bg2">
                    <a:lumMod val="50000"/>
                  </a:schemeClr>
                </a:solidFill>
              </a:rPr>
              <a:t>HANA: </a:t>
            </a:r>
            <a:r>
              <a:rPr lang="en-US" dirty="0">
                <a:solidFill>
                  <a:schemeClr val="bg2">
                    <a:lumMod val="50000"/>
                  </a:schemeClr>
                </a:solidFill>
              </a:rPr>
              <a:t>Persistence </a:t>
            </a:r>
            <a:r>
              <a:rPr lang="en-US" dirty="0" smtClean="0">
                <a:solidFill>
                  <a:schemeClr val="bg2">
                    <a:lumMod val="50000"/>
                  </a:schemeClr>
                </a:solidFill>
              </a:rPr>
              <a:t>Layer</a:t>
            </a:r>
            <a:endParaRPr lang="en-US" dirty="0">
              <a:solidFill>
                <a:schemeClr val="bg2">
                  <a:lumMod val="50000"/>
                </a:schemeClr>
              </a:solidFill>
            </a:endParaRPr>
          </a:p>
        </p:txBody>
      </p:sp>
    </p:spTree>
    <p:extLst>
      <p:ext uri="{BB962C8B-B14F-4D97-AF65-F5344CB8AC3E}">
        <p14:creationId xmlns:p14="http://schemas.microsoft.com/office/powerpoint/2010/main" val="304639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Theme:  Using Cloud to solve Big Data problems!</a:t>
            </a:r>
            <a:endParaRPr lang="en-US" dirty="0"/>
          </a:p>
        </p:txBody>
      </p:sp>
      <p:pic>
        <p:nvPicPr>
          <p:cNvPr id="4" name="Picture 3"/>
          <p:cNvPicPr>
            <a:picLocks noChangeAspect="1"/>
          </p:cNvPicPr>
          <p:nvPr/>
        </p:nvPicPr>
        <p:blipFill>
          <a:blip r:embed="rId2"/>
          <a:stretch>
            <a:fillRect/>
          </a:stretch>
        </p:blipFill>
        <p:spPr>
          <a:xfrm>
            <a:off x="1565176" y="1865397"/>
            <a:ext cx="5392870" cy="3702760"/>
          </a:xfrm>
          <a:prstGeom prst="rect">
            <a:avLst/>
          </a:prstGeom>
        </p:spPr>
      </p:pic>
      <p:sp>
        <p:nvSpPr>
          <p:cNvPr id="6" name="Cloud 5"/>
          <p:cNvSpPr/>
          <p:nvPr/>
        </p:nvSpPr>
        <p:spPr bwMode="gray">
          <a:xfrm>
            <a:off x="324001" y="1442049"/>
            <a:ext cx="8353706" cy="4630432"/>
          </a:xfrm>
          <a:prstGeom prst="cloud">
            <a:avLst/>
          </a:prstGeom>
          <a:gradFill flip="none" rotWithShape="1">
            <a:gsLst>
              <a:gs pos="0">
                <a:schemeClr val="bg2">
                  <a:lumMod val="50000"/>
                </a:schemeClr>
              </a:gs>
              <a:gs pos="37000">
                <a:prstClr val="white">
                  <a:alpha val="0"/>
                </a:prstClr>
              </a:gs>
            </a:gsLst>
            <a:path path="circle">
              <a:fillToRect l="100000" t="100000"/>
            </a:path>
            <a:tileRect r="-100000" b="-100000"/>
          </a:gradFill>
          <a:ln w="38100" cmpd="sng" algn="ctr">
            <a:solidFill>
              <a:schemeClr val="tx1">
                <a:lumMod val="50000"/>
                <a:lumOff val="50000"/>
              </a:schemeClr>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39541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4000549" y="2271862"/>
            <a:ext cx="2147670" cy="1720540"/>
            <a:chOff x="4000549" y="2205873"/>
            <a:chExt cx="2147670" cy="1720540"/>
          </a:xfrm>
        </p:grpSpPr>
        <p:grpSp>
          <p:nvGrpSpPr>
            <p:cNvPr id="52" name="Group 51"/>
            <p:cNvGrpSpPr/>
            <p:nvPr/>
          </p:nvGrpSpPr>
          <p:grpSpPr>
            <a:xfrm>
              <a:off x="4000549" y="2205873"/>
              <a:ext cx="1129576" cy="1070091"/>
              <a:chOff x="4585010" y="2356701"/>
              <a:chExt cx="1129576" cy="1070091"/>
            </a:xfrm>
          </p:grpSpPr>
          <p:pic>
            <p:nvPicPr>
              <p:cNvPr id="4098"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448" y="2356701"/>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78" y="2498103"/>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0107" y="2639507"/>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010" y="2790336"/>
                <a:ext cx="413138" cy="636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3" name="Group 212"/>
            <p:cNvGrpSpPr/>
            <p:nvPr/>
          </p:nvGrpSpPr>
          <p:grpSpPr>
            <a:xfrm>
              <a:off x="4245645" y="2366129"/>
              <a:ext cx="1129576" cy="1070091"/>
              <a:chOff x="4585010" y="2356701"/>
              <a:chExt cx="1129576" cy="1070091"/>
            </a:xfrm>
          </p:grpSpPr>
          <p:pic>
            <p:nvPicPr>
              <p:cNvPr id="214"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448" y="2356701"/>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78" y="2498103"/>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0107" y="2639507"/>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010" y="2790336"/>
                <a:ext cx="413138" cy="636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4509596" y="2526384"/>
              <a:ext cx="1129576" cy="1070091"/>
              <a:chOff x="4585010" y="2356701"/>
              <a:chExt cx="1129576" cy="1070091"/>
            </a:xfrm>
          </p:grpSpPr>
          <p:pic>
            <p:nvPicPr>
              <p:cNvPr id="219"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448" y="2356701"/>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78" y="2498103"/>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0107" y="2639507"/>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010" y="2790336"/>
                <a:ext cx="413138" cy="636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3" name="Group 222"/>
            <p:cNvGrpSpPr/>
            <p:nvPr/>
          </p:nvGrpSpPr>
          <p:grpSpPr>
            <a:xfrm>
              <a:off x="4754692" y="2686640"/>
              <a:ext cx="1129576" cy="1070091"/>
              <a:chOff x="4585010" y="2356701"/>
              <a:chExt cx="1129576" cy="1070091"/>
            </a:xfrm>
          </p:grpSpPr>
          <p:pic>
            <p:nvPicPr>
              <p:cNvPr id="224"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448" y="2356701"/>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78" y="2498103"/>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0107" y="2639507"/>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010" y="2790336"/>
                <a:ext cx="413138" cy="636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8" name="Group 227"/>
            <p:cNvGrpSpPr/>
            <p:nvPr/>
          </p:nvGrpSpPr>
          <p:grpSpPr>
            <a:xfrm>
              <a:off x="5018643" y="2856322"/>
              <a:ext cx="1129576" cy="1070091"/>
              <a:chOff x="4585010" y="2356701"/>
              <a:chExt cx="1129576" cy="1070091"/>
            </a:xfrm>
          </p:grpSpPr>
          <p:pic>
            <p:nvPicPr>
              <p:cNvPr id="229"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1448" y="2356701"/>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778" y="2498103"/>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0107" y="2639507"/>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010" y="2790336"/>
                <a:ext cx="413138" cy="63645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8" name="Group 157"/>
          <p:cNvGrpSpPr/>
          <p:nvPr/>
        </p:nvGrpSpPr>
        <p:grpSpPr>
          <a:xfrm>
            <a:off x="3214545" y="3714162"/>
            <a:ext cx="188537" cy="160256"/>
            <a:chOff x="3355941" y="3902697"/>
            <a:chExt cx="188537" cy="160256"/>
          </a:xfrm>
        </p:grpSpPr>
        <p:sp>
          <p:nvSpPr>
            <p:cNvPr id="159" name="Oval 158"/>
            <p:cNvSpPr/>
            <p:nvPr/>
          </p:nvSpPr>
          <p:spPr bwMode="gray">
            <a:xfrm>
              <a:off x="3421929" y="3902697"/>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sp>
          <p:nvSpPr>
            <p:cNvPr id="160" name="Oval 159"/>
            <p:cNvSpPr/>
            <p:nvPr/>
          </p:nvSpPr>
          <p:spPr bwMode="gray">
            <a:xfrm>
              <a:off x="3355941" y="3940404"/>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grpSp>
      <p:grpSp>
        <p:nvGrpSpPr>
          <p:cNvPr id="155" name="Group 154"/>
          <p:cNvGrpSpPr/>
          <p:nvPr/>
        </p:nvGrpSpPr>
        <p:grpSpPr>
          <a:xfrm>
            <a:off x="4166652" y="3638746"/>
            <a:ext cx="188537" cy="160256"/>
            <a:chOff x="3355941" y="3902697"/>
            <a:chExt cx="188537" cy="160256"/>
          </a:xfrm>
        </p:grpSpPr>
        <p:sp>
          <p:nvSpPr>
            <p:cNvPr id="156" name="Oval 155"/>
            <p:cNvSpPr/>
            <p:nvPr/>
          </p:nvSpPr>
          <p:spPr bwMode="gray">
            <a:xfrm>
              <a:off x="3421929" y="3902697"/>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sp>
          <p:nvSpPr>
            <p:cNvPr id="157" name="Oval 156"/>
            <p:cNvSpPr/>
            <p:nvPr/>
          </p:nvSpPr>
          <p:spPr bwMode="gray">
            <a:xfrm>
              <a:off x="3355941" y="3940404"/>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grpSp>
      <p:grpSp>
        <p:nvGrpSpPr>
          <p:cNvPr id="50" name="Group 49"/>
          <p:cNvGrpSpPr/>
          <p:nvPr/>
        </p:nvGrpSpPr>
        <p:grpSpPr>
          <a:xfrm>
            <a:off x="3657605" y="3930978"/>
            <a:ext cx="188537" cy="160256"/>
            <a:chOff x="3355941" y="3902697"/>
            <a:chExt cx="188537" cy="160256"/>
          </a:xfrm>
        </p:grpSpPr>
        <p:sp>
          <p:nvSpPr>
            <p:cNvPr id="48" name="Oval 47"/>
            <p:cNvSpPr/>
            <p:nvPr/>
          </p:nvSpPr>
          <p:spPr bwMode="gray">
            <a:xfrm>
              <a:off x="3421929" y="3902697"/>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sp>
          <p:nvSpPr>
            <p:cNvPr id="154" name="Oval 153"/>
            <p:cNvSpPr/>
            <p:nvPr/>
          </p:nvSpPr>
          <p:spPr bwMode="gray">
            <a:xfrm>
              <a:off x="3355941" y="3940404"/>
              <a:ext cx="122549" cy="122549"/>
            </a:xfrm>
            <a:prstGeom prst="ellipse">
              <a:avLst/>
            </a:prstGeom>
            <a:solidFill>
              <a:schemeClr val="accent2"/>
            </a:solidFill>
            <a:scene3d>
              <a:camera prst="isometricLeftDown"/>
              <a:lightRig rig="threePt" dir="t"/>
            </a:scene3d>
            <a:sp3d extrusionH="57150"/>
          </p:spPr>
          <p:txBody>
            <a:bodyPr wrap="square" rtlCol="0" anchor="ctr" anchorCtr="1">
              <a:noAutofit/>
            </a:bodyPr>
            <a:lstStyle/>
            <a:p>
              <a:pPr algn="ctr"/>
              <a:endParaRPr lang="en-US" sz="1200" dirty="0" smtClean="0">
                <a:solidFill>
                  <a:schemeClr val="bg1"/>
                </a:solidFill>
                <a:cs typeface="Arial"/>
              </a:endParaRPr>
            </a:p>
          </p:txBody>
        </p:sp>
      </p:grpSp>
      <p:sp>
        <p:nvSpPr>
          <p:cNvPr id="122" name="Oval 121"/>
          <p:cNvSpPr/>
          <p:nvPr/>
        </p:nvSpPr>
        <p:spPr bwMode="gray">
          <a:xfrm>
            <a:off x="6711414" y="2833208"/>
            <a:ext cx="398189" cy="398189"/>
          </a:xfrm>
          <a:prstGeom prst="ellipse">
            <a:avLst/>
          </a:prstGeom>
          <a:solidFill>
            <a:schemeClr val="accent1"/>
          </a:solidFill>
          <a:ln w="6350" algn="ctr">
            <a:noFill/>
            <a:miter lim="800000"/>
            <a:headEnd/>
            <a:tailEnd/>
          </a:ln>
        </p:spPr>
        <p:txBody>
          <a:bodyPr lIns="89985" tIns="71987" rIns="89985" bIns="71987"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HANA: Scalability</a:t>
            </a:r>
            <a:br>
              <a:rPr lang="en-US" dirty="0" smtClean="0"/>
            </a:br>
            <a:r>
              <a:rPr lang="en-US" sz="2000" b="0" kern="0" dirty="0" smtClean="0">
                <a:ea typeface="Arial Unicode MS" pitchFamily="34" charset="-128"/>
                <a:cs typeface="Arial Unicode MS" pitchFamily="34" charset="-128"/>
              </a:rPr>
              <a:t>Scales </a:t>
            </a:r>
            <a:r>
              <a:rPr lang="en-US" sz="2000" b="0" kern="0" dirty="0">
                <a:ea typeface="Arial Unicode MS" pitchFamily="34" charset="-128"/>
                <a:cs typeface="Arial Unicode MS" pitchFamily="34" charset="-128"/>
              </a:rPr>
              <a:t>from very small servers to very large clusters</a:t>
            </a:r>
            <a:endParaRPr lang="en-US" sz="2000" b="0" dirty="0"/>
          </a:p>
        </p:txBody>
      </p:sp>
      <p:grpSp>
        <p:nvGrpSpPr>
          <p:cNvPr id="12" name="Group 11"/>
          <p:cNvGrpSpPr/>
          <p:nvPr/>
        </p:nvGrpSpPr>
        <p:grpSpPr>
          <a:xfrm>
            <a:off x="841199" y="3868717"/>
            <a:ext cx="818630" cy="188933"/>
            <a:chOff x="818631" y="3169873"/>
            <a:chExt cx="818630" cy="188933"/>
          </a:xfrm>
          <a:scene3d>
            <a:camera prst="isometricRightUp"/>
            <a:lightRig rig="threePt" dir="t"/>
          </a:scene3d>
        </p:grpSpPr>
        <p:sp>
          <p:nvSpPr>
            <p:cNvPr id="4" name="Rectangle 3"/>
            <p:cNvSpPr/>
            <p:nvPr/>
          </p:nvSpPr>
          <p:spPr bwMode="gray">
            <a:xfrm>
              <a:off x="818631" y="3169873"/>
              <a:ext cx="818630" cy="188933"/>
            </a:xfrm>
            <a:prstGeom prst="rect">
              <a:avLst/>
            </a:prstGeom>
            <a:solidFill>
              <a:schemeClr val="accent3">
                <a:lumMod val="75000"/>
              </a:schemeClr>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857250" y="3197225"/>
              <a:ext cx="45719" cy="130175"/>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Rectangle 5"/>
            <p:cNvSpPr/>
            <p:nvPr/>
          </p:nvSpPr>
          <p:spPr bwMode="gray">
            <a:xfrm>
              <a:off x="1549400" y="3197225"/>
              <a:ext cx="45719" cy="130175"/>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304925" y="3213100"/>
              <a:ext cx="209550" cy="45719"/>
            </a:xfrm>
            <a:prstGeom prst="rect">
              <a:avLst/>
            </a:prstGeom>
            <a:solidFill>
              <a:schemeClr val="bg1"/>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8" name="Group 17"/>
          <p:cNvGrpSpPr/>
          <p:nvPr/>
        </p:nvGrpSpPr>
        <p:grpSpPr>
          <a:xfrm>
            <a:off x="1965724" y="3727794"/>
            <a:ext cx="818630" cy="329856"/>
            <a:chOff x="1748906" y="3028951"/>
            <a:chExt cx="818630" cy="329856"/>
          </a:xfrm>
          <a:scene3d>
            <a:camera prst="isometricRightUp"/>
            <a:lightRig rig="threePt" dir="t"/>
          </a:scene3d>
        </p:grpSpPr>
        <p:sp>
          <p:nvSpPr>
            <p:cNvPr id="8" name="Rectangle 7"/>
            <p:cNvSpPr/>
            <p:nvPr/>
          </p:nvSpPr>
          <p:spPr bwMode="gray">
            <a:xfrm>
              <a:off x="1748906" y="3028951"/>
              <a:ext cx="818630" cy="329856"/>
            </a:xfrm>
            <a:prstGeom prst="rect">
              <a:avLst/>
            </a:prstGeom>
            <a:solidFill>
              <a:schemeClr val="accent3">
                <a:lumMod val="75000"/>
              </a:schemeClr>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bwMode="gray">
            <a:xfrm>
              <a:off x="1787525"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 name="Rectangle 10"/>
            <p:cNvSpPr/>
            <p:nvPr/>
          </p:nvSpPr>
          <p:spPr bwMode="gray">
            <a:xfrm>
              <a:off x="2235200" y="3073400"/>
              <a:ext cx="209550" cy="45719"/>
            </a:xfrm>
            <a:prstGeom prst="rect">
              <a:avLst/>
            </a:prstGeom>
            <a:solidFill>
              <a:schemeClr val="bg1"/>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 name="Rectangle 12"/>
            <p:cNvSpPr/>
            <p:nvPr/>
          </p:nvSpPr>
          <p:spPr bwMode="gray">
            <a:xfrm>
              <a:off x="2482850"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 name="Rectangle 13"/>
            <p:cNvSpPr/>
            <p:nvPr/>
          </p:nvSpPr>
          <p:spPr bwMode="gray">
            <a:xfrm>
              <a:off x="1866900" y="306387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 name="Rectangle 14"/>
            <p:cNvSpPr/>
            <p:nvPr/>
          </p:nvSpPr>
          <p:spPr bwMode="gray">
            <a:xfrm>
              <a:off x="1866900" y="313690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 name="Rectangle 15"/>
            <p:cNvSpPr/>
            <p:nvPr/>
          </p:nvSpPr>
          <p:spPr bwMode="gray">
            <a:xfrm>
              <a:off x="1866900" y="320992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 name="Rectangle 16"/>
            <p:cNvSpPr/>
            <p:nvPr/>
          </p:nvSpPr>
          <p:spPr bwMode="gray">
            <a:xfrm>
              <a:off x="1866900" y="328295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8" name="Rectangle 27"/>
          <p:cNvSpPr/>
          <p:nvPr/>
        </p:nvSpPr>
        <p:spPr bwMode="gray">
          <a:xfrm>
            <a:off x="3595245" y="2422690"/>
            <a:ext cx="904041" cy="1529510"/>
          </a:xfrm>
          <a:prstGeom prst="rect">
            <a:avLst/>
          </a:prstGeom>
          <a:solidFill>
            <a:schemeClr val="accent2"/>
          </a:solidFill>
          <a:ln w="50800" algn="ctr">
            <a:solidFill>
              <a:schemeClr val="accent2">
                <a:lumMod val="60000"/>
                <a:lumOff val="40000"/>
              </a:schemeClr>
            </a:solidFill>
            <a:miter lim="800000"/>
            <a:headEnd/>
            <a:tailEnd/>
          </a:ln>
          <a:scene3d>
            <a:camera prst="isometricRightUp"/>
            <a:lightRig rig="threePt" dir="t"/>
          </a:scene3d>
          <a:sp3d extrusionH="711200">
            <a:extrusionClr>
              <a:schemeClr val="accent2"/>
            </a:extrusionClr>
          </a:sp3d>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25" name="Straight Arrow Connector 124"/>
          <p:cNvCxnSpPr>
            <a:stCxn id="122" idx="5"/>
          </p:cNvCxnSpPr>
          <p:nvPr/>
        </p:nvCxnSpPr>
        <p:spPr>
          <a:xfrm>
            <a:off x="7051290" y="3173084"/>
            <a:ext cx="273331" cy="286556"/>
          </a:xfrm>
          <a:prstGeom prst="straightConnector1">
            <a:avLst/>
          </a:prstGeom>
          <a:ln w="63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573613" y="4335301"/>
            <a:ext cx="2462065" cy="50013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Single </a:t>
            </a:r>
            <a:r>
              <a:rPr lang="en-US" sz="1600" b="1" kern="0" dirty="0" smtClean="0">
                <a:ea typeface="Arial Unicode MS" pitchFamily="34" charset="-128"/>
                <a:cs typeface="Arial Unicode MS" pitchFamily="34" charset="-128"/>
              </a:rPr>
              <a:t>Server</a:t>
            </a:r>
          </a:p>
          <a:p>
            <a:pPr marL="171450" indent="-171450" fontAlgn="base">
              <a:spcBef>
                <a:spcPct val="50000"/>
              </a:spcBef>
              <a:spcAft>
                <a:spcPct val="0"/>
              </a:spcAft>
              <a:buClr>
                <a:srgbClr val="F0AB00"/>
              </a:buClr>
              <a:buSzPct val="80000"/>
              <a:buFont typeface="Arial" pitchFamily="34" charset="0"/>
              <a:buChar char="•"/>
            </a:pPr>
            <a:r>
              <a:rPr lang="en-US" sz="1100" kern="0" dirty="0" smtClean="0">
                <a:ea typeface="Arial Unicode MS" pitchFamily="34" charset="-128"/>
                <a:cs typeface="Arial Unicode MS" pitchFamily="34" charset="-128"/>
              </a:rPr>
              <a:t>2 CPU 128GB to 8 CPU 1TB</a:t>
            </a:r>
          </a:p>
        </p:txBody>
      </p:sp>
      <p:sp>
        <p:nvSpPr>
          <p:cNvPr id="127" name="TextBox 126"/>
          <p:cNvSpPr txBox="1"/>
          <p:nvPr/>
        </p:nvSpPr>
        <p:spPr>
          <a:xfrm>
            <a:off x="3205163" y="4335301"/>
            <a:ext cx="2733675" cy="160043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Scale Out Cluster</a:t>
            </a:r>
          </a:p>
          <a:p>
            <a:pPr marL="171450" indent="-171450" fontAlgn="base">
              <a:spcBef>
                <a:spcPct val="50000"/>
              </a:spcBef>
              <a:spcAft>
                <a:spcPct val="0"/>
              </a:spcAft>
              <a:buClr>
                <a:srgbClr val="F0AB00"/>
              </a:buClr>
              <a:buSzPct val="80000"/>
              <a:buFont typeface="Arial" pitchFamily="34" charset="0"/>
              <a:buChar char="•"/>
            </a:pPr>
            <a:r>
              <a:rPr lang="en-US" sz="1100" kern="0" dirty="0">
                <a:ea typeface="Arial Unicode MS" pitchFamily="34" charset="-128"/>
                <a:cs typeface="Arial Unicode MS" pitchFamily="34" charset="-128"/>
              </a:rPr>
              <a:t>2 to n servers per cluster</a:t>
            </a:r>
          </a:p>
          <a:p>
            <a:pPr marL="171450" indent="-171450" fontAlgn="base">
              <a:spcBef>
                <a:spcPct val="50000"/>
              </a:spcBef>
              <a:spcAft>
                <a:spcPct val="0"/>
              </a:spcAft>
              <a:buClr>
                <a:srgbClr val="F0AB00"/>
              </a:buClr>
              <a:buSzPct val="80000"/>
              <a:buFont typeface="Arial" pitchFamily="34" charset="0"/>
              <a:buChar char="•"/>
            </a:pPr>
            <a:r>
              <a:rPr lang="en-US" sz="1100" kern="0" dirty="0" smtClean="0">
                <a:ea typeface="Arial Unicode MS" pitchFamily="34" charset="-128"/>
                <a:cs typeface="Arial Unicode MS" pitchFamily="34" charset="-128"/>
              </a:rPr>
              <a:t>Largest </a:t>
            </a:r>
            <a:r>
              <a:rPr lang="en-US" sz="1100" kern="0" dirty="0">
                <a:ea typeface="Arial Unicode MS" pitchFamily="34" charset="-128"/>
                <a:cs typeface="Arial Unicode MS" pitchFamily="34" charset="-128"/>
              </a:rPr>
              <a:t>certified configuration: 16 servers</a:t>
            </a:r>
          </a:p>
          <a:p>
            <a:pPr marL="171450" indent="-171450" fontAlgn="base">
              <a:spcBef>
                <a:spcPct val="50000"/>
              </a:spcBef>
              <a:spcAft>
                <a:spcPct val="0"/>
              </a:spcAft>
              <a:buClr>
                <a:srgbClr val="F0AB00"/>
              </a:buClr>
              <a:buSzPct val="80000"/>
              <a:buFont typeface="Arial" pitchFamily="34" charset="0"/>
              <a:buChar char="•"/>
            </a:pPr>
            <a:r>
              <a:rPr lang="en-US" sz="1100" kern="0" dirty="0">
                <a:ea typeface="Arial Unicode MS" pitchFamily="34" charset="-128"/>
                <a:cs typeface="Arial Unicode MS" pitchFamily="34" charset="-128"/>
              </a:rPr>
              <a:t>Largest tested configuration: 100+ servers</a:t>
            </a:r>
          </a:p>
          <a:p>
            <a:pPr marL="171450" indent="-171450" fontAlgn="base">
              <a:spcBef>
                <a:spcPct val="50000"/>
              </a:spcBef>
              <a:spcAft>
                <a:spcPct val="0"/>
              </a:spcAft>
              <a:buClr>
                <a:srgbClr val="F0AB00"/>
              </a:buClr>
              <a:buSzPct val="80000"/>
              <a:buFont typeface="Arial" pitchFamily="34" charset="0"/>
              <a:buChar char="•"/>
            </a:pPr>
            <a:r>
              <a:rPr lang="en-US" sz="1100" kern="0" dirty="0">
                <a:ea typeface="Arial Unicode MS" pitchFamily="34" charset="-128"/>
                <a:cs typeface="Arial Unicode MS" pitchFamily="34" charset="-128"/>
              </a:rPr>
              <a:t>Support for high availability </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and disaster tolerance</a:t>
            </a:r>
          </a:p>
        </p:txBody>
      </p:sp>
      <p:sp>
        <p:nvSpPr>
          <p:cNvPr id="128" name="TextBox 127"/>
          <p:cNvSpPr txBox="1"/>
          <p:nvPr/>
        </p:nvSpPr>
        <p:spPr>
          <a:xfrm>
            <a:off x="6745461" y="4335301"/>
            <a:ext cx="195214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Cloud </a:t>
            </a:r>
            <a:r>
              <a:rPr lang="en-US" sz="1600" b="1" kern="0" dirty="0" smtClean="0">
                <a:ea typeface="Arial Unicode MS" pitchFamily="34" charset="-128"/>
                <a:cs typeface="Arial Unicode MS" pitchFamily="34" charset="-128"/>
              </a:rPr>
              <a:t>Deployment</a:t>
            </a:r>
            <a:endParaRPr lang="en-US" sz="1600" b="1" kern="0" dirty="0">
              <a:ea typeface="Arial Unicode MS" pitchFamily="34" charset="-128"/>
              <a:cs typeface="Arial Unicode MS" pitchFamily="34" charset="-128"/>
            </a:endParaRPr>
          </a:p>
        </p:txBody>
      </p:sp>
      <p:grpSp>
        <p:nvGrpSpPr>
          <p:cNvPr id="95" name="Group 94"/>
          <p:cNvGrpSpPr/>
          <p:nvPr/>
        </p:nvGrpSpPr>
        <p:grpSpPr>
          <a:xfrm>
            <a:off x="3653127" y="3482700"/>
            <a:ext cx="818630" cy="329856"/>
            <a:chOff x="1748906" y="3028951"/>
            <a:chExt cx="818630" cy="329856"/>
          </a:xfrm>
          <a:scene3d>
            <a:camera prst="isometricRightUp"/>
            <a:lightRig rig="threePt" dir="t"/>
          </a:scene3d>
        </p:grpSpPr>
        <p:sp>
          <p:nvSpPr>
            <p:cNvPr id="96" name="Rectangle 95"/>
            <p:cNvSpPr/>
            <p:nvPr/>
          </p:nvSpPr>
          <p:spPr bwMode="gray">
            <a:xfrm>
              <a:off x="1748906" y="3028951"/>
              <a:ext cx="818630" cy="329856"/>
            </a:xfrm>
            <a:prstGeom prst="rect">
              <a:avLst/>
            </a:prstGeom>
            <a:solidFill>
              <a:schemeClr val="accent3">
                <a:lumMod val="75000"/>
              </a:schemeClr>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bwMode="gray">
            <a:xfrm>
              <a:off x="1787525"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8" name="Rectangle 97"/>
            <p:cNvSpPr/>
            <p:nvPr/>
          </p:nvSpPr>
          <p:spPr bwMode="gray">
            <a:xfrm>
              <a:off x="2235200" y="3073400"/>
              <a:ext cx="209550" cy="45719"/>
            </a:xfrm>
            <a:prstGeom prst="rect">
              <a:avLst/>
            </a:prstGeom>
            <a:solidFill>
              <a:schemeClr val="bg1"/>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3" name="Rectangle 122"/>
            <p:cNvSpPr/>
            <p:nvPr/>
          </p:nvSpPr>
          <p:spPr bwMode="gray">
            <a:xfrm>
              <a:off x="2482850"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4" name="Rectangle 123"/>
            <p:cNvSpPr/>
            <p:nvPr/>
          </p:nvSpPr>
          <p:spPr bwMode="gray">
            <a:xfrm>
              <a:off x="1866900" y="306387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1" name="Rectangle 130"/>
            <p:cNvSpPr/>
            <p:nvPr/>
          </p:nvSpPr>
          <p:spPr bwMode="gray">
            <a:xfrm>
              <a:off x="1866900" y="313690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2" name="Rectangle 131"/>
            <p:cNvSpPr/>
            <p:nvPr/>
          </p:nvSpPr>
          <p:spPr bwMode="gray">
            <a:xfrm>
              <a:off x="1866900" y="320992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866900" y="328295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34" name="Group 133"/>
          <p:cNvGrpSpPr/>
          <p:nvPr/>
        </p:nvGrpSpPr>
        <p:grpSpPr>
          <a:xfrm>
            <a:off x="3653127" y="3181043"/>
            <a:ext cx="818630" cy="329856"/>
            <a:chOff x="1748906" y="3028951"/>
            <a:chExt cx="818630" cy="329856"/>
          </a:xfrm>
          <a:scene3d>
            <a:camera prst="isometricRightUp"/>
            <a:lightRig rig="threePt" dir="t"/>
          </a:scene3d>
        </p:grpSpPr>
        <p:sp>
          <p:nvSpPr>
            <p:cNvPr id="135" name="Rectangle 134"/>
            <p:cNvSpPr/>
            <p:nvPr/>
          </p:nvSpPr>
          <p:spPr bwMode="gray">
            <a:xfrm>
              <a:off x="1748906" y="3028951"/>
              <a:ext cx="818630" cy="329856"/>
            </a:xfrm>
            <a:prstGeom prst="rect">
              <a:avLst/>
            </a:prstGeom>
            <a:solidFill>
              <a:schemeClr val="accent3">
                <a:lumMod val="75000"/>
              </a:schemeClr>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6" name="Rectangle 135"/>
            <p:cNvSpPr/>
            <p:nvPr/>
          </p:nvSpPr>
          <p:spPr bwMode="gray">
            <a:xfrm>
              <a:off x="1787525"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7" name="Rectangle 136"/>
            <p:cNvSpPr/>
            <p:nvPr/>
          </p:nvSpPr>
          <p:spPr bwMode="gray">
            <a:xfrm>
              <a:off x="2235200" y="3073400"/>
              <a:ext cx="209550" cy="45719"/>
            </a:xfrm>
            <a:prstGeom prst="rect">
              <a:avLst/>
            </a:prstGeom>
            <a:solidFill>
              <a:schemeClr val="bg1"/>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8" name="Rectangle 137"/>
            <p:cNvSpPr/>
            <p:nvPr/>
          </p:nvSpPr>
          <p:spPr bwMode="gray">
            <a:xfrm>
              <a:off x="2482850"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9" name="Rectangle 138"/>
            <p:cNvSpPr/>
            <p:nvPr/>
          </p:nvSpPr>
          <p:spPr bwMode="gray">
            <a:xfrm>
              <a:off x="1866900" y="306387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0" name="Rectangle 139"/>
            <p:cNvSpPr/>
            <p:nvPr/>
          </p:nvSpPr>
          <p:spPr bwMode="gray">
            <a:xfrm>
              <a:off x="1866900" y="313690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1" name="Rectangle 140"/>
            <p:cNvSpPr/>
            <p:nvPr/>
          </p:nvSpPr>
          <p:spPr bwMode="gray">
            <a:xfrm>
              <a:off x="1866900" y="320992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2" name="Rectangle 141"/>
            <p:cNvSpPr/>
            <p:nvPr/>
          </p:nvSpPr>
          <p:spPr bwMode="gray">
            <a:xfrm>
              <a:off x="1866900" y="328295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43" name="Group 142"/>
          <p:cNvGrpSpPr/>
          <p:nvPr/>
        </p:nvGrpSpPr>
        <p:grpSpPr>
          <a:xfrm>
            <a:off x="3653127" y="2879386"/>
            <a:ext cx="818630" cy="329856"/>
            <a:chOff x="1748906" y="3028951"/>
            <a:chExt cx="818630" cy="329856"/>
          </a:xfrm>
          <a:scene3d>
            <a:camera prst="isometricRightUp"/>
            <a:lightRig rig="threePt" dir="t"/>
          </a:scene3d>
        </p:grpSpPr>
        <p:sp>
          <p:nvSpPr>
            <p:cNvPr id="144" name="Rectangle 143"/>
            <p:cNvSpPr/>
            <p:nvPr/>
          </p:nvSpPr>
          <p:spPr bwMode="gray">
            <a:xfrm>
              <a:off x="1748906" y="3028951"/>
              <a:ext cx="818630" cy="329856"/>
            </a:xfrm>
            <a:prstGeom prst="rect">
              <a:avLst/>
            </a:prstGeom>
            <a:solidFill>
              <a:schemeClr val="accent3">
                <a:lumMod val="75000"/>
              </a:schemeClr>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5" name="Rectangle 144"/>
            <p:cNvSpPr/>
            <p:nvPr/>
          </p:nvSpPr>
          <p:spPr bwMode="gray">
            <a:xfrm>
              <a:off x="1787525"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6" name="Rectangle 145"/>
            <p:cNvSpPr/>
            <p:nvPr/>
          </p:nvSpPr>
          <p:spPr bwMode="gray">
            <a:xfrm>
              <a:off x="2235200" y="3073400"/>
              <a:ext cx="209550" cy="45719"/>
            </a:xfrm>
            <a:prstGeom prst="rect">
              <a:avLst/>
            </a:prstGeom>
            <a:solidFill>
              <a:schemeClr val="bg1"/>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7" name="Rectangle 146"/>
            <p:cNvSpPr/>
            <p:nvPr/>
          </p:nvSpPr>
          <p:spPr bwMode="gray">
            <a:xfrm>
              <a:off x="2482850" y="3063876"/>
              <a:ext cx="45719" cy="266700"/>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8" name="Rectangle 147"/>
            <p:cNvSpPr/>
            <p:nvPr/>
          </p:nvSpPr>
          <p:spPr bwMode="gray">
            <a:xfrm>
              <a:off x="1866900" y="306387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9" name="Rectangle 148"/>
            <p:cNvSpPr/>
            <p:nvPr/>
          </p:nvSpPr>
          <p:spPr bwMode="gray">
            <a:xfrm>
              <a:off x="1866900" y="313690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0" name="Rectangle 149"/>
            <p:cNvSpPr/>
            <p:nvPr/>
          </p:nvSpPr>
          <p:spPr bwMode="gray">
            <a:xfrm>
              <a:off x="1866900" y="3209925"/>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1" name="Rectangle 150"/>
            <p:cNvSpPr/>
            <p:nvPr/>
          </p:nvSpPr>
          <p:spPr bwMode="gray">
            <a:xfrm>
              <a:off x="1866900" y="3282950"/>
              <a:ext cx="298450" cy="45719"/>
            </a:xfrm>
            <a:prstGeom prst="rect">
              <a:avLst/>
            </a:prstGeom>
            <a:solidFill>
              <a:srgbClr val="008FD3"/>
            </a:solidFill>
            <a:ln w="6350" algn="ctr">
              <a:noFill/>
              <a:miter lim="800000"/>
              <a:headEnd/>
              <a:tailEnd/>
            </a:ln>
            <a:sp3d extrusionH="666750" prstMaterial="matte"/>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49" name="Rectangle 48"/>
          <p:cNvSpPr/>
          <p:nvPr/>
        </p:nvSpPr>
        <p:spPr bwMode="gray">
          <a:xfrm>
            <a:off x="3148557" y="2469821"/>
            <a:ext cx="659876" cy="1508290"/>
          </a:xfrm>
          <a:prstGeom prst="rect">
            <a:avLst/>
          </a:prstGeom>
          <a:solidFill>
            <a:schemeClr val="bg2">
              <a:lumMod val="50000"/>
            </a:schemeClr>
          </a:solidFill>
          <a:scene3d>
            <a:camera prst="isometricLeftDown"/>
            <a:lightRig rig="threePt" dir="t"/>
          </a:scene3d>
        </p:spPr>
        <p:txBody>
          <a:bodyPr wrap="square" rtlCol="0" anchor="ctr" anchorCtr="1">
            <a:noAutofit/>
          </a:bodyPr>
          <a:lstStyle/>
          <a:p>
            <a:pPr algn="ctr"/>
            <a:endParaRPr lang="en-US" sz="1200" dirty="0" smtClean="0">
              <a:solidFill>
                <a:schemeClr val="bg1"/>
              </a:solidFill>
              <a:cs typeface="Arial"/>
            </a:endParaRPr>
          </a:p>
        </p:txBody>
      </p:sp>
      <p:sp>
        <p:nvSpPr>
          <p:cNvPr id="152" name="Rectangle 151"/>
          <p:cNvSpPr/>
          <p:nvPr/>
        </p:nvSpPr>
        <p:spPr bwMode="gray">
          <a:xfrm>
            <a:off x="3318237" y="2045618"/>
            <a:ext cx="961535" cy="716434"/>
          </a:xfrm>
          <a:prstGeom prst="rect">
            <a:avLst/>
          </a:prstGeom>
          <a:solidFill>
            <a:schemeClr val="bg1">
              <a:lumMod val="50000"/>
            </a:schemeClr>
          </a:solidFill>
          <a:scene3d>
            <a:camera prst="isometricTopUp"/>
            <a:lightRig rig="threePt" dir="t"/>
          </a:scene3d>
        </p:spPr>
        <p:txBody>
          <a:bodyPr wrap="square" rtlCol="0" anchor="ctr" anchorCtr="1">
            <a:noAutofit/>
          </a:bodyPr>
          <a:lstStyle/>
          <a:p>
            <a:pPr algn="ctr"/>
            <a:endParaRPr lang="en-US" sz="1200" dirty="0" smtClean="0">
              <a:solidFill>
                <a:schemeClr val="bg1"/>
              </a:solidFill>
              <a:cs typeface="Arial"/>
            </a:endParaRPr>
          </a:p>
        </p:txBody>
      </p:sp>
      <p:sp>
        <p:nvSpPr>
          <p:cNvPr id="153" name="Rectangle 152"/>
          <p:cNvSpPr/>
          <p:nvPr/>
        </p:nvSpPr>
        <p:spPr bwMode="gray">
          <a:xfrm>
            <a:off x="3595243" y="2422690"/>
            <a:ext cx="904041" cy="1529510"/>
          </a:xfrm>
          <a:prstGeom prst="rect">
            <a:avLst/>
          </a:prstGeom>
          <a:noFill/>
          <a:ln w="50800" algn="ctr">
            <a:solidFill>
              <a:schemeClr val="accent2">
                <a:lumMod val="60000"/>
                <a:lumOff val="40000"/>
              </a:schemeClr>
            </a:solidFill>
            <a:miter lim="800000"/>
            <a:headEnd/>
            <a:tailEnd/>
          </a:ln>
          <a:scene3d>
            <a:camera prst="isometricRightUp"/>
            <a:lightRig rig="threePt" dir="t"/>
          </a:scene3d>
          <a:sp3d>
            <a:extrusionClr>
              <a:schemeClr val="accent2"/>
            </a:extrusionClr>
          </a:sp3d>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233" name="Picture 2" descr="\\psf\Home\Desktop\Screen Shot 2013-01-07 at 4.42.00 PM.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8753" y="2556239"/>
            <a:ext cx="413138" cy="636456"/>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7" descr="\\psf\Home\Graphic Tank\SAP 3D non-standard-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29" y="3236056"/>
            <a:ext cx="1504924" cy="88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8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Multi-tenancy </a:t>
            </a:r>
            <a:endParaRPr lang="en-US" dirty="0"/>
          </a:p>
        </p:txBody>
      </p:sp>
      <p:grpSp>
        <p:nvGrpSpPr>
          <p:cNvPr id="3" name="Group 2"/>
          <p:cNvGrpSpPr/>
          <p:nvPr/>
        </p:nvGrpSpPr>
        <p:grpSpPr>
          <a:xfrm>
            <a:off x="3103615" y="2094893"/>
            <a:ext cx="2505146" cy="2244482"/>
            <a:chOff x="2815075" y="4247425"/>
            <a:chExt cx="1360052" cy="1958518"/>
          </a:xfrm>
        </p:grpSpPr>
        <p:sp>
          <p:nvSpPr>
            <p:cNvPr id="4" name="Rectangle 3"/>
            <p:cNvSpPr/>
            <p:nvPr/>
          </p:nvSpPr>
          <p:spPr bwMode="gray">
            <a:xfrm>
              <a:off x="2815075" y="4247425"/>
              <a:ext cx="637384" cy="626134"/>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r>
                <a:rPr lang="en-US" sz="1100" b="1" kern="0" dirty="0" smtClean="0">
                  <a:solidFill>
                    <a:schemeClr val="bg1"/>
                  </a:solidFill>
                  <a:ea typeface="Arial Unicode MS" pitchFamily="34" charset="-128"/>
                  <a:cs typeface="Arial Unicode MS" pitchFamily="34" charset="-128"/>
                </a:rPr>
                <a:t>Application </a:t>
              </a:r>
              <a:r>
                <a:rPr lang="en-US" sz="1100" kern="0" dirty="0" smtClean="0">
                  <a:solidFill>
                    <a:schemeClr val="bg1"/>
                  </a:solidFill>
                  <a:ea typeface="Arial Unicode MS" pitchFamily="34" charset="-128"/>
                  <a:cs typeface="Arial Unicode MS" pitchFamily="34" charset="-128"/>
                </a:rPr>
                <a:t>ABC</a:t>
              </a:r>
              <a:endParaRPr lang="en-US" sz="1100" kern="0" dirty="0">
                <a:solidFill>
                  <a:schemeClr val="bg1"/>
                </a:solidFill>
                <a:ea typeface="Arial Unicode MS" pitchFamily="34" charset="-128"/>
                <a:cs typeface="Arial Unicode MS" pitchFamily="34" charset="-128"/>
              </a:endParaRPr>
            </a:p>
          </p:txBody>
        </p:sp>
        <p:cxnSp>
          <p:nvCxnSpPr>
            <p:cNvPr id="5" name="Straight Connector 21"/>
            <p:cNvCxnSpPr>
              <a:stCxn id="4" idx="2"/>
              <a:endCxn id="8" idx="0"/>
            </p:cNvCxnSpPr>
            <p:nvPr/>
          </p:nvCxnSpPr>
          <p:spPr>
            <a:xfrm rot="16200000" flipH="1">
              <a:off x="3222002" y="4785323"/>
              <a:ext cx="183818" cy="360287"/>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gray">
            <a:xfrm>
              <a:off x="3577100" y="4247425"/>
              <a:ext cx="598027" cy="626134"/>
            </a:xfrm>
            <a:prstGeom prst="rect">
              <a:avLst/>
            </a:prstGeom>
            <a:solidFill>
              <a:schemeClr val="bg2"/>
            </a:solidFill>
            <a:ln>
              <a:noFill/>
              <a:headEnd/>
              <a:tailEnd/>
            </a:ln>
            <a:effectLst/>
          </p:spPr>
          <p:style>
            <a:lnRef idx="1">
              <a:schemeClr val="accent4"/>
            </a:lnRef>
            <a:fillRef idx="3">
              <a:schemeClr val="accent4"/>
            </a:fillRef>
            <a:effectRef idx="2">
              <a:schemeClr val="accent4"/>
            </a:effectRef>
            <a:fontRef idx="minor">
              <a:schemeClr val="lt1"/>
            </a:fontRef>
          </p:style>
          <p:txBody>
            <a:bodyPr lIns="72000" tIns="85730" rIns="72000" bIns="85730" rtlCol="0" anchor="ctr"/>
            <a:lstStyle/>
            <a:p>
              <a:pPr lvl="0" algn="ctr" fontAlgn="base">
                <a:spcBef>
                  <a:spcPct val="50000"/>
                </a:spcBef>
                <a:spcAft>
                  <a:spcPct val="0"/>
                </a:spcAft>
                <a:buClr>
                  <a:srgbClr val="F0AB00"/>
                </a:buClr>
                <a:buSzPct val="80000"/>
              </a:pPr>
              <a:r>
                <a:rPr lang="en-US" sz="1100" b="1" kern="0" dirty="0">
                  <a:solidFill>
                    <a:schemeClr val="tx1"/>
                  </a:solidFill>
                  <a:ea typeface="Arial Unicode MS" pitchFamily="34" charset="-128"/>
                  <a:cs typeface="Arial Unicode MS" pitchFamily="34" charset="-128"/>
                </a:rPr>
                <a:t>Application</a:t>
              </a:r>
              <a:br>
                <a:rPr lang="en-US" sz="1100" b="1" kern="0" dirty="0">
                  <a:solidFill>
                    <a:schemeClr val="tx1"/>
                  </a:solidFill>
                  <a:ea typeface="Arial Unicode MS" pitchFamily="34" charset="-128"/>
                  <a:cs typeface="Arial Unicode MS" pitchFamily="34" charset="-128"/>
                </a:rPr>
              </a:br>
              <a:r>
                <a:rPr lang="en-US" sz="1100" kern="0" dirty="0">
                  <a:solidFill>
                    <a:schemeClr val="tx1"/>
                  </a:solidFill>
                  <a:ea typeface="Arial Unicode MS" pitchFamily="34" charset="-128"/>
                  <a:cs typeface="Arial Unicode MS" pitchFamily="34" charset="-128"/>
                </a:rPr>
                <a:t>XYZ</a:t>
              </a:r>
            </a:p>
          </p:txBody>
        </p:sp>
        <p:cxnSp>
          <p:nvCxnSpPr>
            <p:cNvPr id="7" name="Straight Connector 24"/>
            <p:cNvCxnSpPr>
              <a:stCxn id="6" idx="2"/>
              <a:endCxn id="8" idx="0"/>
            </p:cNvCxnSpPr>
            <p:nvPr/>
          </p:nvCxnSpPr>
          <p:spPr>
            <a:xfrm rot="5400000">
              <a:off x="3593175" y="4774439"/>
              <a:ext cx="183818" cy="382058"/>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3054650" y="5057377"/>
              <a:ext cx="878808" cy="1148566"/>
            </a:xfrm>
            <a:prstGeom prst="rect">
              <a:avLst/>
            </a:prstGeom>
            <a:solidFill>
              <a:schemeClr val="accent3"/>
            </a:solidFill>
            <a:ln w="3175">
              <a:no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07163" tIns="85730" rIns="107163" bIns="85730" rtlCol="0" anchor="t"/>
            <a:lstStyle/>
            <a:p>
              <a:pPr algn="ctr" fontAlgn="base">
                <a:spcBef>
                  <a:spcPct val="50000"/>
                </a:spcBef>
                <a:spcAft>
                  <a:spcPct val="0"/>
                </a:spcAft>
                <a:buClr>
                  <a:srgbClr val="F0AB00"/>
                </a:buClr>
                <a:buSzPct val="80000"/>
              </a:pPr>
              <a:r>
                <a:rPr lang="en-US" sz="1100" kern="0" dirty="0">
                  <a:solidFill>
                    <a:schemeClr val="bg1"/>
                  </a:solidFill>
                  <a:ea typeface="Arial Unicode MS" pitchFamily="34" charset="-128"/>
                  <a:cs typeface="Arial Unicode MS" pitchFamily="34" charset="-128"/>
                </a:rPr>
                <a:t>SAP HANA</a:t>
              </a:r>
            </a:p>
          </p:txBody>
        </p:sp>
        <p:sp>
          <p:nvSpPr>
            <p:cNvPr id="9" name="Flowchart: Magnetic Disk 28"/>
            <p:cNvSpPr/>
            <p:nvPr/>
          </p:nvSpPr>
          <p:spPr bwMode="gray">
            <a:xfrm>
              <a:off x="3114154" y="5370858"/>
              <a:ext cx="726482" cy="784113"/>
            </a:xfrm>
            <a:prstGeom prst="flowChartMagneticDisk">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lIns="107163" tIns="85730" rIns="107163" bIns="85730" rtlCol="0" anchor="t"/>
            <a:lstStyle/>
            <a:p>
              <a:pPr algn="ctr" fontAlgn="base">
                <a:spcBef>
                  <a:spcPct val="50000"/>
                </a:spcBef>
                <a:spcAft>
                  <a:spcPct val="0"/>
                </a:spcAft>
                <a:buClr>
                  <a:srgbClr val="F0AB00"/>
                </a:buClr>
                <a:buSzPct val="80000"/>
              </a:pPr>
              <a:endParaRPr lang="en-US" sz="1100" kern="0" dirty="0">
                <a:ea typeface="Arial Unicode MS" pitchFamily="34" charset="-128"/>
                <a:cs typeface="Arial Unicode MS" pitchFamily="34" charset="-128"/>
              </a:endParaRPr>
            </a:p>
          </p:txBody>
        </p:sp>
        <p:sp>
          <p:nvSpPr>
            <p:cNvPr id="10" name="Rectangle 9"/>
            <p:cNvSpPr/>
            <p:nvPr/>
          </p:nvSpPr>
          <p:spPr bwMode="gray">
            <a:xfrm>
              <a:off x="3183739" y="5705936"/>
              <a:ext cx="592082" cy="154973"/>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a:spcBef>
                  <a:spcPct val="50000"/>
                </a:spcBef>
                <a:buClr>
                  <a:srgbClr val="F0AB00"/>
                </a:buClr>
                <a:buSzPct val="80000"/>
              </a:pPr>
              <a:r>
                <a:rPr lang="en-US" sz="1000" b="1" kern="0" dirty="0">
                  <a:ea typeface="Arial Unicode MS" pitchFamily="34" charset="-128"/>
                  <a:cs typeface="Arial Unicode MS" pitchFamily="34" charset="-128"/>
                </a:rPr>
                <a:t>Schema ABC</a:t>
              </a:r>
            </a:p>
          </p:txBody>
        </p:sp>
        <p:sp>
          <p:nvSpPr>
            <p:cNvPr id="11" name="TextBox 10"/>
            <p:cNvSpPr txBox="1"/>
            <p:nvPr/>
          </p:nvSpPr>
          <p:spPr>
            <a:xfrm>
              <a:off x="3240514" y="5457411"/>
              <a:ext cx="473760" cy="14771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&lt;HDB&gt;</a:t>
              </a:r>
            </a:p>
          </p:txBody>
        </p:sp>
        <p:sp>
          <p:nvSpPr>
            <p:cNvPr id="12" name="Rectangle 11"/>
            <p:cNvSpPr/>
            <p:nvPr/>
          </p:nvSpPr>
          <p:spPr bwMode="gray">
            <a:xfrm>
              <a:off x="3183739" y="5905539"/>
              <a:ext cx="592082" cy="154973"/>
            </a:xfrm>
            <a:prstGeom prst="rect">
              <a:avLst/>
            </a:prstGeom>
            <a:solidFill>
              <a:schemeClr val="bg2"/>
            </a:solidFill>
            <a:ln>
              <a:noFill/>
              <a:headEnd/>
              <a:tailEnd/>
            </a:ln>
            <a:effectLst/>
          </p:spPr>
          <p:style>
            <a:lnRef idx="1">
              <a:schemeClr val="accent4"/>
            </a:lnRef>
            <a:fillRef idx="3">
              <a:schemeClr val="accent4"/>
            </a:fillRef>
            <a:effectRef idx="2">
              <a:schemeClr val="accent4"/>
            </a:effectRef>
            <a:fontRef idx="minor">
              <a:schemeClr val="lt1"/>
            </a:fontRef>
          </p:style>
          <p:txBody>
            <a:bodyPr lIns="72000" tIns="85730" rIns="72000" bIns="85730" rtlCol="0" anchor="ctr"/>
            <a:lstStyle/>
            <a:p>
              <a:pPr algn="ctr">
                <a:spcBef>
                  <a:spcPct val="50000"/>
                </a:spcBef>
                <a:buClr>
                  <a:srgbClr val="F0AB00"/>
                </a:buClr>
                <a:buSzPct val="80000"/>
              </a:pPr>
              <a:r>
                <a:rPr lang="en-US" sz="1000" b="1" kern="0" dirty="0">
                  <a:solidFill>
                    <a:schemeClr val="tx1"/>
                  </a:solidFill>
                  <a:ea typeface="Arial Unicode MS" pitchFamily="34" charset="-128"/>
                  <a:cs typeface="Arial Unicode MS" pitchFamily="34" charset="-128"/>
                </a:rPr>
                <a:t>Schema XYZ</a:t>
              </a:r>
            </a:p>
          </p:txBody>
        </p:sp>
      </p:grpSp>
      <p:grpSp>
        <p:nvGrpSpPr>
          <p:cNvPr id="13" name="Group 12"/>
          <p:cNvGrpSpPr/>
          <p:nvPr/>
        </p:nvGrpSpPr>
        <p:grpSpPr>
          <a:xfrm>
            <a:off x="5949175" y="2132153"/>
            <a:ext cx="2556564" cy="2207222"/>
            <a:chOff x="4828912" y="4247425"/>
            <a:chExt cx="1475834" cy="1967098"/>
          </a:xfrm>
        </p:grpSpPr>
        <p:cxnSp>
          <p:nvCxnSpPr>
            <p:cNvPr id="14" name="Straight Connector 13"/>
            <p:cNvCxnSpPr>
              <a:stCxn id="16" idx="2"/>
            </p:cNvCxnSpPr>
            <p:nvPr/>
          </p:nvCxnSpPr>
          <p:spPr>
            <a:xfrm>
              <a:off x="5150164" y="4873559"/>
              <a:ext cx="22241" cy="3123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2"/>
            </p:cNvCxnSpPr>
            <p:nvPr/>
          </p:nvCxnSpPr>
          <p:spPr>
            <a:xfrm>
              <a:off x="5983024" y="4873559"/>
              <a:ext cx="0" cy="3123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4828912" y="4247425"/>
              <a:ext cx="642506" cy="626134"/>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r>
                <a:rPr lang="en-US" sz="1100" b="1" kern="0" dirty="0">
                  <a:solidFill>
                    <a:schemeClr val="bg1"/>
                  </a:solidFill>
                  <a:ea typeface="Arial Unicode MS" pitchFamily="34" charset="-128"/>
                  <a:cs typeface="Arial Unicode MS" pitchFamily="34" charset="-128"/>
                </a:rPr>
                <a:t>Application </a:t>
              </a:r>
              <a:r>
                <a:rPr lang="en-US" sz="1100" kern="0" dirty="0">
                  <a:solidFill>
                    <a:schemeClr val="bg1"/>
                  </a:solidFill>
                  <a:ea typeface="Arial Unicode MS" pitchFamily="34" charset="-128"/>
                  <a:cs typeface="Arial Unicode MS" pitchFamily="34" charset="-128"/>
                </a:rPr>
                <a:t>ABC</a:t>
              </a:r>
            </a:p>
          </p:txBody>
        </p:sp>
        <p:sp>
          <p:nvSpPr>
            <p:cNvPr id="17" name="Rectangle 16"/>
            <p:cNvSpPr/>
            <p:nvPr/>
          </p:nvSpPr>
          <p:spPr bwMode="gray">
            <a:xfrm>
              <a:off x="4866320" y="5088656"/>
              <a:ext cx="1438426" cy="1125867"/>
            </a:xfrm>
            <a:prstGeom prst="rect">
              <a:avLst/>
            </a:prstGeom>
            <a:solidFill>
              <a:schemeClr val="accent3"/>
            </a:solidFill>
            <a:ln w="3175">
              <a:noFill/>
              <a:headEnd/>
              <a:tailEnd/>
            </a:ln>
            <a:effectLst/>
          </p:spPr>
          <p:style>
            <a:lnRef idx="1">
              <a:schemeClr val="accent1"/>
            </a:lnRef>
            <a:fillRef idx="3">
              <a:schemeClr val="accent1"/>
            </a:fillRef>
            <a:effectRef idx="2">
              <a:schemeClr val="accent1"/>
            </a:effectRef>
            <a:fontRef idx="minor">
              <a:schemeClr val="lt1"/>
            </a:fontRef>
          </p:style>
          <p:txBody>
            <a:bodyPr lIns="107163" tIns="85730" rIns="107163" bIns="85730" rtlCol="0" anchor="t"/>
            <a:lstStyle/>
            <a:p>
              <a:pPr algn="ctr" fontAlgn="base">
                <a:spcBef>
                  <a:spcPct val="50000"/>
                </a:spcBef>
                <a:spcAft>
                  <a:spcPct val="0"/>
                </a:spcAft>
                <a:buClr>
                  <a:srgbClr val="F0AB00"/>
                </a:buClr>
                <a:buSzPct val="80000"/>
              </a:pPr>
              <a:r>
                <a:rPr lang="en-US" sz="1100" kern="0" dirty="0">
                  <a:solidFill>
                    <a:schemeClr val="bg1"/>
                  </a:solidFill>
                  <a:ea typeface="Arial Unicode MS" pitchFamily="34" charset="-128"/>
                  <a:cs typeface="Arial Unicode MS" pitchFamily="34" charset="-128"/>
                </a:rPr>
                <a:t>SAP HANA</a:t>
              </a:r>
            </a:p>
          </p:txBody>
        </p:sp>
        <p:sp>
          <p:nvSpPr>
            <p:cNvPr id="18" name="Flowchart: Magnetic Disk 36"/>
            <p:cNvSpPr/>
            <p:nvPr/>
          </p:nvSpPr>
          <p:spPr bwMode="gray">
            <a:xfrm>
              <a:off x="4917117" y="5494913"/>
              <a:ext cx="659042" cy="615618"/>
            </a:xfrm>
            <a:prstGeom prst="flowChartMagneticDisk">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lIns="107163" tIns="85730" rIns="107163" bIns="85730" rtlCol="0" anchor="ctr"/>
            <a:lstStyle/>
            <a:p>
              <a:pPr algn="ctr" fontAlgn="base">
                <a:spcBef>
                  <a:spcPct val="50000"/>
                </a:spcBef>
                <a:spcAft>
                  <a:spcPct val="0"/>
                </a:spcAft>
                <a:buClr>
                  <a:srgbClr val="F0AB00"/>
                </a:buClr>
                <a:buSzPct val="80000"/>
              </a:pPr>
              <a:endParaRPr lang="en-US" sz="1100" kern="0" dirty="0">
                <a:ea typeface="Arial Unicode MS" pitchFamily="34" charset="-128"/>
                <a:cs typeface="Arial Unicode MS" pitchFamily="34" charset="-128"/>
              </a:endParaRPr>
            </a:p>
          </p:txBody>
        </p:sp>
        <p:sp>
          <p:nvSpPr>
            <p:cNvPr id="19" name="Rectangle 18"/>
            <p:cNvSpPr/>
            <p:nvPr/>
          </p:nvSpPr>
          <p:spPr bwMode="gray">
            <a:xfrm>
              <a:off x="4943301" y="5771496"/>
              <a:ext cx="605612" cy="193199"/>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a:spcBef>
                  <a:spcPct val="50000"/>
                </a:spcBef>
                <a:buClr>
                  <a:srgbClr val="F0AB00"/>
                </a:buClr>
                <a:buSzPct val="80000"/>
              </a:pPr>
              <a:r>
                <a:rPr lang="en-US" sz="1000" b="1" kern="0" dirty="0">
                  <a:ea typeface="Arial Unicode MS" pitchFamily="34" charset="-128"/>
                  <a:cs typeface="Arial Unicode MS" pitchFamily="34" charset="-128"/>
                </a:rPr>
                <a:t>Schema ABC</a:t>
              </a:r>
            </a:p>
          </p:txBody>
        </p:sp>
        <p:sp>
          <p:nvSpPr>
            <p:cNvPr id="20" name="Rectangle 19"/>
            <p:cNvSpPr/>
            <p:nvPr/>
          </p:nvSpPr>
          <p:spPr bwMode="gray">
            <a:xfrm>
              <a:off x="5684010" y="4247425"/>
              <a:ext cx="598027" cy="626134"/>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r>
                <a:rPr lang="en-US" sz="1100" b="1" kern="0" dirty="0">
                  <a:solidFill>
                    <a:schemeClr val="bg1"/>
                  </a:solidFill>
                  <a:ea typeface="Arial Unicode MS" pitchFamily="34" charset="-128"/>
                  <a:cs typeface="Arial Unicode MS" pitchFamily="34" charset="-128"/>
                </a:rPr>
                <a:t>AS ABAP</a:t>
              </a:r>
              <a:br>
                <a:rPr lang="en-US" sz="1100" b="1" kern="0" dirty="0">
                  <a:solidFill>
                    <a:schemeClr val="bg1"/>
                  </a:solidFill>
                  <a:ea typeface="Arial Unicode MS" pitchFamily="34" charset="-128"/>
                  <a:cs typeface="Arial Unicode MS" pitchFamily="34" charset="-128"/>
                </a:rPr>
              </a:br>
              <a:r>
                <a:rPr lang="en-US" sz="1100" kern="0" dirty="0">
                  <a:solidFill>
                    <a:schemeClr val="bg1"/>
                  </a:solidFill>
                  <a:ea typeface="Arial Unicode MS" pitchFamily="34" charset="-128"/>
                  <a:cs typeface="Arial Unicode MS" pitchFamily="34" charset="-128"/>
                </a:rPr>
                <a:t>XYZ</a:t>
              </a:r>
            </a:p>
          </p:txBody>
        </p:sp>
        <p:sp>
          <p:nvSpPr>
            <p:cNvPr id="21" name="Flowchart: Magnetic Disk 41"/>
            <p:cNvSpPr/>
            <p:nvPr/>
          </p:nvSpPr>
          <p:spPr bwMode="gray">
            <a:xfrm>
              <a:off x="5604900" y="5494913"/>
              <a:ext cx="667384" cy="615618"/>
            </a:xfrm>
            <a:prstGeom prst="flowChartMagneticDisk">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lIns="107163" tIns="85730" rIns="107163" bIns="85730" rtlCol="0" anchor="ctr"/>
            <a:lstStyle/>
            <a:p>
              <a:pPr algn="ctr" fontAlgn="base">
                <a:spcBef>
                  <a:spcPct val="50000"/>
                </a:spcBef>
                <a:spcAft>
                  <a:spcPct val="0"/>
                </a:spcAft>
                <a:buClr>
                  <a:srgbClr val="F0AB00"/>
                </a:buClr>
                <a:buSzPct val="80000"/>
              </a:pPr>
              <a:endParaRPr lang="en-US" sz="1100" kern="0" dirty="0">
                <a:ea typeface="Arial Unicode MS" pitchFamily="34" charset="-128"/>
                <a:cs typeface="Arial Unicode MS" pitchFamily="34" charset="-128"/>
              </a:endParaRPr>
            </a:p>
          </p:txBody>
        </p:sp>
        <p:sp>
          <p:nvSpPr>
            <p:cNvPr id="22" name="Rectangle 21"/>
            <p:cNvSpPr/>
            <p:nvPr/>
          </p:nvSpPr>
          <p:spPr bwMode="gray">
            <a:xfrm>
              <a:off x="5640149" y="5771496"/>
              <a:ext cx="605612" cy="193199"/>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a:spcBef>
                  <a:spcPct val="50000"/>
                </a:spcBef>
                <a:buClr>
                  <a:srgbClr val="F0AB00"/>
                </a:buClr>
                <a:buSzPct val="80000"/>
              </a:pPr>
              <a:r>
                <a:rPr lang="en-US" sz="1000" b="1" kern="0" dirty="0">
                  <a:ea typeface="Arial Unicode MS" pitchFamily="34" charset="-128"/>
                  <a:cs typeface="Arial Unicode MS" pitchFamily="34" charset="-128"/>
                </a:rPr>
                <a:t>Schema XYZ</a:t>
              </a:r>
            </a:p>
          </p:txBody>
        </p:sp>
        <p:sp>
          <p:nvSpPr>
            <p:cNvPr id="23" name="TextBox 22"/>
            <p:cNvSpPr txBox="1"/>
            <p:nvPr/>
          </p:nvSpPr>
          <p:spPr>
            <a:xfrm>
              <a:off x="4912052" y="5532343"/>
              <a:ext cx="714496" cy="15086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&lt;HDB1&gt;</a:t>
              </a:r>
            </a:p>
          </p:txBody>
        </p:sp>
        <p:sp>
          <p:nvSpPr>
            <p:cNvPr id="24" name="TextBox 23"/>
            <p:cNvSpPr txBox="1"/>
            <p:nvPr/>
          </p:nvSpPr>
          <p:spPr>
            <a:xfrm>
              <a:off x="5620743" y="5532339"/>
              <a:ext cx="635295" cy="15086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&lt;HDB2&gt;</a:t>
              </a:r>
            </a:p>
          </p:txBody>
        </p:sp>
      </p:grpSp>
      <p:grpSp>
        <p:nvGrpSpPr>
          <p:cNvPr id="25" name="Group 24"/>
          <p:cNvGrpSpPr/>
          <p:nvPr/>
        </p:nvGrpSpPr>
        <p:grpSpPr>
          <a:xfrm>
            <a:off x="624789" y="2104116"/>
            <a:ext cx="1848886" cy="2235259"/>
            <a:chOff x="844179" y="4247425"/>
            <a:chExt cx="861936" cy="1956538"/>
          </a:xfrm>
        </p:grpSpPr>
        <p:sp>
          <p:nvSpPr>
            <p:cNvPr id="26" name="Rectangle 25"/>
            <p:cNvSpPr/>
            <p:nvPr/>
          </p:nvSpPr>
          <p:spPr bwMode="gray">
            <a:xfrm>
              <a:off x="844179" y="5055397"/>
              <a:ext cx="861936" cy="1148566"/>
            </a:xfrm>
            <a:prstGeom prst="rect">
              <a:avLst/>
            </a:prstGeom>
            <a:solidFill>
              <a:schemeClr val="accent3"/>
            </a:solidFill>
            <a:ln>
              <a:no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07163" tIns="85730" rIns="107163" bIns="85730" rtlCol="0" anchor="t"/>
            <a:lstStyle/>
            <a:p>
              <a:pPr algn="ctr" fontAlgn="base">
                <a:spcBef>
                  <a:spcPct val="50000"/>
                </a:spcBef>
                <a:spcAft>
                  <a:spcPct val="0"/>
                </a:spcAft>
                <a:buClr>
                  <a:srgbClr val="F0AB00"/>
                </a:buClr>
                <a:buSzPct val="80000"/>
              </a:pPr>
              <a:r>
                <a:rPr lang="en-US" sz="1100" kern="0" dirty="0">
                  <a:solidFill>
                    <a:schemeClr val="bg1"/>
                  </a:solidFill>
                  <a:ea typeface="Arial Unicode MS" pitchFamily="34" charset="-128"/>
                  <a:cs typeface="Arial Unicode MS" pitchFamily="34" charset="-128"/>
                </a:rPr>
                <a:t>SAP HANA</a:t>
              </a:r>
            </a:p>
          </p:txBody>
        </p:sp>
        <p:sp>
          <p:nvSpPr>
            <p:cNvPr id="27" name="Flowchart: Magnetic Disk 11"/>
            <p:cNvSpPr/>
            <p:nvPr/>
          </p:nvSpPr>
          <p:spPr bwMode="gray">
            <a:xfrm>
              <a:off x="918881" y="5449629"/>
              <a:ext cx="712535" cy="650343"/>
            </a:xfrm>
            <a:prstGeom prst="flowChartMagneticDisk">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lIns="107163" tIns="85730" rIns="107163" bIns="85730" rtlCol="0" anchor="t"/>
            <a:lstStyle/>
            <a:p>
              <a:pPr algn="ctr" fontAlgn="base">
                <a:spcBef>
                  <a:spcPct val="50000"/>
                </a:spcBef>
                <a:spcAft>
                  <a:spcPct val="0"/>
                </a:spcAft>
                <a:buClr>
                  <a:srgbClr val="F0AB00"/>
                </a:buClr>
                <a:buSzPct val="80000"/>
              </a:pPr>
              <a:endParaRPr lang="en-US" sz="1100" kern="0" dirty="0">
                <a:ea typeface="Arial Unicode MS" pitchFamily="34" charset="-128"/>
                <a:cs typeface="Arial Unicode MS" pitchFamily="34" charset="-128"/>
              </a:endParaRPr>
            </a:p>
          </p:txBody>
        </p:sp>
        <p:sp>
          <p:nvSpPr>
            <p:cNvPr id="28" name="TextBox 27"/>
            <p:cNvSpPr txBox="1"/>
            <p:nvPr/>
          </p:nvSpPr>
          <p:spPr>
            <a:xfrm>
              <a:off x="1045156" y="5484354"/>
              <a:ext cx="464664" cy="14816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&lt;HDB&gt;</a:t>
              </a:r>
            </a:p>
          </p:txBody>
        </p:sp>
        <p:cxnSp>
          <p:nvCxnSpPr>
            <p:cNvPr id="29" name="Straight Connector 28"/>
            <p:cNvCxnSpPr>
              <a:endCxn id="26" idx="0"/>
            </p:cNvCxnSpPr>
            <p:nvPr/>
          </p:nvCxnSpPr>
          <p:spPr>
            <a:xfrm flipH="1">
              <a:off x="1275148" y="4801594"/>
              <a:ext cx="2340" cy="25380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gray">
            <a:xfrm>
              <a:off x="984790" y="5748585"/>
              <a:ext cx="580716" cy="154973"/>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a:spcBef>
                  <a:spcPct val="50000"/>
                </a:spcBef>
                <a:buClr>
                  <a:srgbClr val="F0AB00"/>
                </a:buClr>
                <a:buSzPct val="80000"/>
              </a:pPr>
              <a:r>
                <a:rPr lang="en-US" sz="1000" b="1" kern="0" dirty="0">
                  <a:ea typeface="Arial Unicode MS" pitchFamily="34" charset="-128"/>
                  <a:cs typeface="Arial Unicode MS" pitchFamily="34" charset="-128"/>
                </a:rPr>
                <a:t>Schema ABC</a:t>
              </a:r>
            </a:p>
          </p:txBody>
        </p:sp>
        <p:sp>
          <p:nvSpPr>
            <p:cNvPr id="31" name="Rectangle 30"/>
            <p:cNvSpPr/>
            <p:nvPr/>
          </p:nvSpPr>
          <p:spPr bwMode="gray">
            <a:xfrm>
              <a:off x="844179" y="4247425"/>
              <a:ext cx="861936" cy="626134"/>
            </a:xfrm>
            <a:prstGeom prst="rect">
              <a:avLst/>
            </a:prstGeom>
            <a:solidFill>
              <a:schemeClr val="accent2"/>
            </a:solidFill>
            <a:ln>
              <a:noFill/>
              <a:headEnd/>
              <a:tailEnd/>
            </a:ln>
            <a:effectLst/>
          </p:spPr>
          <p:style>
            <a:lnRef idx="1">
              <a:schemeClr val="accent3"/>
            </a:lnRef>
            <a:fillRef idx="3">
              <a:schemeClr val="accent3"/>
            </a:fillRef>
            <a:effectRef idx="2">
              <a:schemeClr val="accent3"/>
            </a:effectRef>
            <a:fontRef idx="minor">
              <a:schemeClr val="lt1"/>
            </a:fontRef>
          </p:style>
          <p:txBody>
            <a:bodyPr lIns="107163" tIns="85730" rIns="107163" bIns="85730" rtlCol="0" anchor="ctr"/>
            <a:lstStyle/>
            <a:p>
              <a:pPr algn="ctr" fontAlgn="base">
                <a:spcBef>
                  <a:spcPct val="50000"/>
                </a:spcBef>
                <a:spcAft>
                  <a:spcPct val="0"/>
                </a:spcAft>
                <a:buClr>
                  <a:srgbClr val="F0AB00"/>
                </a:buClr>
                <a:buSzPct val="80000"/>
              </a:pPr>
              <a:r>
                <a:rPr lang="en-US" sz="1100" b="1" kern="0" dirty="0">
                  <a:solidFill>
                    <a:schemeClr val="bg1"/>
                  </a:solidFill>
                  <a:ea typeface="Arial Unicode MS" pitchFamily="34" charset="-128"/>
                  <a:cs typeface="Arial Unicode MS" pitchFamily="34" charset="-128"/>
                </a:rPr>
                <a:t>Application </a:t>
              </a:r>
              <a:r>
                <a:rPr lang="en-US" sz="1100" kern="0" dirty="0">
                  <a:solidFill>
                    <a:schemeClr val="bg1"/>
                  </a:solidFill>
                  <a:ea typeface="Arial Unicode MS" pitchFamily="34" charset="-128"/>
                  <a:cs typeface="Arial Unicode MS" pitchFamily="34" charset="-128"/>
                </a:rPr>
                <a:t>ABC</a:t>
              </a:r>
            </a:p>
          </p:txBody>
        </p:sp>
      </p:grpSp>
      <p:sp>
        <p:nvSpPr>
          <p:cNvPr id="32" name="TextBox 31"/>
          <p:cNvSpPr txBox="1"/>
          <p:nvPr/>
        </p:nvSpPr>
        <p:spPr>
          <a:xfrm>
            <a:off x="785028" y="5067015"/>
            <a:ext cx="7879449"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smtClean="0">
                <a:ea typeface="Arial Unicode MS" pitchFamily="34" charset="-128"/>
                <a:cs typeface="Arial Unicode MS" pitchFamily="34" charset="-128"/>
              </a:rPr>
              <a:t>SAP HANA Supports  building Multi-tenant applications </a:t>
            </a:r>
          </a:p>
        </p:txBody>
      </p:sp>
      <p:sp>
        <p:nvSpPr>
          <p:cNvPr id="33" name="TextBox 32"/>
          <p:cNvSpPr txBox="1"/>
          <p:nvPr/>
        </p:nvSpPr>
        <p:spPr>
          <a:xfrm>
            <a:off x="6147329" y="4477874"/>
            <a:ext cx="23584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Non-Production Only</a:t>
            </a:r>
          </a:p>
        </p:txBody>
      </p:sp>
    </p:spTree>
    <p:extLst>
      <p:ext uri="{BB962C8B-B14F-4D97-AF65-F5344CB8AC3E}">
        <p14:creationId xmlns:p14="http://schemas.microsoft.com/office/powerpoint/2010/main" val="964162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Scale Out</a:t>
            </a:r>
            <a:endParaRPr lang="en-US" sz="2000" b="0" dirty="0"/>
          </a:p>
        </p:txBody>
      </p:sp>
      <p:sp>
        <p:nvSpPr>
          <p:cNvPr id="5" name="Text Placeholder 4"/>
          <p:cNvSpPr>
            <a:spLocks noGrp="1"/>
          </p:cNvSpPr>
          <p:nvPr>
            <p:ph type="body" sz="quarter" idx="11"/>
          </p:nvPr>
        </p:nvSpPr>
        <p:spPr/>
        <p:txBody>
          <a:bodyPr/>
          <a:lstStyle/>
          <a:p>
            <a:pPr>
              <a:spcBef>
                <a:spcPts val="1200"/>
              </a:spcBef>
            </a:pPr>
            <a:r>
              <a:rPr lang="en-US" b="0" dirty="0" smtClean="0"/>
              <a:t>Scale Out Landscape</a:t>
            </a:r>
          </a:p>
          <a:p>
            <a:pPr marL="285750" indent="-109538">
              <a:spcBef>
                <a:spcPts val="600"/>
              </a:spcBef>
              <a:buFont typeface="Arial"/>
              <a:buChar char="•"/>
            </a:pPr>
            <a:r>
              <a:rPr lang="en-US" b="0" dirty="0" smtClean="0"/>
              <a:t>N servers in one cluster</a:t>
            </a:r>
          </a:p>
          <a:p>
            <a:pPr marL="285750" indent="-109538">
              <a:spcBef>
                <a:spcPts val="600"/>
              </a:spcBef>
              <a:buFont typeface="Arial"/>
              <a:buChar char="•"/>
            </a:pPr>
            <a:r>
              <a:rPr lang="en-US" b="0" dirty="0" smtClean="0"/>
              <a:t>Each server hosts a name and index server</a:t>
            </a:r>
          </a:p>
          <a:p>
            <a:pPr marL="285750" indent="-109538">
              <a:spcBef>
                <a:spcPts val="600"/>
              </a:spcBef>
              <a:buFont typeface="Arial"/>
              <a:buChar char="•"/>
            </a:pPr>
            <a:r>
              <a:rPr lang="en-US" b="0" dirty="0" smtClean="0"/>
              <a:t>One server hosts a statistics server</a:t>
            </a:r>
          </a:p>
          <a:p>
            <a:pPr>
              <a:spcBef>
                <a:spcPts val="2400"/>
              </a:spcBef>
            </a:pPr>
            <a:r>
              <a:rPr lang="en-US" b="0" dirty="0" smtClean="0"/>
              <a:t>Scale Out Capabilities</a:t>
            </a:r>
          </a:p>
          <a:p>
            <a:pPr marL="285750" indent="-109538">
              <a:spcBef>
                <a:spcPts val="600"/>
              </a:spcBef>
              <a:buFont typeface="Arial"/>
              <a:buChar char="•"/>
            </a:pPr>
            <a:r>
              <a:rPr lang="en-US" b="0" dirty="0" smtClean="0"/>
              <a:t>Large tables distributed across servers</a:t>
            </a:r>
          </a:p>
          <a:p>
            <a:pPr marL="285750" indent="-109538">
              <a:spcBef>
                <a:spcPts val="600"/>
              </a:spcBef>
              <a:buFont typeface="Arial"/>
              <a:buChar char="•"/>
            </a:pPr>
            <a:r>
              <a:rPr lang="en-US" b="0" dirty="0" smtClean="0"/>
              <a:t>Queries can be executed across servers</a:t>
            </a:r>
          </a:p>
          <a:p>
            <a:pPr marL="285750" indent="-109538">
              <a:spcBef>
                <a:spcPts val="600"/>
              </a:spcBef>
              <a:buFont typeface="Arial"/>
              <a:buChar char="•"/>
            </a:pPr>
            <a:r>
              <a:rPr lang="en-US" b="0" dirty="0" smtClean="0"/>
              <a:t>Distributed transaction safety</a:t>
            </a:r>
          </a:p>
          <a:p>
            <a:pPr>
              <a:spcBef>
                <a:spcPts val="2400"/>
              </a:spcBef>
            </a:pPr>
            <a:r>
              <a:rPr lang="en-US" b="0" dirty="0" smtClean="0"/>
              <a:t>Maximum Scale Out</a:t>
            </a:r>
          </a:p>
          <a:p>
            <a:pPr marL="285750" indent="-109538">
              <a:spcBef>
                <a:spcPts val="600"/>
              </a:spcBef>
              <a:buFont typeface="Arial"/>
              <a:buChar char="•"/>
            </a:pPr>
            <a:r>
              <a:rPr lang="en-US" b="0" dirty="0" smtClean="0"/>
              <a:t>Up to 56x1TB certified configuration</a:t>
            </a:r>
          </a:p>
          <a:p>
            <a:pPr marL="285750" indent="-109538">
              <a:spcBef>
                <a:spcPts val="600"/>
              </a:spcBef>
              <a:buFont typeface="Arial"/>
              <a:buChar char="•"/>
            </a:pPr>
            <a:r>
              <a:rPr lang="en-US" b="0" dirty="0" smtClean="0"/>
              <a:t>HW vendors certify larger configurations</a:t>
            </a:r>
            <a:endParaRPr lang="en-US" b="0" dirty="0"/>
          </a:p>
        </p:txBody>
      </p:sp>
      <p:sp>
        <p:nvSpPr>
          <p:cNvPr id="6" name="Rectangle 5"/>
          <p:cNvSpPr/>
          <p:nvPr/>
        </p:nvSpPr>
        <p:spPr bwMode="gray">
          <a:xfrm>
            <a:off x="7182267" y="2453946"/>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cores 512 GB</a:t>
            </a:r>
          </a:p>
        </p:txBody>
      </p:sp>
      <p:sp>
        <p:nvSpPr>
          <p:cNvPr id="8" name="Rectangle 7"/>
          <p:cNvSpPr/>
          <p:nvPr/>
        </p:nvSpPr>
        <p:spPr bwMode="gray">
          <a:xfrm>
            <a:off x="7182267" y="2930934"/>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cores 512 GB</a:t>
            </a:r>
            <a:endParaRPr lang="en-US" sz="1200" kern="0" dirty="0">
              <a:solidFill>
                <a:srgbClr val="000000"/>
              </a:solidFill>
              <a:ea typeface="Arial Unicode MS" pitchFamily="34" charset="-128"/>
              <a:cs typeface="Arial Unicode MS" pitchFamily="34" charset="-128"/>
            </a:endParaRPr>
          </a:p>
        </p:txBody>
      </p:sp>
      <p:sp>
        <p:nvSpPr>
          <p:cNvPr id="9" name="Rectangle 8"/>
          <p:cNvSpPr/>
          <p:nvPr/>
        </p:nvSpPr>
        <p:spPr bwMode="gray">
          <a:xfrm>
            <a:off x="7182267" y="3407922"/>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a:t>
            </a:r>
            <a:r>
              <a:rPr lang="en-US" sz="1200" kern="0" dirty="0">
                <a:solidFill>
                  <a:srgbClr val="000000"/>
                </a:solidFill>
                <a:ea typeface="Arial Unicode MS" pitchFamily="34" charset="-128"/>
                <a:cs typeface="Arial Unicode MS" pitchFamily="34" charset="-128"/>
              </a:rPr>
              <a:t>cores </a:t>
            </a:r>
            <a:r>
              <a:rPr lang="en-US" sz="1200" kern="0" dirty="0" smtClean="0">
                <a:solidFill>
                  <a:srgbClr val="000000"/>
                </a:solidFill>
                <a:ea typeface="Arial Unicode MS" pitchFamily="34" charset="-128"/>
                <a:cs typeface="Arial Unicode MS" pitchFamily="34" charset="-128"/>
              </a:rPr>
              <a:t>512 GB</a:t>
            </a:r>
            <a:endParaRPr lang="en-US" sz="1200" kern="0" dirty="0">
              <a:solidFill>
                <a:srgbClr val="000000"/>
              </a:solidFill>
              <a:ea typeface="Arial Unicode MS" pitchFamily="34" charset="-128"/>
              <a:cs typeface="Arial Unicode MS" pitchFamily="34" charset="-128"/>
            </a:endParaRPr>
          </a:p>
        </p:txBody>
      </p:sp>
      <p:sp>
        <p:nvSpPr>
          <p:cNvPr id="10" name="Rectangle 9"/>
          <p:cNvSpPr/>
          <p:nvPr/>
        </p:nvSpPr>
        <p:spPr bwMode="gray">
          <a:xfrm>
            <a:off x="7182267" y="3884910"/>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a:t>
            </a:r>
            <a:r>
              <a:rPr lang="en-US" sz="1200" kern="0" dirty="0">
                <a:solidFill>
                  <a:srgbClr val="000000"/>
                </a:solidFill>
                <a:ea typeface="Arial Unicode MS" pitchFamily="34" charset="-128"/>
                <a:cs typeface="Arial Unicode MS" pitchFamily="34" charset="-128"/>
              </a:rPr>
              <a:t>cores </a:t>
            </a:r>
            <a:r>
              <a:rPr lang="en-US" sz="1200" kern="0" dirty="0" smtClean="0">
                <a:solidFill>
                  <a:srgbClr val="000000"/>
                </a:solidFill>
                <a:ea typeface="Arial Unicode MS" pitchFamily="34" charset="-128"/>
                <a:cs typeface="Arial Unicode MS" pitchFamily="34" charset="-128"/>
              </a:rPr>
              <a:t>512 GB</a:t>
            </a:r>
            <a:endParaRPr lang="en-US" sz="1200" kern="0" dirty="0">
              <a:solidFill>
                <a:srgbClr val="000000"/>
              </a:solidFill>
              <a:ea typeface="Arial Unicode MS" pitchFamily="34" charset="-128"/>
              <a:cs typeface="Arial Unicode MS" pitchFamily="34" charset="-128"/>
            </a:endParaRPr>
          </a:p>
        </p:txBody>
      </p:sp>
      <p:sp>
        <p:nvSpPr>
          <p:cNvPr id="11" name="Rectangle 10"/>
          <p:cNvSpPr/>
          <p:nvPr/>
        </p:nvSpPr>
        <p:spPr bwMode="gray">
          <a:xfrm>
            <a:off x="7182267" y="4361898"/>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a:t>
            </a:r>
            <a:r>
              <a:rPr lang="en-US" sz="1200" kern="0" dirty="0">
                <a:solidFill>
                  <a:srgbClr val="000000"/>
                </a:solidFill>
                <a:ea typeface="Arial Unicode MS" pitchFamily="34" charset="-128"/>
                <a:cs typeface="Arial Unicode MS" pitchFamily="34" charset="-128"/>
              </a:rPr>
              <a:t>cores </a:t>
            </a:r>
            <a:r>
              <a:rPr lang="en-US" sz="1200" kern="0" dirty="0" smtClean="0">
                <a:solidFill>
                  <a:srgbClr val="000000"/>
                </a:solidFill>
                <a:ea typeface="Arial Unicode MS" pitchFamily="34" charset="-128"/>
                <a:cs typeface="Arial Unicode MS" pitchFamily="34" charset="-128"/>
              </a:rPr>
              <a:t>512 GB</a:t>
            </a:r>
            <a:endParaRPr lang="en-US" sz="1200" kern="0" dirty="0">
              <a:solidFill>
                <a:srgbClr val="000000"/>
              </a:solidFill>
              <a:ea typeface="Arial Unicode MS" pitchFamily="34" charset="-128"/>
              <a:cs typeface="Arial Unicode MS" pitchFamily="34" charset="-128"/>
            </a:endParaRPr>
          </a:p>
        </p:txBody>
      </p:sp>
      <p:sp>
        <p:nvSpPr>
          <p:cNvPr id="12" name="Rectangle 11"/>
          <p:cNvSpPr/>
          <p:nvPr/>
        </p:nvSpPr>
        <p:spPr bwMode="gray">
          <a:xfrm>
            <a:off x="5296679" y="5478993"/>
            <a:ext cx="1806860"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b="1" kern="0" dirty="0" smtClean="0">
                <a:solidFill>
                  <a:srgbClr val="000000"/>
                </a:solidFill>
                <a:ea typeface="Arial Unicode MS" pitchFamily="34" charset="-128"/>
                <a:cs typeface="Arial Unicode MS" pitchFamily="34" charset="-128"/>
              </a:rPr>
              <a:t>=     1 Supercomputer</a:t>
            </a:r>
            <a:endParaRPr lang="en-US" sz="1200" b="1" kern="0" dirty="0">
              <a:solidFill>
                <a:srgbClr val="000000"/>
              </a:solidFill>
              <a:ea typeface="Arial Unicode MS" pitchFamily="34" charset="-128"/>
              <a:cs typeface="Arial Unicode MS" pitchFamily="34" charset="-128"/>
            </a:endParaRPr>
          </a:p>
        </p:txBody>
      </p:sp>
      <p:sp>
        <p:nvSpPr>
          <p:cNvPr id="13" name="Rectangle 12"/>
          <p:cNvSpPr/>
          <p:nvPr/>
        </p:nvSpPr>
        <p:spPr bwMode="gray">
          <a:xfrm>
            <a:off x="5385733" y="2453946"/>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1</a:t>
            </a:r>
          </a:p>
        </p:txBody>
      </p:sp>
      <p:sp>
        <p:nvSpPr>
          <p:cNvPr id="14" name="Rectangle 13"/>
          <p:cNvSpPr/>
          <p:nvPr/>
        </p:nvSpPr>
        <p:spPr bwMode="gray">
          <a:xfrm>
            <a:off x="5385733" y="2930521"/>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2</a:t>
            </a:r>
          </a:p>
        </p:txBody>
      </p:sp>
      <p:sp>
        <p:nvSpPr>
          <p:cNvPr id="15" name="Rectangle 14"/>
          <p:cNvSpPr/>
          <p:nvPr/>
        </p:nvSpPr>
        <p:spPr bwMode="gray">
          <a:xfrm>
            <a:off x="5385733" y="3407096"/>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3</a:t>
            </a:r>
          </a:p>
        </p:txBody>
      </p:sp>
      <p:sp>
        <p:nvSpPr>
          <p:cNvPr id="16" name="Rectangle 15"/>
          <p:cNvSpPr/>
          <p:nvPr/>
        </p:nvSpPr>
        <p:spPr bwMode="gray">
          <a:xfrm>
            <a:off x="5385733" y="3883671"/>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4</a:t>
            </a:r>
          </a:p>
        </p:txBody>
      </p:sp>
      <p:sp>
        <p:nvSpPr>
          <p:cNvPr id="17" name="Rectangle 16"/>
          <p:cNvSpPr/>
          <p:nvPr/>
        </p:nvSpPr>
        <p:spPr bwMode="gray">
          <a:xfrm>
            <a:off x="5385733" y="4360246"/>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5</a:t>
            </a:r>
          </a:p>
        </p:txBody>
      </p:sp>
      <p:cxnSp>
        <p:nvCxnSpPr>
          <p:cNvPr id="21" name="Straight Connector 20"/>
          <p:cNvCxnSpPr/>
          <p:nvPr/>
        </p:nvCxnSpPr>
        <p:spPr>
          <a:xfrm>
            <a:off x="5214080" y="5420321"/>
            <a:ext cx="35311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7031265" y="5478993"/>
            <a:ext cx="1806860"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b="1" kern="0" dirty="0" smtClean="0">
                <a:solidFill>
                  <a:srgbClr val="000000"/>
                </a:solidFill>
                <a:ea typeface="Arial Unicode MS" pitchFamily="34" charset="-128"/>
                <a:cs typeface="Arial Unicode MS" pitchFamily="34" charset="-128"/>
              </a:rPr>
              <a:t>   192/240 cores 3 TB</a:t>
            </a:r>
            <a:endParaRPr lang="en-US" sz="1200" b="1" kern="0" dirty="0">
              <a:solidFill>
                <a:srgbClr val="000000"/>
              </a:solidFill>
              <a:ea typeface="Arial Unicode MS" pitchFamily="34" charset="-128"/>
              <a:cs typeface="Arial Unicode MS" pitchFamily="34" charset="-128"/>
            </a:endParaRPr>
          </a:p>
        </p:txBody>
      </p:sp>
      <p:sp>
        <p:nvSpPr>
          <p:cNvPr id="24" name="Rectangle 23"/>
          <p:cNvSpPr/>
          <p:nvPr/>
        </p:nvSpPr>
        <p:spPr bwMode="gray">
          <a:xfrm>
            <a:off x="5245054" y="1855117"/>
            <a:ext cx="1806860"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b="1" kern="0" dirty="0" smtClean="0">
                <a:solidFill>
                  <a:srgbClr val="000000"/>
                </a:solidFill>
                <a:ea typeface="Arial Unicode MS" pitchFamily="34" charset="-128"/>
                <a:cs typeface="Arial Unicode MS" pitchFamily="34" charset="-128"/>
              </a:rPr>
              <a:t>6 standard servers</a:t>
            </a:r>
            <a:endParaRPr lang="en-US" sz="1200" b="1" kern="0" dirty="0">
              <a:solidFill>
                <a:srgbClr val="000000"/>
              </a:solidFill>
              <a:ea typeface="Arial Unicode MS" pitchFamily="34" charset="-128"/>
              <a:cs typeface="Arial Unicode MS" pitchFamily="34" charset="-128"/>
            </a:endParaRPr>
          </a:p>
        </p:txBody>
      </p:sp>
      <p:sp>
        <p:nvSpPr>
          <p:cNvPr id="25" name="Rectangle 24"/>
          <p:cNvSpPr/>
          <p:nvPr/>
        </p:nvSpPr>
        <p:spPr bwMode="gray">
          <a:xfrm>
            <a:off x="7182267" y="4836822"/>
            <a:ext cx="1637883" cy="412977"/>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32/40 </a:t>
            </a:r>
            <a:r>
              <a:rPr lang="en-US" sz="1200" kern="0" dirty="0">
                <a:solidFill>
                  <a:srgbClr val="000000"/>
                </a:solidFill>
                <a:ea typeface="Arial Unicode MS" pitchFamily="34" charset="-128"/>
                <a:cs typeface="Arial Unicode MS" pitchFamily="34" charset="-128"/>
              </a:rPr>
              <a:t>cores </a:t>
            </a:r>
            <a:r>
              <a:rPr lang="en-US" sz="1200" kern="0" dirty="0" smtClean="0">
                <a:solidFill>
                  <a:srgbClr val="000000"/>
                </a:solidFill>
                <a:ea typeface="Arial Unicode MS" pitchFamily="34" charset="-128"/>
                <a:cs typeface="Arial Unicode MS" pitchFamily="34" charset="-128"/>
              </a:rPr>
              <a:t>512 GB</a:t>
            </a:r>
            <a:endParaRPr lang="en-US" sz="1200" kern="0" dirty="0">
              <a:solidFill>
                <a:srgbClr val="000000"/>
              </a:solidFill>
              <a:ea typeface="Arial Unicode MS" pitchFamily="34" charset="-128"/>
              <a:cs typeface="Arial Unicode MS" pitchFamily="34" charset="-128"/>
            </a:endParaRPr>
          </a:p>
        </p:txBody>
      </p:sp>
      <p:sp>
        <p:nvSpPr>
          <p:cNvPr id="26" name="Rectangle 25"/>
          <p:cNvSpPr/>
          <p:nvPr/>
        </p:nvSpPr>
        <p:spPr bwMode="gray">
          <a:xfrm>
            <a:off x="5385733" y="4836822"/>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200" kern="0" dirty="0" smtClean="0">
                <a:solidFill>
                  <a:srgbClr val="000000"/>
                </a:solidFill>
                <a:ea typeface="Arial Unicode MS" pitchFamily="34" charset="-128"/>
                <a:cs typeface="Arial Unicode MS" pitchFamily="34" charset="-128"/>
              </a:rPr>
              <a:t>Server 6</a:t>
            </a:r>
          </a:p>
        </p:txBody>
      </p:sp>
    </p:spTree>
    <p:extLst>
      <p:ext uri="{BB962C8B-B14F-4D97-AF65-F5344CB8AC3E}">
        <p14:creationId xmlns:p14="http://schemas.microsoft.com/office/powerpoint/2010/main" val="30075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lide Number Placeholder 4"/>
          <p:cNvSpPr txBox="1">
            <a:spLocks/>
          </p:cNvSpPr>
          <p:nvPr/>
        </p:nvSpPr>
        <p:spPr bwMode="auto">
          <a:xfrm>
            <a:off x="0" y="6524630"/>
            <a:ext cx="547688" cy="333375"/>
          </a:xfrm>
          <a:prstGeom prst="rect">
            <a:avLst/>
          </a:prstGeom>
          <a:noFill/>
          <a:ln w="12700">
            <a:noFill/>
            <a:miter lim="800000"/>
            <a:headEnd/>
            <a:tailEnd/>
          </a:ln>
        </p:spPr>
        <p:txBody>
          <a:bodyPr vert="horz" wrap="none" lIns="76762" tIns="38381" rIns="76762" bIns="38381" numCol="1" anchor="t" anchorCtr="0" compatLnSpc="1">
            <a:prstTxWarp prst="textNoShape">
              <a:avLst/>
            </a:prstTxWarp>
          </a:bodyPr>
          <a:lstStyle/>
          <a:p>
            <a:pPr defTabSz="768153">
              <a:defRPr/>
            </a:pPr>
            <a:fld id="{CDF12397-1EDB-0C46-958C-0A14869C19C3}" type="slidenum">
              <a:rPr sz="1300" smtClean="0">
                <a:solidFill>
                  <a:srgbClr val="000000"/>
                </a:solidFill>
                <a:latin typeface="Gill Sans MT" pitchFamily="34" charset="0"/>
                <a:sym typeface="Gill Sans MT" pitchFamily="34" charset="0"/>
              </a:rPr>
              <a:pPr defTabSz="768153">
                <a:defRPr/>
              </a:pPr>
              <a:t>33</a:t>
            </a:fld>
            <a:endParaRPr sz="1300" dirty="0">
              <a:solidFill>
                <a:srgbClr val="000000"/>
              </a:solidFill>
              <a:latin typeface="Gill Sans MT" pitchFamily="34" charset="0"/>
              <a:sym typeface="Gill Sans MT" pitchFamily="34" charset="0"/>
            </a:endParaRPr>
          </a:p>
        </p:txBody>
      </p:sp>
      <p:sp>
        <p:nvSpPr>
          <p:cNvPr id="380" name="Title 379"/>
          <p:cNvSpPr>
            <a:spLocks noGrp="1"/>
          </p:cNvSpPr>
          <p:nvPr>
            <p:ph type="title"/>
          </p:nvPr>
        </p:nvSpPr>
        <p:spPr/>
        <p:txBody>
          <a:bodyPr/>
          <a:lstStyle/>
          <a:p>
            <a:r>
              <a:rPr lang="en-US" dirty="0" smtClean="0"/>
              <a:t>SAP HANA: Data Partitioning</a:t>
            </a:r>
            <a:endParaRPr lang="en-US" dirty="0"/>
          </a:p>
        </p:txBody>
      </p:sp>
      <p:sp>
        <p:nvSpPr>
          <p:cNvPr id="312" name="Text Placeholder 311"/>
          <p:cNvSpPr>
            <a:spLocks noGrp="1"/>
          </p:cNvSpPr>
          <p:nvPr>
            <p:ph type="body" sz="quarter" idx="4294967295"/>
          </p:nvPr>
        </p:nvSpPr>
        <p:spPr>
          <a:xfrm>
            <a:off x="323528" y="1268761"/>
            <a:ext cx="8494713" cy="1664940"/>
          </a:xfrm>
          <a:prstGeom prst="rect">
            <a:avLst/>
          </a:prstGeom>
        </p:spPr>
        <p:txBody>
          <a:bodyPr/>
          <a:lstStyle/>
          <a:p>
            <a:pPr lvl="2"/>
            <a:r>
              <a:rPr lang="en-US" sz="2000" dirty="0" smtClean="0"/>
              <a:t>Tables can be partitioned, and distributed across multiple hosts</a:t>
            </a:r>
          </a:p>
          <a:p>
            <a:pPr lvl="3"/>
            <a:r>
              <a:rPr lang="en-US" sz="1800" dirty="0" smtClean="0"/>
              <a:t>Huge tables; cross machine parallelization</a:t>
            </a:r>
          </a:p>
          <a:p>
            <a:pPr lvl="3"/>
            <a:r>
              <a:rPr lang="en-US" sz="1800" dirty="0" smtClean="0"/>
              <a:t>Hash, Range, Round Robin Partitioning</a:t>
            </a:r>
            <a:endParaRPr lang="en-US" sz="1800" i="1" dirty="0" smtClean="0"/>
          </a:p>
          <a:p>
            <a:pPr lvl="3"/>
            <a:r>
              <a:rPr lang="en-US" sz="1800" dirty="0" smtClean="0"/>
              <a:t>All HANA hosts act as SQL servers; distributed execution</a:t>
            </a:r>
          </a:p>
          <a:p>
            <a:pPr lvl="3"/>
            <a:r>
              <a:rPr lang="en-US" sz="1800" dirty="0" smtClean="0"/>
              <a:t>Planned for multi-tenant deployments (future)</a:t>
            </a:r>
          </a:p>
          <a:p>
            <a:endParaRPr lang="en-US" dirty="0" smtClean="0"/>
          </a:p>
          <a:p>
            <a:endParaRPr lang="en-US" dirty="0"/>
          </a:p>
        </p:txBody>
      </p:sp>
      <p:graphicFrame>
        <p:nvGraphicFramePr>
          <p:cNvPr id="313" name="Tabelle 3"/>
          <p:cNvGraphicFramePr>
            <a:graphicFrameLocks noGrp="1"/>
          </p:cNvGraphicFramePr>
          <p:nvPr>
            <p:extLst>
              <p:ext uri="{D42A27DB-BD31-4B8C-83A1-F6EECF244321}">
                <p14:modId xmlns:p14="http://schemas.microsoft.com/office/powerpoint/2010/main" val="873885153"/>
              </p:ext>
            </p:extLst>
          </p:nvPr>
        </p:nvGraphicFramePr>
        <p:xfrm>
          <a:off x="393917" y="3606846"/>
          <a:ext cx="2178657" cy="1920240"/>
        </p:xfrm>
        <a:graphic>
          <a:graphicData uri="http://schemas.openxmlformats.org/drawingml/2006/table">
            <a:tbl>
              <a:tblPr firstRow="1">
                <a:tableStyleId>{F5AB1C69-6EDB-4FF4-983F-18BD219EF322}</a:tableStyleId>
              </a:tblPr>
              <a:tblGrid>
                <a:gridCol w="822876"/>
                <a:gridCol w="681809"/>
                <a:gridCol w="673972"/>
              </a:tblGrid>
              <a:tr h="223916">
                <a:tc>
                  <a:txBody>
                    <a:bodyPr/>
                    <a:lstStyle/>
                    <a:p>
                      <a:pPr algn="ctr"/>
                      <a:r>
                        <a:rPr lang="de-DE" sz="1200" dirty="0" smtClean="0"/>
                        <a:t>Product</a:t>
                      </a:r>
                      <a:endParaRPr lang="de-DE" sz="1200" dirty="0"/>
                    </a:p>
                  </a:txBody>
                  <a:tcPr/>
                </a:tc>
                <a:tc>
                  <a:txBody>
                    <a:bodyPr/>
                    <a:lstStyle/>
                    <a:p>
                      <a:pPr algn="ctr"/>
                      <a:r>
                        <a:rPr lang="de-DE" sz="1200" dirty="0" smtClean="0"/>
                        <a:t>Group</a:t>
                      </a:r>
                      <a:endParaRPr lang="de-DE" sz="1200" dirty="0"/>
                    </a:p>
                  </a:txBody>
                  <a:tcPr/>
                </a:tc>
                <a:tc>
                  <a:txBody>
                    <a:bodyPr/>
                    <a:lstStyle/>
                    <a:p>
                      <a:pPr algn="ctr"/>
                      <a:r>
                        <a:rPr lang="de-DE" sz="1200" dirty="0" smtClean="0"/>
                        <a:t>Color</a:t>
                      </a:r>
                      <a:endParaRPr lang="de-DE" sz="1200" dirty="0"/>
                    </a:p>
                  </a:txBody>
                  <a:tcPr/>
                </a:tc>
              </a:tr>
              <a:tr h="223916">
                <a:tc>
                  <a:txBody>
                    <a:bodyPr/>
                    <a:lstStyle/>
                    <a:p>
                      <a:pPr algn="ctr"/>
                      <a:r>
                        <a:rPr lang="de-DE" sz="1200" dirty="0" smtClean="0"/>
                        <a:t>10</a:t>
                      </a:r>
                      <a:endParaRPr lang="de-DE" sz="1200" dirty="0"/>
                    </a:p>
                  </a:txBody>
                  <a:tcPr anchor="ctr">
                    <a:solidFill>
                      <a:schemeClr val="bg1">
                        <a:lumMod val="85000"/>
                      </a:schemeClr>
                    </a:solidFill>
                  </a:tcPr>
                </a:tc>
                <a:tc>
                  <a:txBody>
                    <a:bodyPr/>
                    <a:lstStyle/>
                    <a:p>
                      <a:pPr algn="ctr"/>
                      <a:r>
                        <a:rPr lang="de-DE" sz="1200" dirty="0" smtClean="0"/>
                        <a:t>A</a:t>
                      </a:r>
                      <a:endParaRPr lang="de-DE" sz="1200" dirty="0"/>
                    </a:p>
                  </a:txBody>
                  <a:tcPr anchor="ctr">
                    <a:solidFill>
                      <a:schemeClr val="bg1">
                        <a:lumMod val="85000"/>
                      </a:schemeClr>
                    </a:solidFill>
                  </a:tcPr>
                </a:tc>
                <a:tc>
                  <a:txBody>
                    <a:bodyPr/>
                    <a:lstStyle/>
                    <a:p>
                      <a:pPr algn="ctr"/>
                      <a:r>
                        <a:rPr lang="de-DE" sz="1200" dirty="0" smtClean="0"/>
                        <a:t>red</a:t>
                      </a:r>
                      <a:endParaRPr lang="de-DE" sz="1200" dirty="0"/>
                    </a:p>
                  </a:txBody>
                  <a:tcPr anchor="ctr">
                    <a:solidFill>
                      <a:schemeClr val="bg1">
                        <a:lumMod val="85000"/>
                      </a:schemeClr>
                    </a:solidFill>
                  </a:tcPr>
                </a:tc>
              </a:tr>
              <a:tr h="223916">
                <a:tc>
                  <a:txBody>
                    <a:bodyPr/>
                    <a:lstStyle/>
                    <a:p>
                      <a:pPr algn="ctr"/>
                      <a:r>
                        <a:rPr lang="de-DE" sz="1200" dirty="0" smtClean="0"/>
                        <a:t>20</a:t>
                      </a:r>
                      <a:endParaRPr lang="de-DE" sz="1200" dirty="0"/>
                    </a:p>
                  </a:txBody>
                  <a:tcPr anchor="ctr">
                    <a:solidFill>
                      <a:schemeClr val="bg1">
                        <a:lumMod val="85000"/>
                      </a:schemeClr>
                    </a:solidFill>
                  </a:tcPr>
                </a:tc>
                <a:tc>
                  <a:txBody>
                    <a:bodyPr/>
                    <a:lstStyle/>
                    <a:p>
                      <a:pPr algn="ctr"/>
                      <a:r>
                        <a:rPr lang="de-DE" sz="1200" dirty="0" smtClean="0"/>
                        <a:t>B</a:t>
                      </a:r>
                      <a:endParaRPr lang="de-DE" sz="1200" dirty="0"/>
                    </a:p>
                  </a:txBody>
                  <a:tcPr anchor="ctr">
                    <a:solidFill>
                      <a:schemeClr val="bg1">
                        <a:lumMod val="85000"/>
                      </a:schemeClr>
                    </a:solidFill>
                  </a:tcPr>
                </a:tc>
                <a:tc>
                  <a:txBody>
                    <a:bodyPr/>
                    <a:lstStyle/>
                    <a:p>
                      <a:pPr algn="ctr"/>
                      <a:r>
                        <a:rPr lang="de-DE" sz="1200" dirty="0" smtClean="0"/>
                        <a:t>blue</a:t>
                      </a:r>
                      <a:endParaRPr lang="de-DE" sz="1200" dirty="0"/>
                    </a:p>
                  </a:txBody>
                  <a:tcPr anchor="ctr">
                    <a:solidFill>
                      <a:schemeClr val="bg1">
                        <a:lumMod val="85000"/>
                      </a:schemeClr>
                    </a:solidFill>
                  </a:tcPr>
                </a:tc>
              </a:tr>
              <a:tr h="223916">
                <a:tc>
                  <a:txBody>
                    <a:bodyPr/>
                    <a:lstStyle/>
                    <a:p>
                      <a:pPr algn="ctr"/>
                      <a:r>
                        <a:rPr lang="de-DE" sz="1200" dirty="0" smtClean="0"/>
                        <a:t>30</a:t>
                      </a:r>
                      <a:endParaRPr lang="de-DE" sz="1200" dirty="0"/>
                    </a:p>
                  </a:txBody>
                  <a:tcPr anchor="ctr">
                    <a:solidFill>
                      <a:schemeClr val="bg1">
                        <a:lumMod val="85000"/>
                      </a:schemeClr>
                    </a:solidFill>
                  </a:tcPr>
                </a:tc>
                <a:tc>
                  <a:txBody>
                    <a:bodyPr/>
                    <a:lstStyle/>
                    <a:p>
                      <a:pPr algn="ctr"/>
                      <a:r>
                        <a:rPr lang="de-DE" sz="1200" dirty="0" smtClean="0"/>
                        <a:t>A</a:t>
                      </a:r>
                      <a:endParaRPr lang="de-DE" sz="1200" dirty="0"/>
                    </a:p>
                  </a:txBody>
                  <a:tcPr anchor="ctr">
                    <a:solidFill>
                      <a:schemeClr val="bg1">
                        <a:lumMod val="85000"/>
                      </a:schemeClr>
                    </a:solidFill>
                  </a:tcPr>
                </a:tc>
                <a:tc>
                  <a:txBody>
                    <a:bodyPr/>
                    <a:lstStyle/>
                    <a:p>
                      <a:pPr algn="ctr"/>
                      <a:r>
                        <a:rPr lang="de-DE" sz="1200" dirty="0" smtClean="0"/>
                        <a:t>green</a:t>
                      </a:r>
                      <a:endParaRPr lang="de-DE" sz="1200" dirty="0"/>
                    </a:p>
                  </a:txBody>
                  <a:tcPr anchor="ctr">
                    <a:solidFill>
                      <a:schemeClr val="bg1">
                        <a:lumMod val="85000"/>
                      </a:schemeClr>
                    </a:solidFill>
                  </a:tcPr>
                </a:tc>
              </a:tr>
              <a:tr h="223916">
                <a:tc>
                  <a:txBody>
                    <a:bodyPr/>
                    <a:lstStyle/>
                    <a:p>
                      <a:pPr algn="ctr"/>
                      <a:r>
                        <a:rPr lang="de-DE" sz="1200" dirty="0" smtClean="0"/>
                        <a:t>40</a:t>
                      </a:r>
                      <a:endParaRPr lang="de-DE" sz="1200" dirty="0"/>
                    </a:p>
                  </a:txBody>
                  <a:tcPr anchor="ctr">
                    <a:solidFill>
                      <a:schemeClr val="bg1">
                        <a:lumMod val="85000"/>
                      </a:schemeClr>
                    </a:solidFill>
                  </a:tcPr>
                </a:tc>
                <a:tc>
                  <a:txBody>
                    <a:bodyPr/>
                    <a:lstStyle/>
                    <a:p>
                      <a:pPr algn="ctr"/>
                      <a:r>
                        <a:rPr lang="de-DE" sz="1200" dirty="0" smtClean="0"/>
                        <a:t>A</a:t>
                      </a:r>
                      <a:endParaRPr lang="de-DE" sz="1200" dirty="0"/>
                    </a:p>
                  </a:txBody>
                  <a:tcPr anchor="ctr">
                    <a:solidFill>
                      <a:schemeClr val="bg1">
                        <a:lumMod val="85000"/>
                      </a:schemeClr>
                    </a:solidFill>
                  </a:tcPr>
                </a:tc>
                <a:tc>
                  <a:txBody>
                    <a:bodyPr/>
                    <a:lstStyle/>
                    <a:p>
                      <a:pPr algn="ctr"/>
                      <a:r>
                        <a:rPr lang="de-DE" sz="1200" dirty="0" smtClean="0"/>
                        <a:t>red</a:t>
                      </a:r>
                      <a:endParaRPr lang="de-DE" sz="1200" dirty="0"/>
                    </a:p>
                  </a:txBody>
                  <a:tcPr anchor="ctr">
                    <a:solidFill>
                      <a:schemeClr val="bg1">
                        <a:lumMod val="85000"/>
                      </a:schemeClr>
                    </a:solidFill>
                  </a:tcPr>
                </a:tc>
              </a:tr>
              <a:tr h="223916">
                <a:tc>
                  <a:txBody>
                    <a:bodyPr/>
                    <a:lstStyle/>
                    <a:p>
                      <a:pPr algn="ctr"/>
                      <a:r>
                        <a:rPr lang="de-DE" sz="1200" dirty="0" smtClean="0"/>
                        <a:t>50</a:t>
                      </a:r>
                      <a:endParaRPr lang="de-DE" sz="1200" dirty="0"/>
                    </a:p>
                  </a:txBody>
                  <a:tcPr anchor="ctr">
                    <a:solidFill>
                      <a:schemeClr val="bg1">
                        <a:lumMod val="85000"/>
                      </a:schemeClr>
                    </a:solidFill>
                  </a:tcPr>
                </a:tc>
                <a:tc>
                  <a:txBody>
                    <a:bodyPr/>
                    <a:lstStyle/>
                    <a:p>
                      <a:pPr algn="ctr"/>
                      <a:r>
                        <a:rPr lang="de-DE" sz="1200" dirty="0" smtClean="0"/>
                        <a:t>C</a:t>
                      </a:r>
                      <a:endParaRPr lang="de-DE" sz="1200" dirty="0"/>
                    </a:p>
                  </a:txBody>
                  <a:tcPr anchor="ctr">
                    <a:solidFill>
                      <a:schemeClr val="bg1">
                        <a:lumMod val="85000"/>
                      </a:schemeClr>
                    </a:solidFill>
                  </a:tcPr>
                </a:tc>
                <a:tc>
                  <a:txBody>
                    <a:bodyPr/>
                    <a:lstStyle/>
                    <a:p>
                      <a:pPr algn="ctr"/>
                      <a:r>
                        <a:rPr lang="de-DE" sz="1200" dirty="0" smtClean="0"/>
                        <a:t>red</a:t>
                      </a:r>
                      <a:endParaRPr lang="de-DE" sz="1200" dirty="0"/>
                    </a:p>
                  </a:txBody>
                  <a:tcPr anchor="ctr">
                    <a:solidFill>
                      <a:schemeClr val="bg1">
                        <a:lumMod val="85000"/>
                      </a:schemeClr>
                    </a:solidFill>
                  </a:tcPr>
                </a:tc>
              </a:tr>
              <a:tr h="223916">
                <a:tc>
                  <a:txBody>
                    <a:bodyPr/>
                    <a:lstStyle/>
                    <a:p>
                      <a:pPr algn="ctr"/>
                      <a:r>
                        <a:rPr lang="de-DE" sz="1200" dirty="0" smtClean="0"/>
                        <a:t>60</a:t>
                      </a:r>
                      <a:endParaRPr lang="de-DE" sz="1200" dirty="0"/>
                    </a:p>
                  </a:txBody>
                  <a:tcPr anchor="ctr">
                    <a:solidFill>
                      <a:schemeClr val="bg1">
                        <a:lumMod val="85000"/>
                      </a:schemeClr>
                    </a:solidFill>
                  </a:tcPr>
                </a:tc>
                <a:tc>
                  <a:txBody>
                    <a:bodyPr/>
                    <a:lstStyle/>
                    <a:p>
                      <a:pPr algn="ctr"/>
                      <a:r>
                        <a:rPr lang="de-DE" sz="1200" dirty="0" smtClean="0"/>
                        <a:t>A</a:t>
                      </a:r>
                      <a:endParaRPr lang="de-DE" sz="1200" dirty="0"/>
                    </a:p>
                  </a:txBody>
                  <a:tcPr anchor="ctr">
                    <a:solidFill>
                      <a:schemeClr val="bg1">
                        <a:lumMod val="85000"/>
                      </a:schemeClr>
                    </a:solidFill>
                  </a:tcPr>
                </a:tc>
                <a:tc>
                  <a:txBody>
                    <a:bodyPr/>
                    <a:lstStyle/>
                    <a:p>
                      <a:pPr algn="ctr"/>
                      <a:r>
                        <a:rPr lang="de-DE" sz="1200" dirty="0" smtClean="0"/>
                        <a:t>red</a:t>
                      </a:r>
                      <a:endParaRPr lang="de-DE" sz="1200" dirty="0"/>
                    </a:p>
                  </a:txBody>
                  <a:tcPr anchor="ctr">
                    <a:solidFill>
                      <a:schemeClr val="bg1">
                        <a:lumMod val="85000"/>
                      </a:schemeClr>
                    </a:solidFill>
                  </a:tcPr>
                </a:tc>
              </a:tr>
            </a:tbl>
          </a:graphicData>
        </a:graphic>
      </p:graphicFrame>
      <p:sp>
        <p:nvSpPr>
          <p:cNvPr id="382" name="Rechteck 16"/>
          <p:cNvSpPr/>
          <p:nvPr/>
        </p:nvSpPr>
        <p:spPr bwMode="gray">
          <a:xfrm>
            <a:off x="3275229" y="3302446"/>
            <a:ext cx="1962150" cy="1562101"/>
          </a:xfrm>
          <a:prstGeom prst="rect">
            <a:avLst/>
          </a:prstGeom>
          <a:solidFill>
            <a:schemeClr val="accent4">
              <a:lumMod val="20000"/>
              <a:lumOff val="80000"/>
            </a:schemeClr>
          </a:solidFill>
          <a:ln w="19050" algn="ctr">
            <a:solidFill>
              <a:schemeClr val="tx1"/>
            </a:solidFill>
            <a:miter lim="800000"/>
            <a:headEnd/>
            <a:tailEnd/>
          </a:ln>
          <a:effectLst>
            <a:outerShdw blurRad="50800" dist="38100" dir="18900000" algn="bl" rotWithShape="0">
              <a:prstClr val="black">
                <a:alpha val="40000"/>
              </a:prstClr>
            </a:outerShdw>
          </a:effectLst>
        </p:spPr>
        <p:txBody>
          <a:bodyPr lIns="90000" tIns="72000" rIns="90000" bIns="72000" anchor="ctr"/>
          <a:lstStyle/>
          <a:p>
            <a:pPr marL="184150" indent="-184150" algn="ctr">
              <a:spcBef>
                <a:spcPct val="50000"/>
              </a:spcBef>
              <a:buClr>
                <a:srgbClr val="F0AB00"/>
              </a:buClr>
              <a:buSzPct val="80000"/>
              <a:defRPr/>
            </a:pPr>
            <a:endParaRPr kern="0" dirty="0">
              <a:solidFill>
                <a:srgbClr val="000000"/>
              </a:solidFill>
              <a:latin typeface="Arial" charset="0"/>
              <a:ea typeface="Arial Unicode MS" pitchFamily="34" charset="-128"/>
              <a:cs typeface="Arial Unicode MS" pitchFamily="34" charset="-128"/>
            </a:endParaRPr>
          </a:p>
        </p:txBody>
      </p:sp>
      <p:sp>
        <p:nvSpPr>
          <p:cNvPr id="384" name="Textfeld 12"/>
          <p:cNvSpPr txBox="1"/>
          <p:nvPr/>
        </p:nvSpPr>
        <p:spPr>
          <a:xfrm>
            <a:off x="3213317" y="3264346"/>
            <a:ext cx="1052512" cy="307777"/>
          </a:xfrm>
          <a:prstGeom prst="rect">
            <a:avLst/>
          </a:prstGeom>
          <a:noFill/>
        </p:spPr>
        <p:txBody>
          <a:bodyPr wrap="square">
            <a:spAutoFit/>
          </a:bodyPr>
          <a:lstStyle/>
          <a:p>
            <a:pPr marL="157163" indent="-157163">
              <a:spcBef>
                <a:spcPct val="50000"/>
              </a:spcBef>
              <a:buClr>
                <a:srgbClr val="F0AB00"/>
              </a:buClr>
              <a:buSzPct val="80000"/>
              <a:defRPr/>
            </a:pPr>
            <a:r>
              <a:rPr sz="1400" b="1" kern="0" dirty="0" smtClean="0">
                <a:solidFill>
                  <a:srgbClr val="000000"/>
                </a:solidFill>
                <a:latin typeface="Arial" charset="0"/>
                <a:ea typeface="Arial Unicode MS" pitchFamily="34" charset="-128"/>
                <a:cs typeface="Arial Unicode MS" pitchFamily="34" charset="-128"/>
              </a:rPr>
              <a:t>Host </a:t>
            </a:r>
            <a:r>
              <a:rPr sz="1400" b="1" kern="0" dirty="0">
                <a:solidFill>
                  <a:srgbClr val="000000"/>
                </a:solidFill>
                <a:latin typeface="Arial" charset="0"/>
                <a:ea typeface="Arial Unicode MS" pitchFamily="34" charset="-128"/>
                <a:cs typeface="Arial Unicode MS" pitchFamily="34" charset="-128"/>
              </a:rPr>
              <a:t>1</a:t>
            </a:r>
          </a:p>
        </p:txBody>
      </p:sp>
      <p:sp>
        <p:nvSpPr>
          <p:cNvPr id="385" name="Rechteck 15"/>
          <p:cNvSpPr/>
          <p:nvPr/>
        </p:nvSpPr>
        <p:spPr bwMode="gray">
          <a:xfrm>
            <a:off x="3265704" y="5245547"/>
            <a:ext cx="1971675" cy="1095374"/>
          </a:xfrm>
          <a:prstGeom prst="rect">
            <a:avLst/>
          </a:prstGeom>
          <a:solidFill>
            <a:schemeClr val="accent4">
              <a:lumMod val="20000"/>
              <a:lumOff val="80000"/>
            </a:schemeClr>
          </a:solidFill>
          <a:ln w="19050" algn="ctr">
            <a:solidFill>
              <a:schemeClr val="tx1"/>
            </a:solidFill>
            <a:miter lim="800000"/>
            <a:headEnd/>
            <a:tailEnd/>
          </a:ln>
          <a:effectLst>
            <a:outerShdw blurRad="50800" dist="38100" dir="18900000" algn="bl" rotWithShape="0">
              <a:prstClr val="black">
                <a:alpha val="40000"/>
              </a:prstClr>
            </a:outerShdw>
          </a:effectLst>
        </p:spPr>
        <p:txBody>
          <a:bodyPr lIns="90000" tIns="72000" rIns="90000" bIns="72000" anchor="ctr"/>
          <a:lstStyle/>
          <a:p>
            <a:pPr marL="184150" indent="-184150" algn="ctr">
              <a:spcBef>
                <a:spcPct val="50000"/>
              </a:spcBef>
              <a:buClr>
                <a:srgbClr val="F0AB00"/>
              </a:buClr>
              <a:buSzPct val="80000"/>
              <a:defRPr/>
            </a:pPr>
            <a:endParaRPr kern="0" dirty="0">
              <a:solidFill>
                <a:srgbClr val="000000"/>
              </a:solidFill>
              <a:latin typeface="Arial" charset="0"/>
              <a:ea typeface="Arial Unicode MS" pitchFamily="34" charset="-128"/>
              <a:cs typeface="Arial Unicode MS" pitchFamily="34" charset="-128"/>
            </a:endParaRPr>
          </a:p>
        </p:txBody>
      </p:sp>
      <p:sp>
        <p:nvSpPr>
          <p:cNvPr id="386" name="Textfeld 13"/>
          <p:cNvSpPr txBox="1"/>
          <p:nvPr/>
        </p:nvSpPr>
        <p:spPr>
          <a:xfrm>
            <a:off x="3224429" y="5261421"/>
            <a:ext cx="1089025" cy="307777"/>
          </a:xfrm>
          <a:prstGeom prst="rect">
            <a:avLst/>
          </a:prstGeom>
          <a:noFill/>
        </p:spPr>
        <p:txBody>
          <a:bodyPr wrap="square">
            <a:spAutoFit/>
          </a:bodyPr>
          <a:lstStyle/>
          <a:p>
            <a:pPr marL="157163" indent="-157163">
              <a:spcBef>
                <a:spcPct val="50000"/>
              </a:spcBef>
              <a:buClr>
                <a:srgbClr val="F0AB00"/>
              </a:buClr>
              <a:buSzPct val="80000"/>
              <a:defRPr/>
            </a:pPr>
            <a:r>
              <a:rPr sz="1400" b="1" kern="0" dirty="0" smtClean="0">
                <a:solidFill>
                  <a:srgbClr val="000000"/>
                </a:solidFill>
                <a:latin typeface="Arial" charset="0"/>
                <a:ea typeface="Arial Unicode MS" pitchFamily="34" charset="-128"/>
                <a:cs typeface="Arial Unicode MS" pitchFamily="34" charset="-128"/>
              </a:rPr>
              <a:t>Host </a:t>
            </a:r>
            <a:r>
              <a:rPr sz="1400" b="1" kern="0" dirty="0">
                <a:solidFill>
                  <a:srgbClr val="000000"/>
                </a:solidFill>
                <a:latin typeface="Arial" charset="0"/>
                <a:ea typeface="Arial Unicode MS" pitchFamily="34" charset="-128"/>
                <a:cs typeface="Arial Unicode MS" pitchFamily="34" charset="-128"/>
              </a:rPr>
              <a:t>2</a:t>
            </a:r>
          </a:p>
        </p:txBody>
      </p:sp>
      <p:graphicFrame>
        <p:nvGraphicFramePr>
          <p:cNvPr id="387" name="Tabelle 7"/>
          <p:cNvGraphicFramePr>
            <a:graphicFrameLocks noGrp="1"/>
          </p:cNvGraphicFramePr>
          <p:nvPr>
            <p:extLst>
              <p:ext uri="{D42A27DB-BD31-4B8C-83A1-F6EECF244321}">
                <p14:modId xmlns:p14="http://schemas.microsoft.com/office/powerpoint/2010/main" val="2850476530"/>
              </p:ext>
            </p:extLst>
          </p:nvPr>
        </p:nvGraphicFramePr>
        <p:xfrm>
          <a:off x="3341904" y="3571702"/>
          <a:ext cx="1845627" cy="1175348"/>
        </p:xfrm>
        <a:graphic>
          <a:graphicData uri="http://schemas.openxmlformats.org/drawingml/2006/table">
            <a:tbl>
              <a:tblPr firstRow="1">
                <a:tableStyleId>{F5AB1C69-6EDB-4FF4-983F-18BD219EF322}</a:tableStyleId>
              </a:tblPr>
              <a:tblGrid>
                <a:gridCol w="697230"/>
                <a:gridCol w="598805"/>
                <a:gridCol w="549592"/>
              </a:tblGrid>
              <a:tr h="221667">
                <a:tc>
                  <a:txBody>
                    <a:bodyPr/>
                    <a:lstStyle/>
                    <a:p>
                      <a:pPr algn="ctr"/>
                      <a:r>
                        <a:rPr lang="de-DE" sz="1000" dirty="0" smtClean="0"/>
                        <a:t>Product</a:t>
                      </a:r>
                      <a:endParaRPr lang="de-DE" sz="1000" dirty="0"/>
                    </a:p>
                  </a:txBody>
                  <a:tcPr/>
                </a:tc>
                <a:tc>
                  <a:txBody>
                    <a:bodyPr/>
                    <a:lstStyle/>
                    <a:p>
                      <a:pPr algn="ctr"/>
                      <a:r>
                        <a:rPr lang="de-DE" sz="1000" dirty="0" smtClean="0"/>
                        <a:t>Group</a:t>
                      </a:r>
                      <a:endParaRPr lang="de-DE" sz="1000" dirty="0"/>
                    </a:p>
                  </a:txBody>
                  <a:tcPr/>
                </a:tc>
                <a:tc>
                  <a:txBody>
                    <a:bodyPr/>
                    <a:lstStyle/>
                    <a:p>
                      <a:pPr algn="ctr"/>
                      <a:r>
                        <a:rPr lang="de-DE" sz="1000" dirty="0" smtClean="0"/>
                        <a:t>Color</a:t>
                      </a:r>
                      <a:endParaRPr lang="de-DE" sz="1000" dirty="0"/>
                    </a:p>
                  </a:txBody>
                  <a:tcPr/>
                </a:tc>
              </a:tr>
              <a:tr h="232877">
                <a:tc>
                  <a:txBody>
                    <a:bodyPr/>
                    <a:lstStyle/>
                    <a:p>
                      <a:pPr algn="ctr"/>
                      <a:r>
                        <a:rPr lang="de-DE" sz="1200" dirty="0" smtClean="0"/>
                        <a:t>10</a:t>
                      </a:r>
                      <a:endParaRPr lang="de-DE" sz="1200" dirty="0"/>
                    </a:p>
                  </a:txBody>
                  <a:tcPr marL="18000" marR="18000" marT="10800" marB="10800" anchor="ctr">
                    <a:solidFill>
                      <a:schemeClr val="bg1">
                        <a:lumMod val="85000"/>
                      </a:schemeClr>
                    </a:solidFill>
                  </a:tcPr>
                </a:tc>
                <a:tc>
                  <a:txBody>
                    <a:bodyPr/>
                    <a:lstStyle/>
                    <a:p>
                      <a:pPr algn="ctr"/>
                      <a:r>
                        <a:rPr lang="de-DE" sz="1200" dirty="0" smtClean="0"/>
                        <a:t>1</a:t>
                      </a:r>
                      <a:endParaRPr lang="de-DE" sz="1200" dirty="0"/>
                    </a:p>
                  </a:txBody>
                  <a:tcPr marL="18000" marR="18000" marT="10800" marB="10800" anchor="ctr">
                    <a:solidFill>
                      <a:schemeClr val="bg1">
                        <a:lumMod val="85000"/>
                      </a:schemeClr>
                    </a:solidFill>
                  </a:tcPr>
                </a:tc>
                <a:tc>
                  <a:txBody>
                    <a:bodyPr/>
                    <a:lstStyle/>
                    <a:p>
                      <a:pPr algn="ctr"/>
                      <a:r>
                        <a:rPr lang="de-DE" sz="1200" dirty="0" smtClean="0"/>
                        <a:t>3</a:t>
                      </a:r>
                      <a:endParaRPr lang="de-DE" sz="1200" dirty="0"/>
                    </a:p>
                  </a:txBody>
                  <a:tcPr marL="18000" marR="18000" marT="10800" marB="10800" anchor="ctr">
                    <a:solidFill>
                      <a:schemeClr val="bg1">
                        <a:lumMod val="85000"/>
                      </a:schemeClr>
                    </a:solidFill>
                  </a:tcPr>
                </a:tc>
              </a:tr>
              <a:tr h="232877">
                <a:tc>
                  <a:txBody>
                    <a:bodyPr/>
                    <a:lstStyle/>
                    <a:p>
                      <a:pPr algn="ctr"/>
                      <a:r>
                        <a:rPr lang="de-DE" sz="1200" dirty="0" smtClean="0"/>
                        <a:t>30</a:t>
                      </a:r>
                      <a:endParaRPr lang="de-DE" sz="1200" dirty="0"/>
                    </a:p>
                  </a:txBody>
                  <a:tcPr marL="18000" marR="18000" marT="10800" marB="10800" anchor="ctr">
                    <a:solidFill>
                      <a:schemeClr val="bg1">
                        <a:lumMod val="85000"/>
                      </a:schemeClr>
                    </a:solidFill>
                  </a:tcPr>
                </a:tc>
                <a:tc>
                  <a:txBody>
                    <a:bodyPr/>
                    <a:lstStyle/>
                    <a:p>
                      <a:pPr algn="ctr"/>
                      <a:r>
                        <a:rPr lang="de-DE" sz="1200" dirty="0" smtClean="0"/>
                        <a:t>1</a:t>
                      </a:r>
                      <a:endParaRPr lang="de-DE" sz="1200" dirty="0"/>
                    </a:p>
                  </a:txBody>
                  <a:tcPr marL="18000" marR="18000" marT="10800" marB="10800" anchor="ctr">
                    <a:solidFill>
                      <a:schemeClr val="bg1">
                        <a:lumMod val="85000"/>
                      </a:schemeClr>
                    </a:solidFill>
                  </a:tcPr>
                </a:tc>
                <a:tc>
                  <a:txBody>
                    <a:bodyPr/>
                    <a:lstStyle/>
                    <a:p>
                      <a:pPr algn="ctr"/>
                      <a:r>
                        <a:rPr lang="de-DE" sz="1200" dirty="0" smtClean="0"/>
                        <a:t>2</a:t>
                      </a:r>
                      <a:endParaRPr lang="de-DE" sz="1200" dirty="0"/>
                    </a:p>
                  </a:txBody>
                  <a:tcPr marL="18000" marR="18000" marT="10800" marB="10800" anchor="ctr">
                    <a:solidFill>
                      <a:schemeClr val="bg1">
                        <a:lumMod val="85000"/>
                      </a:schemeClr>
                    </a:solidFill>
                  </a:tcPr>
                </a:tc>
              </a:tr>
              <a:tr h="232877">
                <a:tc>
                  <a:txBody>
                    <a:bodyPr/>
                    <a:lstStyle/>
                    <a:p>
                      <a:pPr algn="ctr"/>
                      <a:r>
                        <a:rPr lang="de-DE" sz="1200" dirty="0" smtClean="0"/>
                        <a:t>40</a:t>
                      </a:r>
                      <a:endParaRPr lang="de-DE" sz="1200" dirty="0"/>
                    </a:p>
                  </a:txBody>
                  <a:tcPr marL="18000" marR="18000" marT="10800" marB="10800" anchor="ctr">
                    <a:solidFill>
                      <a:schemeClr val="bg1">
                        <a:lumMod val="85000"/>
                      </a:schemeClr>
                    </a:solidFill>
                  </a:tcPr>
                </a:tc>
                <a:tc>
                  <a:txBody>
                    <a:bodyPr/>
                    <a:lstStyle/>
                    <a:p>
                      <a:pPr algn="ctr"/>
                      <a:r>
                        <a:rPr lang="de-DE" sz="1200" dirty="0" smtClean="0"/>
                        <a:t>1</a:t>
                      </a:r>
                      <a:endParaRPr lang="de-DE" sz="1200" dirty="0"/>
                    </a:p>
                  </a:txBody>
                  <a:tcPr marL="18000" marR="18000" marT="10800" marB="10800" anchor="ctr">
                    <a:solidFill>
                      <a:schemeClr val="bg1">
                        <a:lumMod val="85000"/>
                      </a:schemeClr>
                    </a:solidFill>
                  </a:tcPr>
                </a:tc>
                <a:tc>
                  <a:txBody>
                    <a:bodyPr/>
                    <a:lstStyle/>
                    <a:p>
                      <a:pPr algn="ctr"/>
                      <a:r>
                        <a:rPr lang="de-DE" sz="1200" dirty="0" smtClean="0"/>
                        <a:t>3</a:t>
                      </a:r>
                    </a:p>
                  </a:txBody>
                  <a:tcPr marL="18000" marR="18000" marT="10800" marB="10800" anchor="ctr">
                    <a:solidFill>
                      <a:schemeClr val="bg1">
                        <a:lumMod val="85000"/>
                      </a:schemeClr>
                    </a:solidFill>
                  </a:tcPr>
                </a:tc>
              </a:tr>
              <a:tr h="232877">
                <a:tc>
                  <a:txBody>
                    <a:bodyPr/>
                    <a:lstStyle/>
                    <a:p>
                      <a:pPr algn="ctr"/>
                      <a:r>
                        <a:rPr lang="de-DE" sz="1200" dirty="0" smtClean="0"/>
                        <a:t>60</a:t>
                      </a:r>
                      <a:endParaRPr lang="de-DE" sz="1200" dirty="0"/>
                    </a:p>
                  </a:txBody>
                  <a:tcPr marL="18000" marR="18000" marT="10800" marB="10800" anchor="ctr">
                    <a:solidFill>
                      <a:schemeClr val="bg1">
                        <a:lumMod val="85000"/>
                      </a:schemeClr>
                    </a:solidFill>
                  </a:tcPr>
                </a:tc>
                <a:tc>
                  <a:txBody>
                    <a:bodyPr/>
                    <a:lstStyle/>
                    <a:p>
                      <a:pPr algn="ctr"/>
                      <a:r>
                        <a:rPr lang="de-DE" sz="1200" dirty="0" smtClean="0"/>
                        <a:t>1</a:t>
                      </a:r>
                      <a:endParaRPr lang="de-DE" sz="1200" dirty="0"/>
                    </a:p>
                  </a:txBody>
                  <a:tcPr marL="18000" marR="18000" marT="10800" marB="10800" anchor="ctr">
                    <a:solidFill>
                      <a:schemeClr val="bg1">
                        <a:lumMod val="85000"/>
                      </a:schemeClr>
                    </a:solidFill>
                  </a:tcPr>
                </a:tc>
                <a:tc>
                  <a:txBody>
                    <a:bodyPr/>
                    <a:lstStyle/>
                    <a:p>
                      <a:pPr algn="ctr"/>
                      <a:r>
                        <a:rPr lang="de-DE" sz="1200" dirty="0" smtClean="0"/>
                        <a:t>3</a:t>
                      </a:r>
                    </a:p>
                  </a:txBody>
                  <a:tcPr marL="18000" marR="18000" marT="10800" marB="10800" anchor="ctr">
                    <a:solidFill>
                      <a:schemeClr val="bg1">
                        <a:lumMod val="85000"/>
                      </a:schemeClr>
                    </a:solidFill>
                  </a:tcPr>
                </a:tc>
              </a:tr>
            </a:tbl>
          </a:graphicData>
        </a:graphic>
      </p:graphicFrame>
      <p:graphicFrame>
        <p:nvGraphicFramePr>
          <p:cNvPr id="389" name="Tabelle 8"/>
          <p:cNvGraphicFramePr>
            <a:graphicFrameLocks noGrp="1"/>
          </p:cNvGraphicFramePr>
          <p:nvPr>
            <p:extLst>
              <p:ext uri="{D42A27DB-BD31-4B8C-83A1-F6EECF244321}">
                <p14:modId xmlns:p14="http://schemas.microsoft.com/office/powerpoint/2010/main" val="2621524936"/>
              </p:ext>
            </p:extLst>
          </p:nvPr>
        </p:nvGraphicFramePr>
        <p:xfrm>
          <a:off x="3329205" y="5587437"/>
          <a:ext cx="1845627" cy="655550"/>
        </p:xfrm>
        <a:graphic>
          <a:graphicData uri="http://schemas.openxmlformats.org/drawingml/2006/table">
            <a:tbl>
              <a:tblPr firstRow="1">
                <a:tableStyleId>{F5AB1C69-6EDB-4FF4-983F-18BD219EF322}</a:tableStyleId>
              </a:tblPr>
              <a:tblGrid>
                <a:gridCol w="697230"/>
                <a:gridCol w="598805"/>
                <a:gridCol w="549592"/>
              </a:tblGrid>
              <a:tr h="179850">
                <a:tc>
                  <a:txBody>
                    <a:bodyPr/>
                    <a:lstStyle/>
                    <a:p>
                      <a:pPr algn="ctr"/>
                      <a:r>
                        <a:rPr lang="de-DE" sz="1000" dirty="0" smtClean="0"/>
                        <a:t>Product</a:t>
                      </a:r>
                      <a:endParaRPr lang="de-DE" sz="1000" dirty="0"/>
                    </a:p>
                  </a:txBody>
                  <a:tcPr marB="10800"/>
                </a:tc>
                <a:tc>
                  <a:txBody>
                    <a:bodyPr/>
                    <a:lstStyle/>
                    <a:p>
                      <a:pPr algn="ctr"/>
                      <a:r>
                        <a:rPr lang="de-DE" sz="1000" dirty="0" smtClean="0"/>
                        <a:t>Group</a:t>
                      </a:r>
                      <a:endParaRPr lang="de-DE" sz="1000" dirty="0"/>
                    </a:p>
                  </a:txBody>
                  <a:tcPr/>
                </a:tc>
                <a:tc>
                  <a:txBody>
                    <a:bodyPr/>
                    <a:lstStyle/>
                    <a:p>
                      <a:pPr algn="ctr"/>
                      <a:r>
                        <a:rPr lang="de-DE" sz="1000" dirty="0" smtClean="0"/>
                        <a:t>Color</a:t>
                      </a:r>
                      <a:endParaRPr lang="de-DE" sz="1000" dirty="0"/>
                    </a:p>
                  </a:txBody>
                  <a:tcPr/>
                </a:tc>
              </a:tr>
              <a:tr h="205855">
                <a:tc>
                  <a:txBody>
                    <a:bodyPr/>
                    <a:lstStyle/>
                    <a:p>
                      <a:pPr algn="ctr"/>
                      <a:r>
                        <a:rPr lang="de-DE" sz="1200" dirty="0" smtClean="0"/>
                        <a:t>20</a:t>
                      </a:r>
                      <a:endParaRPr lang="de-DE" sz="1200" dirty="0"/>
                    </a:p>
                  </a:txBody>
                  <a:tcPr marL="18000" marR="18000" marT="10800" marB="10800" anchor="ctr"/>
                </a:tc>
                <a:tc>
                  <a:txBody>
                    <a:bodyPr/>
                    <a:lstStyle/>
                    <a:p>
                      <a:pPr algn="ctr"/>
                      <a:r>
                        <a:rPr lang="de-DE" sz="1200" dirty="0" smtClean="0"/>
                        <a:t>2</a:t>
                      </a:r>
                      <a:endParaRPr lang="de-DE" sz="1200" dirty="0"/>
                    </a:p>
                  </a:txBody>
                  <a:tcPr marL="18000" marR="18000" marT="10800" marB="10800" anchor="ctr"/>
                </a:tc>
                <a:tc>
                  <a:txBody>
                    <a:bodyPr/>
                    <a:lstStyle/>
                    <a:p>
                      <a:pPr algn="ctr"/>
                      <a:r>
                        <a:rPr lang="de-DE" sz="1200" dirty="0" smtClean="0"/>
                        <a:t>1</a:t>
                      </a:r>
                      <a:endParaRPr lang="de-DE" sz="1200" dirty="0"/>
                    </a:p>
                  </a:txBody>
                  <a:tcPr marL="18000" marR="18000" marT="10800" marB="10800" anchor="ctr"/>
                </a:tc>
              </a:tr>
              <a:tr h="205855">
                <a:tc>
                  <a:txBody>
                    <a:bodyPr/>
                    <a:lstStyle/>
                    <a:p>
                      <a:pPr algn="ctr"/>
                      <a:r>
                        <a:rPr lang="de-DE" sz="1200" dirty="0" smtClean="0"/>
                        <a:t>50</a:t>
                      </a:r>
                      <a:endParaRPr lang="de-DE" sz="1200" dirty="0"/>
                    </a:p>
                  </a:txBody>
                  <a:tcPr marL="18000" marR="18000" marT="10800" marB="10800" anchor="ctr"/>
                </a:tc>
                <a:tc>
                  <a:txBody>
                    <a:bodyPr/>
                    <a:lstStyle/>
                    <a:p>
                      <a:pPr algn="ctr"/>
                      <a:r>
                        <a:rPr lang="de-DE" sz="1200" dirty="0" smtClean="0"/>
                        <a:t>3</a:t>
                      </a:r>
                      <a:endParaRPr lang="de-DE" sz="1200" dirty="0"/>
                    </a:p>
                  </a:txBody>
                  <a:tcPr marL="18000" marR="18000" marT="10800" marB="10800" anchor="ctr"/>
                </a:tc>
                <a:tc>
                  <a:txBody>
                    <a:bodyPr/>
                    <a:lstStyle/>
                    <a:p>
                      <a:pPr algn="ctr"/>
                      <a:r>
                        <a:rPr lang="de-DE" sz="1200" dirty="0" smtClean="0"/>
                        <a:t>3</a:t>
                      </a:r>
                      <a:endParaRPr lang="de-DE" sz="1200" dirty="0"/>
                    </a:p>
                  </a:txBody>
                  <a:tcPr marL="18000" marR="18000" marT="10800" marB="10800" anchor="ctr"/>
                </a:tc>
              </a:tr>
            </a:tbl>
          </a:graphicData>
        </a:graphic>
      </p:graphicFrame>
      <p:sp>
        <p:nvSpPr>
          <p:cNvPr id="391" name="Gestreifter Pfeil nach rechts 21"/>
          <p:cNvSpPr/>
          <p:nvPr/>
        </p:nvSpPr>
        <p:spPr bwMode="gray">
          <a:xfrm rot="1749769">
            <a:off x="2747758" y="4989260"/>
            <a:ext cx="399801" cy="404064"/>
          </a:xfrm>
          <a:prstGeom prst="stripedRightArrow">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anchor="ctr"/>
          <a:lstStyle/>
          <a:p>
            <a:pPr marL="184150" indent="-184150" algn="ctr">
              <a:spcBef>
                <a:spcPct val="50000"/>
              </a:spcBef>
              <a:buClr>
                <a:srgbClr val="F0AB00"/>
              </a:buClr>
              <a:buSzPct val="80000"/>
              <a:defRPr/>
            </a:pPr>
            <a:endParaRPr kern="0">
              <a:solidFill>
                <a:srgbClr val="000000"/>
              </a:solidFill>
              <a:latin typeface="Arial" charset="0"/>
              <a:ea typeface="Arial Unicode MS" pitchFamily="34" charset="-128"/>
              <a:cs typeface="Arial Unicode MS" pitchFamily="34" charset="-128"/>
            </a:endParaRPr>
          </a:p>
        </p:txBody>
      </p:sp>
      <p:sp>
        <p:nvSpPr>
          <p:cNvPr id="398" name="Gestreifter Pfeil nach rechts 21"/>
          <p:cNvSpPr/>
          <p:nvPr/>
        </p:nvSpPr>
        <p:spPr bwMode="gray">
          <a:xfrm rot="20624621">
            <a:off x="2738232" y="3989134"/>
            <a:ext cx="399801" cy="404064"/>
          </a:xfrm>
          <a:prstGeom prst="stripedRightArrow">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anchor="ctr"/>
          <a:lstStyle/>
          <a:p>
            <a:pPr marL="184150" indent="-184150" algn="ctr">
              <a:spcBef>
                <a:spcPct val="50000"/>
              </a:spcBef>
              <a:buClr>
                <a:srgbClr val="F0AB00"/>
              </a:buClr>
              <a:buSzPct val="80000"/>
              <a:defRPr/>
            </a:pPr>
            <a:endParaRPr kern="0">
              <a:solidFill>
                <a:srgbClr val="000000"/>
              </a:solidFill>
              <a:latin typeface="Arial" charset="0"/>
              <a:ea typeface="Arial Unicode MS" pitchFamily="34" charset="-128"/>
              <a:cs typeface="Arial Unicode MS" pitchFamily="34" charset="-128"/>
            </a:endParaRPr>
          </a:p>
        </p:txBody>
      </p:sp>
      <p:sp>
        <p:nvSpPr>
          <p:cNvPr id="399" name="Curved Left Arrow 398"/>
          <p:cNvSpPr/>
          <p:nvPr/>
        </p:nvSpPr>
        <p:spPr bwMode="gray">
          <a:xfrm>
            <a:off x="5294529" y="4235897"/>
            <a:ext cx="619125" cy="1362075"/>
          </a:xfrm>
          <a:prstGeom prst="curvedLeftArrow">
            <a:avLst>
              <a:gd name="adj1" fmla="val 31253"/>
              <a:gd name="adj2" fmla="val 50000"/>
              <a:gd name="adj3" fmla="val 0"/>
            </a:avLst>
          </a:prstGeom>
          <a:solidFill>
            <a:schemeClr val="accent1"/>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400" name="Oval Callout 399"/>
          <p:cNvSpPr/>
          <p:nvPr/>
        </p:nvSpPr>
        <p:spPr bwMode="gray">
          <a:xfrm>
            <a:off x="5999380" y="4997898"/>
            <a:ext cx="2428874" cy="685800"/>
          </a:xfrm>
          <a:prstGeom prst="wedgeEllipseCallout">
            <a:avLst>
              <a:gd name="adj1" fmla="val -84169"/>
              <a:gd name="adj2" fmla="val -167446"/>
            </a:avLst>
          </a:prstGeom>
          <a:solidFill>
            <a:schemeClr val="accent1">
              <a:lumMod val="60000"/>
              <a:lumOff val="40000"/>
            </a:schemeClr>
          </a:solidFill>
          <a:ln w="6350" algn="ctr">
            <a:noFill/>
            <a:miter lim="800000"/>
            <a:headEnd/>
            <a:tailEnd/>
          </a:ln>
          <a:effectLst>
            <a:outerShdw blurRad="50800" dist="38100" dir="2700000" algn="tl" rotWithShape="0">
              <a:prstClr val="black">
                <a:alpha val="40000"/>
              </a:prstClr>
            </a:outerShdw>
          </a:effectLst>
        </p:spPr>
        <p:txBody>
          <a:bodyPr lIns="18000" tIns="72000" rIns="18000" bIns="72000" rtlCol="0" anchor="ctr"/>
          <a:lstStyle/>
          <a:p>
            <a:pPr algn="ctr" fontAlgn="base">
              <a:spcBef>
                <a:spcPct val="50000"/>
              </a:spcBef>
              <a:spcAft>
                <a:spcPct val="0"/>
              </a:spcAft>
              <a:buClr>
                <a:srgbClr val="F0AB00"/>
              </a:buClr>
              <a:buSzPct val="80000"/>
            </a:pPr>
            <a:r>
              <a:rPr lang="en-US" sz="1400" kern="0" dirty="0" smtClean="0">
                <a:solidFill>
                  <a:srgbClr val="000000"/>
                </a:solidFill>
                <a:latin typeface="Arial Rounded MT Bold" pitchFamily="34" charset="0"/>
                <a:ea typeface="Arial Unicode MS" pitchFamily="34" charset="-128"/>
                <a:cs typeface="Arial Unicode MS" pitchFamily="34" charset="-128"/>
              </a:rPr>
              <a:t>Select * from table where Group = “A”</a:t>
            </a:r>
          </a:p>
        </p:txBody>
      </p:sp>
      <p:sp>
        <p:nvSpPr>
          <p:cNvPr id="402" name="Oval Callout 401"/>
          <p:cNvSpPr/>
          <p:nvPr/>
        </p:nvSpPr>
        <p:spPr bwMode="gray">
          <a:xfrm>
            <a:off x="5989855" y="3121473"/>
            <a:ext cx="2543174" cy="685800"/>
          </a:xfrm>
          <a:prstGeom prst="wedgeEllipseCallout">
            <a:avLst>
              <a:gd name="adj1" fmla="val -61032"/>
              <a:gd name="adj2" fmla="val 142276"/>
            </a:avLst>
          </a:prstGeom>
          <a:solidFill>
            <a:schemeClr val="accent1"/>
          </a:solidFill>
          <a:ln w="6350" algn="ctr">
            <a:noFill/>
            <a:miter lim="800000"/>
            <a:headEnd/>
            <a:tailEnd/>
          </a:ln>
          <a:effectLst>
            <a:outerShdw blurRad="50800" dist="38100" dir="2700000" algn="tl" rotWithShape="0">
              <a:prstClr val="black">
                <a:alpha val="40000"/>
              </a:prstClr>
            </a:outerShdw>
          </a:effectLst>
        </p:spPr>
        <p:txBody>
          <a:bodyPr lIns="18000" tIns="72000" rIns="18000" bIns="72000" rtlCol="0" anchor="ctr"/>
          <a:lstStyle/>
          <a:p>
            <a:pPr algn="ctr" fontAlgn="base">
              <a:spcBef>
                <a:spcPct val="50000"/>
              </a:spcBef>
              <a:spcAft>
                <a:spcPct val="0"/>
              </a:spcAft>
              <a:buClr>
                <a:srgbClr val="F0AB00"/>
              </a:buClr>
              <a:buSzPct val="80000"/>
            </a:pPr>
            <a:r>
              <a:rPr lang="en-US" sz="1400" kern="0" dirty="0" smtClean="0">
                <a:solidFill>
                  <a:srgbClr val="000000"/>
                </a:solidFill>
                <a:latin typeface="Arial Rounded MT Bold" pitchFamily="34" charset="0"/>
                <a:ea typeface="Arial Unicode MS" pitchFamily="34" charset="-128"/>
                <a:cs typeface="Arial Unicode MS" pitchFamily="34" charset="-128"/>
              </a:rPr>
              <a:t>Select * from table where Color = “red”</a:t>
            </a:r>
          </a:p>
        </p:txBody>
      </p:sp>
    </p:spTree>
    <p:extLst>
      <p:ext uri="{BB962C8B-B14F-4D97-AF65-F5344CB8AC3E}">
        <p14:creationId xmlns:p14="http://schemas.microsoft.com/office/powerpoint/2010/main" val="11756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p:nvPr/>
        </p:nvCxnSpPr>
        <p:spPr>
          <a:xfrm>
            <a:off x="7846933" y="5203513"/>
            <a:ext cx="578195"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SAP HANA: High Availability</a:t>
            </a:r>
            <a:endParaRPr lang="en-US" b="0" dirty="0"/>
          </a:p>
        </p:txBody>
      </p:sp>
      <p:sp>
        <p:nvSpPr>
          <p:cNvPr id="5" name="Text Placeholder 4"/>
          <p:cNvSpPr>
            <a:spLocks noGrp="1"/>
          </p:cNvSpPr>
          <p:nvPr>
            <p:ph type="body" sz="quarter" idx="11"/>
          </p:nvPr>
        </p:nvSpPr>
        <p:spPr>
          <a:xfrm>
            <a:off x="324000" y="1690687"/>
            <a:ext cx="5238000" cy="4391025"/>
          </a:xfrm>
        </p:spPr>
        <p:txBody>
          <a:bodyPr/>
          <a:lstStyle/>
          <a:p>
            <a:pPr>
              <a:spcBef>
                <a:spcPts val="1200"/>
              </a:spcBef>
            </a:pPr>
            <a:r>
              <a:rPr lang="en-US" b="0" dirty="0" smtClean="0"/>
              <a:t>High Availability configuration</a:t>
            </a:r>
          </a:p>
          <a:p>
            <a:pPr marL="285750" indent="-109538">
              <a:spcBef>
                <a:spcPts val="600"/>
              </a:spcBef>
              <a:buFont typeface="Arial"/>
              <a:buChar char="•"/>
            </a:pPr>
            <a:r>
              <a:rPr lang="en-US" b="0" dirty="0" smtClean="0"/>
              <a:t>N active servers in one cluster</a:t>
            </a:r>
          </a:p>
          <a:p>
            <a:pPr marL="285750" indent="-109538">
              <a:spcBef>
                <a:spcPts val="600"/>
              </a:spcBef>
              <a:buFont typeface="Arial"/>
              <a:buChar char="•"/>
            </a:pPr>
            <a:r>
              <a:rPr lang="en-US" b="0" dirty="0" smtClean="0"/>
              <a:t>M standby server(s) in one cluster</a:t>
            </a:r>
          </a:p>
          <a:p>
            <a:pPr marL="285750" indent="-109538">
              <a:spcBef>
                <a:spcPts val="600"/>
              </a:spcBef>
              <a:buFont typeface="Arial"/>
              <a:buChar char="•"/>
            </a:pPr>
            <a:r>
              <a:rPr lang="en-US" b="0" dirty="0" smtClean="0"/>
              <a:t>Shared file system for all servers</a:t>
            </a:r>
          </a:p>
          <a:p>
            <a:pPr>
              <a:spcBef>
                <a:spcPts val="2400"/>
              </a:spcBef>
            </a:pPr>
            <a:r>
              <a:rPr lang="en-US" b="0" dirty="0" smtClean="0"/>
              <a:t>Services</a:t>
            </a:r>
          </a:p>
          <a:p>
            <a:pPr marL="285750" indent="-109538">
              <a:spcBef>
                <a:spcPts val="600"/>
              </a:spcBef>
              <a:buFont typeface="Arial"/>
              <a:buChar char="•"/>
            </a:pPr>
            <a:r>
              <a:rPr lang="en-US" b="0" dirty="0" smtClean="0"/>
              <a:t>Name and index server on all nodes</a:t>
            </a:r>
          </a:p>
          <a:p>
            <a:pPr marL="285750" indent="-109538">
              <a:spcBef>
                <a:spcPts val="600"/>
              </a:spcBef>
              <a:buFont typeface="Arial"/>
              <a:buChar char="•"/>
            </a:pPr>
            <a:r>
              <a:rPr lang="en-US" b="0" dirty="0" smtClean="0"/>
              <a:t>Statistics server (only on active servers)</a:t>
            </a:r>
          </a:p>
          <a:p>
            <a:pPr>
              <a:spcBef>
                <a:spcPts val="2400"/>
              </a:spcBef>
            </a:pPr>
            <a:r>
              <a:rPr lang="en-US" b="0" dirty="0" smtClean="0"/>
              <a:t>Failover</a:t>
            </a:r>
          </a:p>
          <a:p>
            <a:pPr marL="285750" indent="-109538">
              <a:spcBef>
                <a:spcPts val="600"/>
              </a:spcBef>
              <a:buFont typeface="Arial"/>
              <a:buChar char="•"/>
            </a:pPr>
            <a:r>
              <a:rPr lang="en-US" b="0" dirty="0" smtClean="0"/>
              <a:t>Server X fails</a:t>
            </a:r>
          </a:p>
          <a:p>
            <a:pPr marL="285750" indent="-109538">
              <a:spcBef>
                <a:spcPts val="600"/>
              </a:spcBef>
              <a:buFont typeface="Arial"/>
              <a:buChar char="•"/>
            </a:pPr>
            <a:r>
              <a:rPr lang="en-US" b="0" dirty="0" smtClean="0"/>
              <a:t>Server N+1 reads indexes from shared storage and connects to logical connection of server X</a:t>
            </a:r>
            <a:endParaRPr lang="en-US" b="0" dirty="0"/>
          </a:p>
        </p:txBody>
      </p:sp>
      <p:cxnSp>
        <p:nvCxnSpPr>
          <p:cNvPr id="15" name="Straight Connector 14"/>
          <p:cNvCxnSpPr/>
          <p:nvPr/>
        </p:nvCxnSpPr>
        <p:spPr>
          <a:xfrm>
            <a:off x="7846933" y="2353970"/>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846933" y="2828893"/>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846933" y="3303817"/>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846933" y="3778741"/>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46933" y="4253665"/>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846933" y="4728589"/>
            <a:ext cx="57819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gray">
          <a:xfrm>
            <a:off x="6490498" y="21442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1</a:t>
            </a:r>
          </a:p>
        </p:txBody>
      </p:sp>
      <p:sp>
        <p:nvSpPr>
          <p:cNvPr id="7" name="Rectangle 6"/>
          <p:cNvSpPr/>
          <p:nvPr/>
        </p:nvSpPr>
        <p:spPr bwMode="gray">
          <a:xfrm>
            <a:off x="6490498" y="26205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2</a:t>
            </a:r>
          </a:p>
        </p:txBody>
      </p:sp>
      <p:sp>
        <p:nvSpPr>
          <p:cNvPr id="8" name="Rectangle 7"/>
          <p:cNvSpPr/>
          <p:nvPr/>
        </p:nvSpPr>
        <p:spPr bwMode="gray">
          <a:xfrm>
            <a:off x="6490498" y="30968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3</a:t>
            </a:r>
          </a:p>
        </p:txBody>
      </p:sp>
      <p:sp>
        <p:nvSpPr>
          <p:cNvPr id="9" name="Rectangle 8"/>
          <p:cNvSpPr/>
          <p:nvPr/>
        </p:nvSpPr>
        <p:spPr bwMode="gray">
          <a:xfrm>
            <a:off x="6490498" y="35731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4</a:t>
            </a:r>
          </a:p>
        </p:txBody>
      </p:sp>
      <p:sp>
        <p:nvSpPr>
          <p:cNvPr id="10" name="Rectangle 9"/>
          <p:cNvSpPr/>
          <p:nvPr/>
        </p:nvSpPr>
        <p:spPr bwMode="gray">
          <a:xfrm>
            <a:off x="6490498" y="40494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5</a:t>
            </a:r>
          </a:p>
        </p:txBody>
      </p:sp>
      <p:sp>
        <p:nvSpPr>
          <p:cNvPr id="11" name="Rectangle 10"/>
          <p:cNvSpPr/>
          <p:nvPr/>
        </p:nvSpPr>
        <p:spPr bwMode="gray">
          <a:xfrm>
            <a:off x="6490498" y="4525713"/>
            <a:ext cx="1621011" cy="412977"/>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Server 6</a:t>
            </a:r>
          </a:p>
        </p:txBody>
      </p:sp>
      <p:sp>
        <p:nvSpPr>
          <p:cNvPr id="12" name="Rectangle 11"/>
          <p:cNvSpPr/>
          <p:nvPr/>
        </p:nvSpPr>
        <p:spPr bwMode="gray">
          <a:xfrm>
            <a:off x="6490498" y="5002011"/>
            <a:ext cx="1621011" cy="412977"/>
          </a:xfrm>
          <a:prstGeom prst="rect">
            <a:avLst/>
          </a:prstGeom>
          <a:solidFill>
            <a:schemeClr val="accent1">
              <a:lumMod val="40000"/>
              <a:lumOff val="60000"/>
            </a:schemeClr>
          </a:solidFill>
          <a:ln w="6350" algn="ctr">
            <a:solidFill>
              <a:schemeClr val="accent1">
                <a:lumMod val="7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Cold Standby Server</a:t>
            </a:r>
          </a:p>
        </p:txBody>
      </p:sp>
      <p:sp>
        <p:nvSpPr>
          <p:cNvPr id="13" name="Rectangle 12"/>
          <p:cNvSpPr/>
          <p:nvPr/>
        </p:nvSpPr>
        <p:spPr bwMode="gray">
          <a:xfrm rot="16200000">
            <a:off x="6836741" y="3551879"/>
            <a:ext cx="3260662" cy="455576"/>
          </a:xfrm>
          <a:prstGeom prst="rect">
            <a:avLst/>
          </a:prstGeom>
          <a:solidFill>
            <a:schemeClr val="tx2">
              <a:lumMod val="20000"/>
              <a:lumOff val="80000"/>
            </a:schemeClr>
          </a:solidFill>
          <a:ln w="6350" algn="ctr">
            <a:solidFill>
              <a:schemeClr val="tx2">
                <a:lumMod val="50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Shared Storage</a:t>
            </a:r>
          </a:p>
        </p:txBody>
      </p:sp>
      <p:grpSp>
        <p:nvGrpSpPr>
          <p:cNvPr id="26" name="Group 25"/>
          <p:cNvGrpSpPr/>
          <p:nvPr/>
        </p:nvGrpSpPr>
        <p:grpSpPr>
          <a:xfrm>
            <a:off x="6876391" y="4036850"/>
            <a:ext cx="856967" cy="433626"/>
            <a:chOff x="5885200" y="361355"/>
            <a:chExt cx="856967" cy="433626"/>
          </a:xfrm>
        </p:grpSpPr>
        <p:cxnSp>
          <p:nvCxnSpPr>
            <p:cNvPr id="22" name="Straight Connector 21"/>
            <p:cNvCxnSpPr/>
            <p:nvPr/>
          </p:nvCxnSpPr>
          <p:spPr>
            <a:xfrm>
              <a:off x="5885200" y="423301"/>
              <a:ext cx="856967" cy="320058"/>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895525" y="361355"/>
              <a:ext cx="846642" cy="433626"/>
            </a:xfrm>
            <a:prstGeom prst="line">
              <a:avLst/>
            </a:prstGeom>
            <a:ln w="57150" cmpd="sng">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8" name="Curved Connector 27"/>
          <p:cNvCxnSpPr>
            <a:stCxn id="10" idx="1"/>
            <a:endCxn id="12" idx="1"/>
          </p:cNvCxnSpPr>
          <p:nvPr/>
        </p:nvCxnSpPr>
        <p:spPr>
          <a:xfrm rot="10800000" flipV="1">
            <a:off x="6490498" y="4255902"/>
            <a:ext cx="12700" cy="952598"/>
          </a:xfrm>
          <a:prstGeom prst="curvedConnector3">
            <a:avLst>
              <a:gd name="adj1" fmla="val 4808039"/>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High Availability</a:t>
            </a:r>
            <a:endParaRPr lang="en-US" b="0" dirty="0"/>
          </a:p>
        </p:txBody>
      </p:sp>
      <p:sp>
        <p:nvSpPr>
          <p:cNvPr id="5" name="Text Placeholder 4"/>
          <p:cNvSpPr>
            <a:spLocks noGrp="1"/>
          </p:cNvSpPr>
          <p:nvPr>
            <p:ph type="body" sz="quarter" idx="11"/>
          </p:nvPr>
        </p:nvSpPr>
        <p:spPr>
          <a:xfrm>
            <a:off x="390616" y="1425216"/>
            <a:ext cx="8429383" cy="4391025"/>
          </a:xfrm>
        </p:spPr>
        <p:txBody>
          <a:bodyPr/>
          <a:lstStyle/>
          <a:p>
            <a:pPr>
              <a:lnSpc>
                <a:spcPct val="120000"/>
              </a:lnSpc>
              <a:spcBef>
                <a:spcPts val="600"/>
              </a:spcBef>
              <a:buClrTx/>
            </a:pPr>
            <a:r>
              <a:rPr lang="en-US" sz="1600" dirty="0" smtClean="0"/>
              <a:t>1.   Storage </a:t>
            </a:r>
            <a:r>
              <a:rPr lang="en-US" sz="1600" dirty="0"/>
              <a:t>replication (storage based mirroring) </a:t>
            </a:r>
            <a:endParaRPr lang="en-US" sz="1600" dirty="0" smtClean="0"/>
          </a:p>
          <a:p>
            <a:pPr>
              <a:spcBef>
                <a:spcPts val="0"/>
              </a:spcBef>
              <a:buClrTx/>
              <a:tabLst>
                <a:tab pos="1797050" algn="l"/>
              </a:tabLst>
            </a:pPr>
            <a:r>
              <a:rPr lang="en-US" sz="1400" dirty="0" smtClean="0"/>
              <a:t>SAP HANA disk areas controlled by storage technology</a:t>
            </a:r>
          </a:p>
          <a:p>
            <a:pPr marL="457200" lvl="3" indent="-187325">
              <a:lnSpc>
                <a:spcPct val="120000"/>
              </a:lnSpc>
              <a:buFont typeface="Arial" pitchFamily="34" charset="0"/>
              <a:buChar char="•"/>
            </a:pPr>
            <a:r>
              <a:rPr lang="en-US" dirty="0" smtClean="0"/>
              <a:t>First </a:t>
            </a:r>
            <a:r>
              <a:rPr lang="en-US" dirty="0"/>
              <a:t>synchronous</a:t>
            </a:r>
            <a:r>
              <a:rPr lang="en-US" dirty="0">
                <a:solidFill>
                  <a:schemeClr val="bg2">
                    <a:lumMod val="75000"/>
                  </a:schemeClr>
                </a:solidFill>
              </a:rPr>
              <a:t> </a:t>
            </a:r>
            <a:r>
              <a:rPr lang="en-US" dirty="0"/>
              <a:t>implementation </a:t>
            </a:r>
          </a:p>
          <a:p>
            <a:pPr marL="457200" lvl="3" indent="-187325">
              <a:lnSpc>
                <a:spcPct val="120000"/>
              </a:lnSpc>
              <a:buFont typeface="Arial" pitchFamily="34" charset="0"/>
              <a:buChar char="•"/>
            </a:pPr>
            <a:r>
              <a:rPr lang="en-US" dirty="0" smtClean="0"/>
              <a:t>Afterwards </a:t>
            </a:r>
            <a:r>
              <a:rPr lang="en-US" dirty="0"/>
              <a:t>asynchronous</a:t>
            </a:r>
            <a:r>
              <a:rPr lang="en-US" dirty="0">
                <a:solidFill>
                  <a:schemeClr val="bg2">
                    <a:lumMod val="75000"/>
                  </a:schemeClr>
                </a:solidFill>
              </a:rPr>
              <a:t> </a:t>
            </a:r>
            <a:r>
              <a:rPr lang="en-US" dirty="0"/>
              <a:t>implementation following (planned)</a:t>
            </a:r>
          </a:p>
          <a:p>
            <a:pPr>
              <a:lnSpc>
                <a:spcPct val="120000"/>
              </a:lnSpc>
              <a:spcBef>
                <a:spcPts val="600"/>
              </a:spcBef>
              <a:buClrTx/>
              <a:tabLst>
                <a:tab pos="1797050" algn="l"/>
              </a:tabLst>
            </a:pPr>
            <a:r>
              <a:rPr lang="en-US" sz="1600" dirty="0" smtClean="0"/>
              <a:t>2</a:t>
            </a:r>
            <a:r>
              <a:rPr lang="en-US" sz="1600" dirty="0"/>
              <a:t>. </a:t>
            </a:r>
            <a:r>
              <a:rPr lang="en-US" sz="1600" dirty="0" smtClean="0"/>
              <a:t>  System </a:t>
            </a:r>
            <a:r>
              <a:rPr lang="en-US" sz="1600" dirty="0"/>
              <a:t>replication (WARM Standby)</a:t>
            </a:r>
            <a:br>
              <a:rPr lang="en-US" sz="1600" dirty="0"/>
            </a:br>
            <a:r>
              <a:rPr lang="en-US" sz="1400" dirty="0"/>
              <a:t>DATA and LOG content is continuously transferred to secondary site under control of SAP HANA database</a:t>
            </a:r>
          </a:p>
          <a:p>
            <a:pPr marL="457200" lvl="3" indent="-187325">
              <a:lnSpc>
                <a:spcPct val="120000"/>
              </a:lnSpc>
              <a:buFont typeface="Arial" pitchFamily="34" charset="0"/>
              <a:buChar char="•"/>
            </a:pPr>
            <a:r>
              <a:rPr lang="en-US" dirty="0"/>
              <a:t>Fast switch-over times because secondary site has preloaded DATA</a:t>
            </a:r>
          </a:p>
          <a:p>
            <a:pPr marL="457200" lvl="3" indent="-187325">
              <a:lnSpc>
                <a:spcPct val="120000"/>
              </a:lnSpc>
              <a:buFont typeface="Arial" pitchFamily="34" charset="0"/>
              <a:buChar char="•"/>
            </a:pPr>
            <a:r>
              <a:rPr lang="en-US" dirty="0"/>
              <a:t>First synchronous </a:t>
            </a:r>
            <a:r>
              <a:rPr lang="en-US" dirty="0" smtClean="0"/>
              <a:t>implementation</a:t>
            </a:r>
            <a:endParaRPr lang="en-US" dirty="0"/>
          </a:p>
          <a:p>
            <a:pPr>
              <a:lnSpc>
                <a:spcPct val="120000"/>
              </a:lnSpc>
              <a:spcBef>
                <a:spcPts val="600"/>
              </a:spcBef>
              <a:buClrTx/>
              <a:tabLst>
                <a:tab pos="1614488" algn="l"/>
              </a:tabLst>
            </a:pPr>
            <a:r>
              <a:rPr lang="en-US" sz="1600" dirty="0" smtClean="0"/>
              <a:t>3.   System </a:t>
            </a:r>
            <a:r>
              <a:rPr lang="en-US" sz="1600" dirty="0"/>
              <a:t>replication (HOT Standby)</a:t>
            </a:r>
            <a:r>
              <a:rPr lang="en-US" sz="1400" dirty="0"/>
              <a:t/>
            </a:r>
            <a:br>
              <a:rPr lang="en-US" sz="1400" dirty="0"/>
            </a:br>
            <a:r>
              <a:rPr lang="en-US" sz="1400" dirty="0"/>
              <a:t>DATA content is only initially transferred to secondary site, afterwards continuous LOG transfer and LOG replay on secondary site</a:t>
            </a:r>
          </a:p>
          <a:p>
            <a:pPr marL="457200" lvl="3" indent="-187325">
              <a:lnSpc>
                <a:spcPct val="120000"/>
              </a:lnSpc>
              <a:buFont typeface="Arial" pitchFamily="34" charset="0"/>
              <a:buChar char="•"/>
            </a:pPr>
            <a:r>
              <a:rPr lang="en-US" dirty="0"/>
              <a:t>LOG is provided to secondary site on transactional basis (COMMIT) controlled by SAP HANA database (including initial DATA transfer)</a:t>
            </a:r>
          </a:p>
          <a:p>
            <a:pPr marL="457200" lvl="3" indent="-187325">
              <a:lnSpc>
                <a:spcPct val="120000"/>
              </a:lnSpc>
              <a:buFont typeface="Arial" pitchFamily="34" charset="0"/>
              <a:buChar char="•"/>
            </a:pPr>
            <a:r>
              <a:rPr lang="en-US" dirty="0"/>
              <a:t>Fastest switch-over times, sec. site preloaded and rolled forward on COMMIT </a:t>
            </a:r>
            <a:r>
              <a:rPr lang="en-US" dirty="0" smtClean="0"/>
              <a:t>basis</a:t>
            </a:r>
            <a:endParaRPr lang="en-US" sz="1100" dirty="0"/>
          </a:p>
        </p:txBody>
      </p:sp>
    </p:spTree>
    <p:extLst>
      <p:ext uri="{BB962C8B-B14F-4D97-AF65-F5344CB8AC3E}">
        <p14:creationId xmlns:p14="http://schemas.microsoft.com/office/powerpoint/2010/main" val="1161345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Proof Points</a:t>
            </a:r>
            <a:endParaRPr lang="en-US" dirty="0"/>
          </a:p>
        </p:txBody>
      </p:sp>
      <p:sp>
        <p:nvSpPr>
          <p:cNvPr id="4" name="Rectangle 3"/>
          <p:cNvSpPr/>
          <p:nvPr/>
        </p:nvSpPr>
        <p:spPr bwMode="gray">
          <a:xfrm>
            <a:off x="905005" y="1563278"/>
            <a:ext cx="2459390" cy="2566895"/>
          </a:xfrm>
          <a:prstGeom prst="rect">
            <a:avLst/>
          </a:prstGeom>
          <a:solidFill>
            <a:srgbClr val="0076CB"/>
          </a:solidFill>
          <a:ln w="6350" algn="ctr">
            <a:noFill/>
            <a:miter lim="800000"/>
            <a:headEnd/>
            <a:tailEnd/>
          </a:ln>
        </p:spPr>
        <p:txBody>
          <a:bodyPr lIns="90000" tIns="72000" rIns="90000" bIns="72000" rtlCol="0" anchor="ctr"/>
          <a:lstStyle/>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460 Billion Records </a:t>
            </a:r>
          </a:p>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50 TB of data </a:t>
            </a:r>
          </a:p>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No Indexes </a:t>
            </a:r>
          </a:p>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No Aggregates</a:t>
            </a:r>
          </a:p>
          <a:p>
            <a:pPr algn="ctr" defTabSz="914400" fontAlgn="base">
              <a:spcAft>
                <a:spcPct val="0"/>
              </a:spcAft>
              <a:buClr>
                <a:srgbClr val="F0AB00"/>
              </a:buClr>
              <a:buSzPct val="80000"/>
            </a:pPr>
            <a:endParaRPr lang="en-US" sz="3200" b="1" kern="0" dirty="0" smtClean="0">
              <a:solidFill>
                <a:srgbClr val="000000"/>
              </a:solidFill>
              <a:latin typeface="Arial"/>
              <a:ea typeface="Arial Unicode MS" pitchFamily="34" charset="-128"/>
              <a:cs typeface="Arial Unicode MS" pitchFamily="34" charset="-128"/>
            </a:endParaRPr>
          </a:p>
          <a:p>
            <a:pPr algn="ctr" defTabSz="914400" fontAlgn="base">
              <a:spcAft>
                <a:spcPct val="0"/>
              </a:spcAft>
              <a:buClr>
                <a:srgbClr val="F0AB00"/>
              </a:buClr>
              <a:buSzPct val="80000"/>
            </a:pPr>
            <a:r>
              <a:rPr lang="en-US" sz="3200" b="1" kern="0" dirty="0" smtClean="0">
                <a:solidFill>
                  <a:srgbClr val="000000"/>
                </a:solidFill>
                <a:latin typeface="Arial"/>
                <a:ea typeface="Arial Unicode MS" pitchFamily="34" charset="-128"/>
                <a:cs typeface="Arial Unicode MS" pitchFamily="34" charset="-128"/>
              </a:rPr>
              <a:t>0.04 secs</a:t>
            </a:r>
            <a:endParaRPr lang="en-US" sz="2000" b="1" kern="0" dirty="0" smtClean="0">
              <a:solidFill>
                <a:srgbClr val="000000"/>
              </a:solidFill>
              <a:latin typeface="Arial"/>
              <a:ea typeface="Arial Unicode MS" pitchFamily="34" charset="-128"/>
              <a:cs typeface="Arial Unicode MS" pitchFamily="34" charset="-128"/>
            </a:endParaRPr>
          </a:p>
        </p:txBody>
      </p:sp>
      <p:sp>
        <p:nvSpPr>
          <p:cNvPr id="5" name="TextBox 4"/>
          <p:cNvSpPr txBox="1"/>
          <p:nvPr/>
        </p:nvSpPr>
        <p:spPr>
          <a:xfrm>
            <a:off x="905005" y="4251762"/>
            <a:ext cx="2459390"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smtClean="0">
                <a:solidFill>
                  <a:srgbClr val="000000"/>
                </a:solidFill>
                <a:latin typeface="Arial"/>
                <a:ea typeface="Arial Unicode MS" pitchFamily="34" charset="-128"/>
                <a:cs typeface="Arial Unicode MS" pitchFamily="34" charset="-128"/>
              </a:rPr>
              <a:t>Analytics using          BOBJ + HANA </a:t>
            </a:r>
          </a:p>
        </p:txBody>
      </p:sp>
      <p:sp>
        <p:nvSpPr>
          <p:cNvPr id="6" name="Rectangle 5"/>
          <p:cNvSpPr/>
          <p:nvPr/>
        </p:nvSpPr>
        <p:spPr bwMode="gray">
          <a:xfrm>
            <a:off x="3439496" y="1559399"/>
            <a:ext cx="2459390" cy="2566895"/>
          </a:xfrm>
          <a:prstGeom prst="rect">
            <a:avLst/>
          </a:prstGeom>
          <a:solidFill>
            <a:schemeClr val="accent1"/>
          </a:solidFill>
          <a:ln w="6350" algn="ctr">
            <a:noFill/>
            <a:miter lim="800000"/>
            <a:headEnd/>
            <a:tailEnd/>
          </a:ln>
        </p:spPr>
        <p:txBody>
          <a:bodyPr lIns="90000" tIns="72000" rIns="90000" bIns="72000" rtlCol="0" anchor="ctr"/>
          <a:lstStyle/>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1.8M Dunning Items</a:t>
            </a:r>
          </a:p>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Multiple Complex calculations </a:t>
            </a:r>
          </a:p>
          <a:p>
            <a:pPr algn="ctr" defTabSz="914400" fontAlgn="base">
              <a:spcBef>
                <a:spcPct val="50000"/>
              </a:spcBef>
              <a:spcAft>
                <a:spcPct val="0"/>
              </a:spcAft>
              <a:buClr>
                <a:srgbClr val="F0AB00"/>
              </a:buClr>
              <a:buSzPct val="80000"/>
            </a:pPr>
            <a:r>
              <a:rPr lang="en-US" sz="3200" b="1" kern="0" dirty="0" smtClean="0">
                <a:solidFill>
                  <a:srgbClr val="000000"/>
                </a:solidFill>
                <a:latin typeface="Arial"/>
                <a:ea typeface="Arial Unicode MS" pitchFamily="34" charset="-128"/>
                <a:cs typeface="Arial Unicode MS" pitchFamily="34" charset="-128"/>
              </a:rPr>
              <a:t>13 secs </a:t>
            </a:r>
            <a:r>
              <a:rPr lang="en-US" sz="2000" b="1" kern="0" dirty="0">
                <a:solidFill>
                  <a:srgbClr val="000000"/>
                </a:solidFill>
                <a:latin typeface="Arial"/>
                <a:ea typeface="Arial Unicode MS" pitchFamily="34" charset="-128"/>
                <a:cs typeface="Arial Unicode MS" pitchFamily="34" charset="-128"/>
              </a:rPr>
              <a:t> </a:t>
            </a:r>
            <a:r>
              <a:rPr lang="en-US" sz="2000" b="1" kern="0" dirty="0" smtClean="0">
                <a:solidFill>
                  <a:srgbClr val="000000"/>
                </a:solidFill>
                <a:latin typeface="Arial"/>
                <a:ea typeface="Arial Unicode MS" pitchFamily="34" charset="-128"/>
                <a:cs typeface="Arial Unicode MS" pitchFamily="34" charset="-128"/>
              </a:rPr>
              <a:t>          (v/s 77 minutes) </a:t>
            </a:r>
            <a:endParaRPr lang="en-US" sz="3200" b="1" kern="0" dirty="0" smtClean="0">
              <a:solidFill>
                <a:srgbClr val="000000"/>
              </a:solidFill>
              <a:latin typeface="Arial"/>
              <a:ea typeface="Arial Unicode MS" pitchFamily="34" charset="-128"/>
              <a:cs typeface="Arial Unicode MS" pitchFamily="34" charset="-128"/>
            </a:endParaRPr>
          </a:p>
        </p:txBody>
      </p:sp>
      <p:sp>
        <p:nvSpPr>
          <p:cNvPr id="7" name="TextBox 6"/>
          <p:cNvSpPr txBox="1"/>
          <p:nvPr/>
        </p:nvSpPr>
        <p:spPr>
          <a:xfrm>
            <a:off x="3439496" y="4251762"/>
            <a:ext cx="2459390"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smtClean="0">
                <a:solidFill>
                  <a:srgbClr val="000000"/>
                </a:solidFill>
                <a:latin typeface="Arial"/>
                <a:ea typeface="Arial Unicode MS" pitchFamily="34" charset="-128"/>
                <a:cs typeface="Arial Unicode MS" pitchFamily="34" charset="-128"/>
              </a:rPr>
              <a:t>Accelerating Business Processes</a:t>
            </a:r>
          </a:p>
        </p:txBody>
      </p:sp>
      <p:sp>
        <p:nvSpPr>
          <p:cNvPr id="8" name="Rectangle 7"/>
          <p:cNvSpPr/>
          <p:nvPr/>
        </p:nvSpPr>
        <p:spPr bwMode="gray">
          <a:xfrm>
            <a:off x="5964520" y="1563278"/>
            <a:ext cx="2459390" cy="2566895"/>
          </a:xfrm>
          <a:prstGeom prst="rect">
            <a:avLst/>
          </a:prstGeom>
          <a:solidFill>
            <a:schemeClr val="accent4">
              <a:lumMod val="75000"/>
            </a:schemeClr>
          </a:solidFill>
          <a:ln w="6350" algn="ctr">
            <a:noFill/>
            <a:miter lim="800000"/>
            <a:headEnd/>
            <a:tailEnd/>
          </a:ln>
        </p:spPr>
        <p:txBody>
          <a:bodyPr lIns="90000" tIns="72000" rIns="90000" bIns="72000" rtlCol="0" anchor="ctr"/>
          <a:lstStyle/>
          <a:p>
            <a:pPr algn="ctr" defTabSz="914400" fontAlgn="base">
              <a:spcAft>
                <a:spcPct val="0"/>
              </a:spcAft>
              <a:buClr>
                <a:srgbClr val="F0AB00"/>
              </a:buClr>
              <a:buSzPct val="80000"/>
            </a:pPr>
            <a:r>
              <a:rPr lang="en-US" sz="2000" kern="0" dirty="0" smtClean="0">
                <a:solidFill>
                  <a:srgbClr val="000000"/>
                </a:solidFill>
                <a:latin typeface="Arial"/>
                <a:ea typeface="Arial Unicode MS" pitchFamily="34" charset="-128"/>
                <a:cs typeface="Arial Unicode MS" pitchFamily="34" charset="-128"/>
              </a:rPr>
              <a:t>Complex Gnome Analysis </a:t>
            </a:r>
          </a:p>
          <a:p>
            <a:pPr algn="ctr" defTabSz="914400" fontAlgn="base">
              <a:spcBef>
                <a:spcPct val="50000"/>
              </a:spcBef>
              <a:spcAft>
                <a:spcPct val="0"/>
              </a:spcAft>
              <a:buClr>
                <a:srgbClr val="F0AB00"/>
              </a:buClr>
              <a:buSzPct val="80000"/>
            </a:pPr>
            <a:r>
              <a:rPr lang="en-US" sz="3200" b="1" kern="0" dirty="0" smtClean="0">
                <a:solidFill>
                  <a:srgbClr val="000000"/>
                </a:solidFill>
                <a:latin typeface="Arial"/>
                <a:ea typeface="Arial Unicode MS" pitchFamily="34" charset="-128"/>
                <a:cs typeface="Arial Unicode MS" pitchFamily="34" charset="-128"/>
              </a:rPr>
              <a:t>20 mins          </a:t>
            </a:r>
            <a:r>
              <a:rPr lang="en-US" sz="2000" b="1" kern="0" dirty="0" smtClean="0">
                <a:solidFill>
                  <a:srgbClr val="000000"/>
                </a:solidFill>
                <a:latin typeface="Arial"/>
                <a:ea typeface="Arial Unicode MS" pitchFamily="34" charset="-128"/>
                <a:cs typeface="Arial Unicode MS" pitchFamily="34" charset="-128"/>
              </a:rPr>
              <a:t>(v/s 3 days) </a:t>
            </a:r>
            <a:endParaRPr lang="en-US" sz="3200" b="1" kern="0" dirty="0" smtClean="0">
              <a:solidFill>
                <a:srgbClr val="000000"/>
              </a:solidFill>
              <a:latin typeface="Arial"/>
              <a:ea typeface="Arial Unicode MS" pitchFamily="34" charset="-128"/>
              <a:cs typeface="Arial Unicode MS" pitchFamily="34" charset="-128"/>
            </a:endParaRPr>
          </a:p>
        </p:txBody>
      </p:sp>
      <p:sp>
        <p:nvSpPr>
          <p:cNvPr id="9" name="TextBox 8"/>
          <p:cNvSpPr txBox="1"/>
          <p:nvPr/>
        </p:nvSpPr>
        <p:spPr>
          <a:xfrm>
            <a:off x="5964520" y="4255641"/>
            <a:ext cx="245939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smtClean="0">
                <a:solidFill>
                  <a:srgbClr val="000000"/>
                </a:solidFill>
                <a:latin typeface="Arial"/>
                <a:ea typeface="Arial Unicode MS" pitchFamily="34" charset="-128"/>
                <a:cs typeface="Arial Unicode MS" pitchFamily="34" charset="-128"/>
              </a:rPr>
              <a:t>Predictive + HANA </a:t>
            </a:r>
          </a:p>
        </p:txBody>
      </p:sp>
      <p:sp>
        <p:nvSpPr>
          <p:cNvPr id="10" name="Isosceles Triangle 9"/>
          <p:cNvSpPr/>
          <p:nvPr/>
        </p:nvSpPr>
        <p:spPr bwMode="gray">
          <a:xfrm rot="10800000">
            <a:off x="1175512" y="4856835"/>
            <a:ext cx="7248398" cy="499869"/>
          </a:xfrm>
          <a:prstGeom prst="triangle">
            <a:avLst/>
          </a:prstGeom>
          <a:solidFill>
            <a:schemeClr val="bg1">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000000"/>
              </a:solidFill>
              <a:latin typeface="Arial"/>
              <a:ea typeface="Arial Unicode MS" pitchFamily="34" charset="-128"/>
              <a:cs typeface="Arial Unicode MS" pitchFamily="34" charset="-128"/>
            </a:endParaRPr>
          </a:p>
        </p:txBody>
      </p:sp>
      <p:sp>
        <p:nvSpPr>
          <p:cNvPr id="11" name="TextBox 10"/>
          <p:cNvSpPr txBox="1"/>
          <p:nvPr/>
        </p:nvSpPr>
        <p:spPr>
          <a:xfrm>
            <a:off x="1702466" y="5539089"/>
            <a:ext cx="6323446" cy="830997"/>
          </a:xfrm>
          <a:prstGeom prst="rect">
            <a:avLst/>
          </a:prstGeom>
          <a:noFill/>
        </p:spPr>
        <p:txBody>
          <a:bodyPr wrap="square" lIns="0" tIns="0" rIns="0" bIns="0" rtlCol="0">
            <a:spAutoFit/>
          </a:bodyPr>
          <a:lstStyle/>
          <a:p>
            <a:pPr algn="ctr" fontAlgn="base">
              <a:spcAft>
                <a:spcPct val="0"/>
              </a:spcAft>
              <a:buClr>
                <a:srgbClr val="F0AB00"/>
              </a:buClr>
              <a:buSzPct val="80000"/>
            </a:pPr>
            <a:r>
              <a:rPr lang="en-US" b="1" kern="0" dirty="0" smtClean="0">
                <a:solidFill>
                  <a:srgbClr val="000000"/>
                </a:solidFill>
                <a:latin typeface="Arial"/>
                <a:ea typeface="Arial Unicode MS" pitchFamily="34" charset="-128"/>
                <a:cs typeface="Arial Unicode MS" pitchFamily="34" charset="-128"/>
              </a:rPr>
              <a:t>2 Billion scans / second / Core</a:t>
            </a:r>
          </a:p>
          <a:p>
            <a:pPr algn="ctr" fontAlgn="base">
              <a:spcAft>
                <a:spcPct val="0"/>
              </a:spcAft>
              <a:buClr>
                <a:srgbClr val="F0AB00"/>
              </a:buClr>
              <a:buSzPct val="80000"/>
            </a:pPr>
            <a:r>
              <a:rPr lang="en-US" b="1" kern="0" dirty="0" smtClean="0">
                <a:solidFill>
                  <a:srgbClr val="000000"/>
                </a:solidFill>
                <a:latin typeface="Arial"/>
                <a:ea typeface="Arial Unicode MS" pitchFamily="34" charset="-128"/>
                <a:cs typeface="Arial Unicode MS" pitchFamily="34" charset="-128"/>
              </a:rPr>
              <a:t>1.5 TB / hr  Data loads </a:t>
            </a:r>
          </a:p>
          <a:p>
            <a:pPr algn="ctr" fontAlgn="base">
              <a:spcAft>
                <a:spcPct val="0"/>
              </a:spcAft>
              <a:buClr>
                <a:srgbClr val="F0AB00"/>
              </a:buClr>
              <a:buSzPct val="80000"/>
            </a:pPr>
            <a:r>
              <a:rPr lang="en-US" b="1" kern="0" dirty="0" smtClean="0">
                <a:solidFill>
                  <a:srgbClr val="000000"/>
                </a:solidFill>
                <a:latin typeface="Arial"/>
                <a:ea typeface="Arial Unicode MS" pitchFamily="34" charset="-128"/>
                <a:cs typeface="Arial Unicode MS" pitchFamily="34" charset="-128"/>
              </a:rPr>
              <a:t>12,000x Average Peformance Improvement </a:t>
            </a:r>
          </a:p>
        </p:txBody>
      </p:sp>
    </p:spTree>
    <p:extLst>
      <p:ext uri="{BB962C8B-B14F-4D97-AF65-F5344CB8AC3E}">
        <p14:creationId xmlns:p14="http://schemas.microsoft.com/office/powerpoint/2010/main" val="3572687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 Landscape</a:t>
            </a:r>
            <a:endParaRPr lang="en-US" dirty="0"/>
          </a:p>
        </p:txBody>
      </p:sp>
      <p:grpSp>
        <p:nvGrpSpPr>
          <p:cNvPr id="5" name="Group 4"/>
          <p:cNvGrpSpPr/>
          <p:nvPr/>
        </p:nvGrpSpPr>
        <p:grpSpPr>
          <a:xfrm>
            <a:off x="2515192" y="4515209"/>
            <a:ext cx="3794538" cy="1977783"/>
            <a:chOff x="1813414" y="4493943"/>
            <a:chExt cx="3794538" cy="1977783"/>
          </a:xfrm>
        </p:grpSpPr>
        <p:sp>
          <p:nvSpPr>
            <p:cNvPr id="11" name="Isosceles Triangle 10"/>
            <p:cNvSpPr/>
            <p:nvPr/>
          </p:nvSpPr>
          <p:spPr bwMode="gray">
            <a:xfrm>
              <a:off x="3646449" y="4772724"/>
              <a:ext cx="1628078" cy="1237785"/>
            </a:xfrm>
            <a:prstGeom prst="triangle">
              <a:avLst/>
            </a:prstGeom>
            <a:noFill/>
            <a:ln w="1905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TextBox 11"/>
            <p:cNvSpPr txBox="1"/>
            <p:nvPr/>
          </p:nvSpPr>
          <p:spPr>
            <a:xfrm>
              <a:off x="4040501" y="4493943"/>
              <a:ext cx="839974"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Consistency</a:t>
              </a:r>
            </a:p>
          </p:txBody>
        </p:sp>
        <p:sp>
          <p:nvSpPr>
            <p:cNvPr id="13" name="TextBox 12"/>
            <p:cNvSpPr txBox="1"/>
            <p:nvPr/>
          </p:nvSpPr>
          <p:spPr>
            <a:xfrm>
              <a:off x="3275353" y="6133171"/>
              <a:ext cx="742191"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Availability</a:t>
              </a:r>
            </a:p>
          </p:txBody>
        </p:sp>
        <p:sp>
          <p:nvSpPr>
            <p:cNvPr id="14" name="TextBox 13"/>
            <p:cNvSpPr txBox="1"/>
            <p:nvPr/>
          </p:nvSpPr>
          <p:spPr>
            <a:xfrm>
              <a:off x="4941103" y="6133172"/>
              <a:ext cx="66684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Partition</a:t>
              </a:r>
              <a:br>
                <a:rPr lang="en-US" sz="1100" b="1" kern="0" dirty="0" smtClean="0">
                  <a:ea typeface="Arial Unicode MS" pitchFamily="34" charset="-128"/>
                  <a:cs typeface="Arial Unicode MS" pitchFamily="34" charset="-128"/>
                </a:rPr>
              </a:br>
              <a:r>
                <a:rPr lang="en-US" sz="1100" b="1" kern="0" dirty="0" smtClean="0">
                  <a:ea typeface="Arial Unicode MS" pitchFamily="34" charset="-128"/>
                  <a:cs typeface="Arial Unicode MS" pitchFamily="34" charset="-128"/>
                </a:rPr>
                <a:t>Tolerance</a:t>
              </a:r>
            </a:p>
          </p:txBody>
        </p:sp>
        <p:sp>
          <p:nvSpPr>
            <p:cNvPr id="15" name="TextBox 14"/>
            <p:cNvSpPr txBox="1"/>
            <p:nvPr/>
          </p:nvSpPr>
          <p:spPr>
            <a:xfrm>
              <a:off x="3711125" y="5306977"/>
              <a:ext cx="205184"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CA</a:t>
              </a:r>
            </a:p>
          </p:txBody>
        </p:sp>
        <p:sp>
          <p:nvSpPr>
            <p:cNvPr id="16" name="TextBox 15"/>
            <p:cNvSpPr txBox="1"/>
            <p:nvPr/>
          </p:nvSpPr>
          <p:spPr>
            <a:xfrm>
              <a:off x="4975220" y="5306977"/>
              <a:ext cx="197170"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CP</a:t>
              </a:r>
            </a:p>
          </p:txBody>
        </p:sp>
        <p:sp>
          <p:nvSpPr>
            <p:cNvPr id="17" name="TextBox 16"/>
            <p:cNvSpPr txBox="1"/>
            <p:nvPr/>
          </p:nvSpPr>
          <p:spPr>
            <a:xfrm>
              <a:off x="4361903" y="6132166"/>
              <a:ext cx="197170"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ea typeface="Arial Unicode MS" pitchFamily="34" charset="-128"/>
                  <a:cs typeface="Arial Unicode MS" pitchFamily="34" charset="-128"/>
                </a:rPr>
                <a:t>AP</a:t>
              </a:r>
            </a:p>
          </p:txBody>
        </p:sp>
        <p:sp>
          <p:nvSpPr>
            <p:cNvPr id="18" name="TextBox 17"/>
            <p:cNvSpPr txBox="1"/>
            <p:nvPr/>
          </p:nvSpPr>
          <p:spPr>
            <a:xfrm>
              <a:off x="1813414" y="5253115"/>
              <a:ext cx="146193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CAP Theorem</a:t>
              </a:r>
            </a:p>
          </p:txBody>
        </p:sp>
      </p:grpSp>
      <p:cxnSp>
        <p:nvCxnSpPr>
          <p:cNvPr id="3" name="Straight Connector 2"/>
          <p:cNvCxnSpPr/>
          <p:nvPr/>
        </p:nvCxnSpPr>
        <p:spPr>
          <a:xfrm>
            <a:off x="350874" y="1679935"/>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50874" y="2094605"/>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37947" y="2509275"/>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37947" y="2923944"/>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0874" y="3678856"/>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95188" y="1798000"/>
            <a:ext cx="519373"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Tabular</a:t>
            </a:r>
          </a:p>
        </p:txBody>
      </p:sp>
      <p:sp>
        <p:nvSpPr>
          <p:cNvPr id="23" name="TextBox 22"/>
          <p:cNvSpPr txBox="1"/>
          <p:nvPr/>
        </p:nvSpPr>
        <p:spPr>
          <a:xfrm>
            <a:off x="2841718" y="1706219"/>
            <a:ext cx="841577" cy="36933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Multi-</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Dimensional</a:t>
            </a:r>
          </a:p>
        </p:txBody>
      </p:sp>
      <p:sp>
        <p:nvSpPr>
          <p:cNvPr id="24" name="TextBox 23"/>
          <p:cNvSpPr txBox="1"/>
          <p:nvPr/>
        </p:nvSpPr>
        <p:spPr>
          <a:xfrm>
            <a:off x="4056572" y="1800746"/>
            <a:ext cx="947375"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Sparse Matrix</a:t>
            </a:r>
          </a:p>
        </p:txBody>
      </p:sp>
      <p:sp>
        <p:nvSpPr>
          <p:cNvPr id="25" name="TextBox 24"/>
          <p:cNvSpPr txBox="1"/>
          <p:nvPr/>
        </p:nvSpPr>
        <p:spPr>
          <a:xfrm>
            <a:off x="5490857" y="1798552"/>
            <a:ext cx="681277"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Dictionary</a:t>
            </a:r>
          </a:p>
        </p:txBody>
      </p:sp>
      <p:sp>
        <p:nvSpPr>
          <p:cNvPr id="26" name="TextBox 25"/>
          <p:cNvSpPr txBox="1"/>
          <p:nvPr/>
        </p:nvSpPr>
        <p:spPr>
          <a:xfrm>
            <a:off x="6911953" y="1799649"/>
            <a:ext cx="383118"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Triple</a:t>
            </a:r>
          </a:p>
        </p:txBody>
      </p:sp>
      <p:sp>
        <p:nvSpPr>
          <p:cNvPr id="27" name="TextBox 26"/>
          <p:cNvSpPr txBox="1"/>
          <p:nvPr/>
        </p:nvSpPr>
        <p:spPr>
          <a:xfrm>
            <a:off x="7844556" y="1798552"/>
            <a:ext cx="807913"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Hierarchical</a:t>
            </a:r>
          </a:p>
        </p:txBody>
      </p:sp>
      <p:cxnSp>
        <p:nvCxnSpPr>
          <p:cNvPr id="8" name="Straight Connector 7"/>
          <p:cNvCxnSpPr/>
          <p:nvPr/>
        </p:nvCxnSpPr>
        <p:spPr>
          <a:xfrm>
            <a:off x="3902459" y="1297164"/>
            <a:ext cx="0" cy="32256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28667" y="1297164"/>
            <a:ext cx="0" cy="319677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176251" y="2923944"/>
            <a:ext cx="0" cy="1585365"/>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50043" y="2923944"/>
            <a:ext cx="0" cy="1583957"/>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54875" y="4089897"/>
            <a:ext cx="0" cy="404046"/>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36607" y="2212669"/>
            <a:ext cx="306174"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Row</a:t>
            </a:r>
          </a:p>
        </p:txBody>
      </p:sp>
      <p:sp>
        <p:nvSpPr>
          <p:cNvPr id="35" name="TextBox 34"/>
          <p:cNvSpPr txBox="1"/>
          <p:nvPr/>
        </p:nvSpPr>
        <p:spPr>
          <a:xfrm>
            <a:off x="1600342" y="2224407"/>
            <a:ext cx="663643"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Columnar</a:t>
            </a:r>
          </a:p>
        </p:txBody>
      </p:sp>
      <p:sp>
        <p:nvSpPr>
          <p:cNvPr id="36" name="TextBox 35"/>
          <p:cNvSpPr txBox="1"/>
          <p:nvPr/>
        </p:nvSpPr>
        <p:spPr>
          <a:xfrm>
            <a:off x="2841718" y="2129815"/>
            <a:ext cx="841577" cy="36933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Multi-</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Dimensional</a:t>
            </a:r>
          </a:p>
        </p:txBody>
      </p:sp>
      <p:sp>
        <p:nvSpPr>
          <p:cNvPr id="37" name="TextBox 36"/>
          <p:cNvSpPr txBox="1"/>
          <p:nvPr/>
        </p:nvSpPr>
        <p:spPr>
          <a:xfrm>
            <a:off x="4206452" y="2206458"/>
            <a:ext cx="647614"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Big Table</a:t>
            </a:r>
          </a:p>
        </p:txBody>
      </p:sp>
      <p:sp>
        <p:nvSpPr>
          <p:cNvPr id="38" name="TextBox 37"/>
          <p:cNvSpPr txBox="1"/>
          <p:nvPr/>
        </p:nvSpPr>
        <p:spPr>
          <a:xfrm>
            <a:off x="5482041" y="2132074"/>
            <a:ext cx="698909" cy="36933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Key Value</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Store</a:t>
            </a:r>
          </a:p>
        </p:txBody>
      </p:sp>
      <p:sp>
        <p:nvSpPr>
          <p:cNvPr id="39" name="TextBox 38"/>
          <p:cNvSpPr txBox="1"/>
          <p:nvPr/>
        </p:nvSpPr>
        <p:spPr>
          <a:xfrm>
            <a:off x="6890312" y="2212669"/>
            <a:ext cx="426400"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Graph</a:t>
            </a:r>
          </a:p>
        </p:txBody>
      </p:sp>
      <p:sp>
        <p:nvSpPr>
          <p:cNvPr id="40" name="TextBox 39"/>
          <p:cNvSpPr txBox="1"/>
          <p:nvPr/>
        </p:nvSpPr>
        <p:spPr>
          <a:xfrm>
            <a:off x="7899058" y="2123135"/>
            <a:ext cx="698909" cy="369332"/>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Document</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or XML</a:t>
            </a:r>
          </a:p>
        </p:txBody>
      </p:sp>
      <p:sp>
        <p:nvSpPr>
          <p:cNvPr id="41" name="TextBox 40"/>
          <p:cNvSpPr txBox="1"/>
          <p:nvPr/>
        </p:nvSpPr>
        <p:spPr>
          <a:xfrm>
            <a:off x="1171331" y="2639538"/>
            <a:ext cx="367088"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ACID</a:t>
            </a:r>
          </a:p>
        </p:txBody>
      </p:sp>
      <p:sp>
        <p:nvSpPr>
          <p:cNvPr id="42" name="TextBox 41"/>
          <p:cNvSpPr txBox="1"/>
          <p:nvPr/>
        </p:nvSpPr>
        <p:spPr>
          <a:xfrm>
            <a:off x="3078962" y="2638708"/>
            <a:ext cx="367088"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ACID</a:t>
            </a:r>
          </a:p>
        </p:txBody>
      </p:sp>
      <p:sp>
        <p:nvSpPr>
          <p:cNvPr id="43" name="TextBox 42"/>
          <p:cNvSpPr txBox="1"/>
          <p:nvPr/>
        </p:nvSpPr>
        <p:spPr>
          <a:xfrm>
            <a:off x="5429732" y="2646677"/>
            <a:ext cx="2061463"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BASE = Eventually Consistent</a:t>
            </a:r>
          </a:p>
        </p:txBody>
      </p:sp>
      <p:sp>
        <p:nvSpPr>
          <p:cNvPr id="44" name="TextBox 43"/>
          <p:cNvSpPr txBox="1"/>
          <p:nvPr/>
        </p:nvSpPr>
        <p:spPr>
          <a:xfrm>
            <a:off x="358486" y="3040067"/>
            <a:ext cx="862416"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Oracle</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Sybase ASE</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Teradata</a:t>
            </a:r>
          </a:p>
        </p:txBody>
      </p:sp>
      <p:sp>
        <p:nvSpPr>
          <p:cNvPr id="45" name="TextBox 44"/>
          <p:cNvSpPr txBox="1"/>
          <p:nvPr/>
        </p:nvSpPr>
        <p:spPr>
          <a:xfrm>
            <a:off x="1544237" y="3040067"/>
            <a:ext cx="775853"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Sybase IQ</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GreenPlum</a:t>
            </a:r>
            <a:r>
              <a:rPr lang="en-US" sz="1200" kern="0" dirty="0">
                <a:ea typeface="Arial Unicode MS" pitchFamily="34" charset="-128"/>
                <a:cs typeface="Arial Unicode MS" pitchFamily="34" charset="-128"/>
              </a:rPr>
              <a:t/>
            </a:r>
            <a:br>
              <a:rPr lang="en-US" sz="1200" kern="0" dirty="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Netezza</a:t>
            </a:r>
            <a:endParaRPr lang="en-US" sz="1200" kern="0" dirty="0" smtClean="0">
              <a:ea typeface="Arial Unicode MS" pitchFamily="34" charset="-128"/>
              <a:cs typeface="Arial Unicode MS" pitchFamily="34" charset="-128"/>
            </a:endParaRPr>
          </a:p>
        </p:txBody>
      </p:sp>
      <p:sp>
        <p:nvSpPr>
          <p:cNvPr id="46" name="TextBox 45"/>
          <p:cNvSpPr txBox="1"/>
          <p:nvPr/>
        </p:nvSpPr>
        <p:spPr>
          <a:xfrm>
            <a:off x="2720691" y="3040067"/>
            <a:ext cx="1083630"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IRI Express</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Oracle </a:t>
            </a:r>
            <a:r>
              <a:rPr lang="en-US" sz="1200" kern="0" dirty="0" err="1" smtClean="0">
                <a:ea typeface="Arial Unicode MS" pitchFamily="34" charset="-128"/>
                <a:cs typeface="Arial Unicode MS" pitchFamily="34" charset="-128"/>
              </a:rPr>
              <a:t>Essbase</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Microsoft</a:t>
            </a:r>
          </a:p>
        </p:txBody>
      </p:sp>
      <p:sp>
        <p:nvSpPr>
          <p:cNvPr id="47" name="TextBox 46"/>
          <p:cNvSpPr txBox="1"/>
          <p:nvPr/>
        </p:nvSpPr>
        <p:spPr>
          <a:xfrm>
            <a:off x="4159966" y="3040067"/>
            <a:ext cx="740587"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err="1" smtClean="0">
                <a:ea typeface="Arial Unicode MS" pitchFamily="34" charset="-128"/>
                <a:cs typeface="Arial Unicode MS" pitchFamily="34" charset="-128"/>
              </a:rPr>
              <a:t>HBase</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Cassandra</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Big Table</a:t>
            </a:r>
          </a:p>
        </p:txBody>
      </p:sp>
      <p:sp>
        <p:nvSpPr>
          <p:cNvPr id="48" name="TextBox 47"/>
          <p:cNvSpPr txBox="1"/>
          <p:nvPr/>
        </p:nvSpPr>
        <p:spPr>
          <a:xfrm>
            <a:off x="5439561" y="3040067"/>
            <a:ext cx="783869"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err="1" smtClean="0">
                <a:ea typeface="Arial Unicode MS" pitchFamily="34" charset="-128"/>
                <a:cs typeface="Arial Unicode MS" pitchFamily="34" charset="-128"/>
              </a:rPr>
              <a:t>MemCache</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Casandra</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AeroSpike</a:t>
            </a:r>
            <a:endParaRPr lang="en-US" sz="1200" kern="0" dirty="0" smtClean="0">
              <a:ea typeface="Arial Unicode MS" pitchFamily="34" charset="-128"/>
              <a:cs typeface="Arial Unicode MS" pitchFamily="34" charset="-128"/>
            </a:endParaRPr>
          </a:p>
        </p:txBody>
      </p:sp>
      <p:sp>
        <p:nvSpPr>
          <p:cNvPr id="49" name="TextBox 48"/>
          <p:cNvSpPr txBox="1"/>
          <p:nvPr/>
        </p:nvSpPr>
        <p:spPr>
          <a:xfrm>
            <a:off x="6647458" y="3040067"/>
            <a:ext cx="912109"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Neo4J</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Alegro</a:t>
            </a:r>
            <a:r>
              <a:rPr lang="en-US" sz="1200" kern="0" dirty="0" smtClean="0">
                <a:ea typeface="Arial Unicode MS" pitchFamily="34" charset="-128"/>
                <a:cs typeface="Arial Unicode MS" pitchFamily="34" charset="-128"/>
              </a:rPr>
              <a:t> Graph</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InfiniteGraph</a:t>
            </a:r>
            <a:endParaRPr lang="en-US" sz="1200" kern="0" dirty="0" smtClean="0">
              <a:ea typeface="Arial Unicode MS" pitchFamily="34" charset="-128"/>
              <a:cs typeface="Arial Unicode MS" pitchFamily="34" charset="-128"/>
            </a:endParaRPr>
          </a:p>
        </p:txBody>
      </p:sp>
      <p:sp>
        <p:nvSpPr>
          <p:cNvPr id="50" name="TextBox 49"/>
          <p:cNvSpPr txBox="1"/>
          <p:nvPr/>
        </p:nvSpPr>
        <p:spPr>
          <a:xfrm>
            <a:off x="7895050" y="3040067"/>
            <a:ext cx="706925"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MongoDB</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MarkLogic</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kern="0" dirty="0" err="1" smtClean="0">
                <a:ea typeface="Arial Unicode MS" pitchFamily="34" charset="-128"/>
                <a:cs typeface="Arial Unicode MS" pitchFamily="34" charset="-128"/>
              </a:rPr>
              <a:t>CouchDB</a:t>
            </a:r>
            <a:endParaRPr lang="en-US" sz="1200" kern="0" dirty="0" smtClean="0">
              <a:ea typeface="Arial Unicode MS" pitchFamily="34" charset="-128"/>
              <a:cs typeface="Arial Unicode MS" pitchFamily="34" charset="-128"/>
            </a:endParaRPr>
          </a:p>
        </p:txBody>
      </p:sp>
      <p:cxnSp>
        <p:nvCxnSpPr>
          <p:cNvPr id="51" name="Straight Connector 50"/>
          <p:cNvCxnSpPr/>
          <p:nvPr/>
        </p:nvCxnSpPr>
        <p:spPr>
          <a:xfrm>
            <a:off x="337947" y="4089897"/>
            <a:ext cx="844225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59415" y="2094605"/>
            <a:ext cx="0" cy="403984"/>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5829" y="3791355"/>
            <a:ext cx="1978106"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Read Only Reporting w/ Hive</a:t>
            </a:r>
          </a:p>
        </p:txBody>
      </p:sp>
      <p:sp>
        <p:nvSpPr>
          <p:cNvPr id="93" name="TextBox 92"/>
          <p:cNvSpPr txBox="1"/>
          <p:nvPr/>
        </p:nvSpPr>
        <p:spPr>
          <a:xfrm>
            <a:off x="4300228" y="3788273"/>
            <a:ext cx="460062"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err="1" smtClean="0">
                <a:ea typeface="Arial Unicode MS" pitchFamily="34" charset="-128"/>
                <a:cs typeface="Arial Unicode MS" pitchFamily="34" charset="-128"/>
              </a:rPr>
              <a:t>HBase</a:t>
            </a:r>
            <a:endParaRPr lang="en-US" sz="1200" kern="0" dirty="0" smtClean="0">
              <a:ea typeface="Arial Unicode MS" pitchFamily="34" charset="-128"/>
              <a:cs typeface="Arial Unicode MS" pitchFamily="34" charset="-128"/>
            </a:endParaRPr>
          </a:p>
        </p:txBody>
      </p:sp>
      <p:sp>
        <p:nvSpPr>
          <p:cNvPr id="96" name="TextBox 95"/>
          <p:cNvSpPr txBox="1"/>
          <p:nvPr/>
        </p:nvSpPr>
        <p:spPr>
          <a:xfrm>
            <a:off x="7794862" y="3788273"/>
            <a:ext cx="907301"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MR+ Hadoop</a:t>
            </a:r>
          </a:p>
        </p:txBody>
      </p:sp>
      <p:sp>
        <p:nvSpPr>
          <p:cNvPr id="98" name="TextBox 97"/>
          <p:cNvSpPr txBox="1"/>
          <p:nvPr/>
        </p:nvSpPr>
        <p:spPr>
          <a:xfrm>
            <a:off x="1710949" y="4213850"/>
            <a:ext cx="442429"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HANA</a:t>
            </a:r>
          </a:p>
        </p:txBody>
      </p:sp>
      <p:sp>
        <p:nvSpPr>
          <p:cNvPr id="99" name="TextBox 98"/>
          <p:cNvSpPr txBox="1"/>
          <p:nvPr/>
        </p:nvSpPr>
        <p:spPr>
          <a:xfrm>
            <a:off x="3041292" y="4213850"/>
            <a:ext cx="442429"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HANA</a:t>
            </a:r>
          </a:p>
        </p:txBody>
      </p:sp>
      <p:sp>
        <p:nvSpPr>
          <p:cNvPr id="101" name="TextBox 100"/>
          <p:cNvSpPr txBox="1"/>
          <p:nvPr/>
        </p:nvSpPr>
        <p:spPr>
          <a:xfrm>
            <a:off x="5579432" y="4217488"/>
            <a:ext cx="426400"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solidFill>
                  <a:schemeClr val="bg1">
                    <a:lumMod val="50000"/>
                  </a:schemeClr>
                </a:solidFill>
                <a:ea typeface="Arial Unicode MS" pitchFamily="34" charset="-128"/>
                <a:cs typeface="Arial Unicode MS" pitchFamily="34" charset="-128"/>
              </a:rPr>
              <a:t>HANA</a:t>
            </a:r>
          </a:p>
        </p:txBody>
      </p:sp>
      <p:sp>
        <p:nvSpPr>
          <p:cNvPr id="103" name="TextBox 102"/>
          <p:cNvSpPr txBox="1"/>
          <p:nvPr/>
        </p:nvSpPr>
        <p:spPr>
          <a:xfrm>
            <a:off x="8035312" y="4217488"/>
            <a:ext cx="426400"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HANA</a:t>
            </a:r>
          </a:p>
        </p:txBody>
      </p:sp>
      <p:sp>
        <p:nvSpPr>
          <p:cNvPr id="104" name="TextBox 103"/>
          <p:cNvSpPr txBox="1"/>
          <p:nvPr/>
        </p:nvSpPr>
        <p:spPr>
          <a:xfrm>
            <a:off x="989943" y="1372133"/>
            <a:ext cx="854401" cy="2154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Relational</a:t>
            </a:r>
          </a:p>
        </p:txBody>
      </p:sp>
      <p:sp>
        <p:nvSpPr>
          <p:cNvPr id="105" name="TextBox 104"/>
          <p:cNvSpPr txBox="1"/>
          <p:nvPr/>
        </p:nvSpPr>
        <p:spPr>
          <a:xfrm>
            <a:off x="2730309" y="1259642"/>
            <a:ext cx="1064394"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Multi-</a:t>
            </a:r>
            <a:br>
              <a:rPr lang="en-US" sz="1400" b="1" kern="0" dirty="0" smtClean="0">
                <a:ea typeface="Arial Unicode MS" pitchFamily="34" charset="-128"/>
                <a:cs typeface="Arial Unicode MS" pitchFamily="34" charset="-128"/>
              </a:rPr>
            </a:br>
            <a:r>
              <a:rPr lang="en-US" sz="1400" b="1" kern="0" dirty="0" smtClean="0">
                <a:ea typeface="Arial Unicode MS" pitchFamily="34" charset="-128"/>
                <a:cs typeface="Arial Unicode MS" pitchFamily="34" charset="-128"/>
              </a:rPr>
              <a:t>Dimensional</a:t>
            </a:r>
          </a:p>
        </p:txBody>
      </p:sp>
      <p:sp>
        <p:nvSpPr>
          <p:cNvPr id="106" name="TextBox 105"/>
          <p:cNvSpPr txBox="1"/>
          <p:nvPr/>
        </p:nvSpPr>
        <p:spPr>
          <a:xfrm>
            <a:off x="6146274" y="1351975"/>
            <a:ext cx="607539" cy="2154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NoSQL</a:t>
            </a:r>
          </a:p>
        </p:txBody>
      </p:sp>
      <p:cxnSp>
        <p:nvCxnSpPr>
          <p:cNvPr id="110" name="Straight Connector 109"/>
          <p:cNvCxnSpPr/>
          <p:nvPr/>
        </p:nvCxnSpPr>
        <p:spPr>
          <a:xfrm>
            <a:off x="7723837" y="2923944"/>
            <a:ext cx="0" cy="1585365"/>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176251" y="1679935"/>
            <a:ext cx="0" cy="8293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450043" y="1679935"/>
            <a:ext cx="0" cy="8293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723837" y="1679935"/>
            <a:ext cx="0" cy="8293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354874" y="2923944"/>
            <a:ext cx="0" cy="75491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860657" y="4234702"/>
            <a:ext cx="485710"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kern="0" dirty="0" smtClean="0">
                <a:solidFill>
                  <a:schemeClr val="bg1">
                    <a:lumMod val="50000"/>
                  </a:schemeClr>
                </a:solidFill>
                <a:ea typeface="Arial Unicode MS" pitchFamily="34" charset="-128"/>
                <a:cs typeface="Arial Unicode MS" pitchFamily="34" charset="-128"/>
              </a:rPr>
              <a:t>HANA*</a:t>
            </a:r>
          </a:p>
        </p:txBody>
      </p:sp>
      <p:sp>
        <p:nvSpPr>
          <p:cNvPr id="66" name="TextBox 65"/>
          <p:cNvSpPr txBox="1"/>
          <p:nvPr/>
        </p:nvSpPr>
        <p:spPr>
          <a:xfrm>
            <a:off x="4337858" y="4234702"/>
            <a:ext cx="442429"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HANA</a:t>
            </a:r>
          </a:p>
        </p:txBody>
      </p:sp>
      <p:sp>
        <p:nvSpPr>
          <p:cNvPr id="65" name="TextBox 64"/>
          <p:cNvSpPr txBox="1"/>
          <p:nvPr/>
        </p:nvSpPr>
        <p:spPr>
          <a:xfrm>
            <a:off x="427415" y="6157382"/>
            <a:ext cx="1235916"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solidFill>
                  <a:schemeClr val="bg1">
                    <a:lumMod val="50000"/>
                  </a:schemeClr>
                </a:solidFill>
                <a:ea typeface="Arial Unicode MS" pitchFamily="34" charset="-128"/>
                <a:cs typeface="Arial Unicode MS" pitchFamily="34" charset="-128"/>
              </a:rPr>
              <a:t>* Not yet available</a:t>
            </a:r>
          </a:p>
        </p:txBody>
      </p:sp>
    </p:spTree>
    <p:extLst>
      <p:ext uri="{BB962C8B-B14F-4D97-AF65-F5344CB8AC3E}">
        <p14:creationId xmlns:p14="http://schemas.microsoft.com/office/powerpoint/2010/main" val="1445713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bwMode="gray"/>
        <p:txBody>
          <a:bodyPr/>
          <a:lstStyle/>
          <a:p>
            <a:r>
              <a:rPr lang="en-US" dirty="0" smtClean="0"/>
              <a:t>What is inside HANA?</a:t>
            </a:r>
            <a:endParaRPr lang="en-US" dirty="0"/>
          </a:p>
        </p:txBody>
      </p:sp>
      <p:grpSp>
        <p:nvGrpSpPr>
          <p:cNvPr id="84" name="Group 83"/>
          <p:cNvGrpSpPr/>
          <p:nvPr/>
        </p:nvGrpSpPr>
        <p:grpSpPr>
          <a:xfrm>
            <a:off x="2095505" y="1275883"/>
            <a:ext cx="4931218" cy="4931218"/>
            <a:chOff x="2095505" y="1275883"/>
            <a:chExt cx="4931218" cy="4931218"/>
          </a:xfrm>
        </p:grpSpPr>
        <p:sp>
          <p:nvSpPr>
            <p:cNvPr id="35" name="Oval 34"/>
            <p:cNvSpPr/>
            <p:nvPr/>
          </p:nvSpPr>
          <p:spPr bwMode="gray">
            <a:xfrm>
              <a:off x="2095505" y="1275883"/>
              <a:ext cx="4931218" cy="4931218"/>
            </a:xfrm>
            <a:prstGeom prst="ellipse">
              <a:avLst/>
            </a:prstGeom>
            <a:solidFill>
              <a:schemeClr val="bg1"/>
            </a:solidFill>
            <a:ln w="6350"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29" name="Oval 28"/>
            <p:cNvSpPr/>
            <p:nvPr/>
          </p:nvSpPr>
          <p:spPr bwMode="gray">
            <a:xfrm>
              <a:off x="2982681" y="2177143"/>
              <a:ext cx="3156866" cy="3156868"/>
            </a:xfrm>
            <a:prstGeom prst="ellipse">
              <a:avLst/>
            </a:prstGeom>
            <a:solidFill>
              <a:schemeClr val="bg1"/>
            </a:solidFill>
            <a:ln w="6350"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9" name="Oval 8"/>
            <p:cNvSpPr/>
            <p:nvPr/>
          </p:nvSpPr>
          <p:spPr bwMode="gray">
            <a:xfrm>
              <a:off x="3853543" y="3048006"/>
              <a:ext cx="1415143" cy="1415143"/>
            </a:xfrm>
            <a:prstGeom prst="ellipse">
              <a:avLst/>
            </a:prstGeom>
            <a:solidFill>
              <a:schemeClr val="bg1"/>
            </a:solidFill>
            <a:ln w="6350"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grpSp>
      <p:sp>
        <p:nvSpPr>
          <p:cNvPr id="30" name="TextBox 29"/>
          <p:cNvSpPr txBox="1"/>
          <p:nvPr/>
        </p:nvSpPr>
        <p:spPr>
          <a:xfrm>
            <a:off x="4082149" y="3383993"/>
            <a:ext cx="1208315" cy="671979"/>
          </a:xfrm>
          <a:prstGeom prst="rect">
            <a:avLst/>
          </a:prstGeom>
          <a:noFill/>
        </p:spPr>
        <p:txBody>
          <a:bodyPr wrap="square" lIns="0" tIns="0" rIns="0" bIns="0" rtlCol="0">
            <a:spAutoFit/>
          </a:bodyPr>
          <a:lstStyle/>
          <a:p>
            <a:pPr fontAlgn="base">
              <a:spcBef>
                <a:spcPts val="100"/>
              </a:spcBef>
              <a:spcAft>
                <a:spcPct val="0"/>
              </a:spcAft>
              <a:buClr>
                <a:srgbClr val="F0AB00"/>
              </a:buClr>
              <a:buSzPct val="80000"/>
            </a:pPr>
            <a:r>
              <a:rPr lang="en-US" sz="1050" kern="0" dirty="0" smtClean="0">
                <a:solidFill>
                  <a:srgbClr val="0076CB"/>
                </a:solidFill>
                <a:latin typeface="Arial"/>
                <a:ea typeface="Arial Unicode MS" pitchFamily="34" charset="-128"/>
                <a:cs typeface="Arial Unicode MS" pitchFamily="34" charset="-128"/>
              </a:rPr>
              <a:t>ACID Compliant Database</a:t>
            </a:r>
            <a:endParaRPr lang="en-US" sz="1050" kern="0" dirty="0">
              <a:solidFill>
                <a:srgbClr val="0076CB"/>
              </a:solidFill>
              <a:latin typeface="Arial"/>
              <a:ea typeface="Arial Unicode MS" pitchFamily="34" charset="-128"/>
              <a:cs typeface="Arial Unicode MS" pitchFamily="34" charset="-128"/>
            </a:endParaRPr>
          </a:p>
          <a:p>
            <a:pPr marL="119063" indent="-119063" fontAlgn="base">
              <a:spcBef>
                <a:spcPts val="100"/>
              </a:spcBef>
              <a:spcAft>
                <a:spcPct val="0"/>
              </a:spcAft>
              <a:buClr>
                <a:srgbClr val="F0AB00"/>
              </a:buClr>
              <a:buSzPct val="80000"/>
              <a:buFontTx/>
              <a:buChar char="-"/>
            </a:pPr>
            <a:r>
              <a:rPr lang="en-US" sz="1050" kern="0" dirty="0">
                <a:solidFill>
                  <a:srgbClr val="0076CB"/>
                </a:solidFill>
                <a:latin typeface="Arial"/>
                <a:ea typeface="Arial Unicode MS" pitchFamily="34" charset="-128"/>
                <a:cs typeface="Arial Unicode MS" pitchFamily="34" charset="-128"/>
              </a:rPr>
              <a:t>In-Memory</a:t>
            </a:r>
          </a:p>
          <a:p>
            <a:pPr marL="119063" indent="-119063" fontAlgn="base">
              <a:spcBef>
                <a:spcPts val="100"/>
              </a:spcBef>
              <a:spcAft>
                <a:spcPct val="0"/>
              </a:spcAft>
              <a:buClr>
                <a:srgbClr val="F0AB00"/>
              </a:buClr>
              <a:buSzPct val="80000"/>
              <a:buFontTx/>
              <a:buChar char="-"/>
            </a:pPr>
            <a:r>
              <a:rPr lang="en-US" sz="1050" kern="0" dirty="0" smtClean="0">
                <a:solidFill>
                  <a:srgbClr val="0076CB"/>
                </a:solidFill>
                <a:latin typeface="Arial"/>
                <a:ea typeface="Arial Unicode MS" pitchFamily="34" charset="-128"/>
                <a:cs typeface="Arial Unicode MS" pitchFamily="34" charset="-128"/>
              </a:rPr>
              <a:t>Column Store</a:t>
            </a:r>
          </a:p>
        </p:txBody>
      </p:sp>
      <p:grpSp>
        <p:nvGrpSpPr>
          <p:cNvPr id="83" name="Group 82"/>
          <p:cNvGrpSpPr/>
          <p:nvPr/>
        </p:nvGrpSpPr>
        <p:grpSpPr>
          <a:xfrm>
            <a:off x="923633" y="3237578"/>
            <a:ext cx="6990402" cy="1077700"/>
            <a:chOff x="923633" y="3237578"/>
            <a:chExt cx="6990402" cy="1077700"/>
          </a:xfrm>
        </p:grpSpPr>
        <p:cxnSp>
          <p:nvCxnSpPr>
            <p:cNvPr id="19" name="Straight Connector 18"/>
            <p:cNvCxnSpPr/>
            <p:nvPr/>
          </p:nvCxnSpPr>
          <p:spPr>
            <a:xfrm>
              <a:off x="1208314" y="3755577"/>
              <a:ext cx="1774367"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39668" y="3755573"/>
              <a:ext cx="1774367"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ight Arrow 37"/>
            <p:cNvSpPr/>
            <p:nvPr/>
          </p:nvSpPr>
          <p:spPr bwMode="gray">
            <a:xfrm rot="16200000">
              <a:off x="1317171" y="3318299"/>
              <a:ext cx="402772" cy="241330"/>
            </a:xfrm>
            <a:prstGeom prst="righ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39" name="Right Arrow 38"/>
            <p:cNvSpPr/>
            <p:nvPr/>
          </p:nvSpPr>
          <p:spPr bwMode="gray">
            <a:xfrm rot="5400000">
              <a:off x="1328053" y="3993227"/>
              <a:ext cx="402772" cy="241330"/>
            </a:xfrm>
            <a:prstGeom prst="righ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latin typeface="Arial"/>
                <a:ea typeface="Arial Unicode MS" pitchFamily="34" charset="-128"/>
                <a:cs typeface="Arial Unicode MS" pitchFamily="34" charset="-128"/>
              </a:endParaRPr>
            </a:p>
          </p:txBody>
        </p:sp>
        <p:sp>
          <p:nvSpPr>
            <p:cNvPr id="40" name="TextBox 39"/>
            <p:cNvSpPr txBox="1"/>
            <p:nvPr/>
          </p:nvSpPr>
          <p:spPr>
            <a:xfrm>
              <a:off x="923633" y="3300464"/>
              <a:ext cx="371897" cy="276999"/>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US" kern="0" dirty="0" smtClean="0">
                  <a:solidFill>
                    <a:srgbClr val="000000"/>
                  </a:solidFill>
                  <a:latin typeface="Arial"/>
                  <a:ea typeface="Arial Unicode MS" pitchFamily="34" charset="-128"/>
                  <a:cs typeface="Arial Unicode MS" pitchFamily="34" charset="-128"/>
                </a:rPr>
                <a:t>Out</a:t>
              </a:r>
            </a:p>
          </p:txBody>
        </p:sp>
        <p:sp>
          <p:nvSpPr>
            <p:cNvPr id="41" name="TextBox 40"/>
            <p:cNvSpPr txBox="1"/>
            <p:nvPr/>
          </p:nvSpPr>
          <p:spPr>
            <a:xfrm>
              <a:off x="1103169" y="3975392"/>
              <a:ext cx="192360" cy="276999"/>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US" kern="0" dirty="0" smtClean="0">
                  <a:solidFill>
                    <a:srgbClr val="000000"/>
                  </a:solidFill>
                  <a:latin typeface="Arial"/>
                  <a:ea typeface="Arial Unicode MS" pitchFamily="34" charset="-128"/>
                  <a:cs typeface="Arial Unicode MS" pitchFamily="34" charset="-128"/>
                </a:rPr>
                <a:t>In</a:t>
              </a:r>
            </a:p>
          </p:txBody>
        </p:sp>
      </p:grpSp>
      <p:sp>
        <p:nvSpPr>
          <p:cNvPr id="42" name="TextBox 41"/>
          <p:cNvSpPr txBox="1"/>
          <p:nvPr/>
        </p:nvSpPr>
        <p:spPr>
          <a:xfrm>
            <a:off x="2280291" y="2923015"/>
            <a:ext cx="745677" cy="184666"/>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SQL</a:t>
            </a:r>
            <a:endParaRPr lang="en-US" sz="1200" kern="0" dirty="0">
              <a:solidFill>
                <a:srgbClr val="0076CB"/>
              </a:solidFill>
              <a:latin typeface="Arial"/>
              <a:ea typeface="Arial Unicode MS" pitchFamily="34" charset="-128"/>
              <a:cs typeface="Arial Unicode MS" pitchFamily="34" charset="-128"/>
            </a:endParaRPr>
          </a:p>
        </p:txBody>
      </p:sp>
      <p:sp>
        <p:nvSpPr>
          <p:cNvPr id="43" name="TextBox 42"/>
          <p:cNvSpPr txBox="1"/>
          <p:nvPr/>
        </p:nvSpPr>
        <p:spPr>
          <a:xfrm>
            <a:off x="3025968" y="2058904"/>
            <a:ext cx="745677" cy="184666"/>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BICS</a:t>
            </a:r>
            <a:endParaRPr lang="en-US" sz="1200" kern="0" dirty="0">
              <a:solidFill>
                <a:srgbClr val="0076CB"/>
              </a:solidFill>
              <a:latin typeface="Arial"/>
              <a:ea typeface="Arial Unicode MS" pitchFamily="34" charset="-128"/>
              <a:cs typeface="Arial Unicode MS" pitchFamily="34" charset="-128"/>
            </a:endParaRPr>
          </a:p>
        </p:txBody>
      </p:sp>
      <p:sp>
        <p:nvSpPr>
          <p:cNvPr id="44" name="TextBox 43"/>
          <p:cNvSpPr txBox="1"/>
          <p:nvPr/>
        </p:nvSpPr>
        <p:spPr>
          <a:xfrm>
            <a:off x="4188275" y="1586963"/>
            <a:ext cx="745677" cy="184666"/>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MDX</a:t>
            </a:r>
            <a:endParaRPr lang="en-US" sz="1200" kern="0" dirty="0">
              <a:solidFill>
                <a:srgbClr val="0076CB"/>
              </a:solidFill>
              <a:latin typeface="Arial"/>
              <a:ea typeface="Arial Unicode MS" pitchFamily="34" charset="-128"/>
              <a:cs typeface="Arial Unicode MS" pitchFamily="34" charset="-128"/>
            </a:endParaRPr>
          </a:p>
        </p:txBody>
      </p:sp>
      <p:sp>
        <p:nvSpPr>
          <p:cNvPr id="45" name="TextBox 44"/>
          <p:cNvSpPr txBox="1"/>
          <p:nvPr/>
        </p:nvSpPr>
        <p:spPr>
          <a:xfrm>
            <a:off x="5340927" y="1966571"/>
            <a:ext cx="835232"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JSON / XML</a:t>
            </a:r>
            <a:endParaRPr lang="en-US" sz="1200" kern="0" dirty="0">
              <a:solidFill>
                <a:srgbClr val="0076CB"/>
              </a:solidFill>
              <a:latin typeface="Arial"/>
              <a:ea typeface="Arial Unicode MS" pitchFamily="34" charset="-128"/>
              <a:cs typeface="Arial Unicode MS" pitchFamily="34" charset="-128"/>
            </a:endParaRPr>
          </a:p>
        </p:txBody>
      </p:sp>
      <p:sp>
        <p:nvSpPr>
          <p:cNvPr id="49" name="TextBox 48"/>
          <p:cNvSpPr txBox="1"/>
          <p:nvPr/>
        </p:nvSpPr>
        <p:spPr>
          <a:xfrm>
            <a:off x="2982681" y="5161303"/>
            <a:ext cx="745677"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Data</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Services</a:t>
            </a:r>
            <a:endParaRPr lang="en-US" sz="1200" kern="0" dirty="0">
              <a:solidFill>
                <a:srgbClr val="0076CB"/>
              </a:solidFill>
              <a:latin typeface="Arial"/>
              <a:ea typeface="Arial Unicode MS" pitchFamily="34" charset="-128"/>
              <a:cs typeface="Arial Unicode MS" pitchFamily="34" charset="-128"/>
            </a:endParaRPr>
          </a:p>
        </p:txBody>
      </p:sp>
      <p:sp>
        <p:nvSpPr>
          <p:cNvPr id="52" name="TextBox 51"/>
          <p:cNvSpPr txBox="1"/>
          <p:nvPr/>
        </p:nvSpPr>
        <p:spPr>
          <a:xfrm>
            <a:off x="2242696" y="4192562"/>
            <a:ext cx="854284"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HANA Studio</a:t>
            </a:r>
            <a:endParaRPr lang="en-US" sz="1200" kern="0" dirty="0">
              <a:solidFill>
                <a:srgbClr val="0076CB"/>
              </a:solidFill>
              <a:latin typeface="Arial"/>
              <a:ea typeface="Arial Unicode MS" pitchFamily="34" charset="-128"/>
              <a:cs typeface="Arial Unicode MS" pitchFamily="34" charset="-128"/>
            </a:endParaRPr>
          </a:p>
        </p:txBody>
      </p:sp>
      <p:sp>
        <p:nvSpPr>
          <p:cNvPr id="53" name="TextBox 52"/>
          <p:cNvSpPr txBox="1"/>
          <p:nvPr/>
        </p:nvSpPr>
        <p:spPr>
          <a:xfrm>
            <a:off x="3355519" y="2762655"/>
            <a:ext cx="745677"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Parallel</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Execution</a:t>
            </a:r>
          </a:p>
        </p:txBody>
      </p:sp>
      <p:sp>
        <p:nvSpPr>
          <p:cNvPr id="54" name="TextBox 53"/>
          <p:cNvSpPr txBox="1"/>
          <p:nvPr/>
        </p:nvSpPr>
        <p:spPr>
          <a:xfrm>
            <a:off x="3107866" y="3392797"/>
            <a:ext cx="745677"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Scripting</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Engine</a:t>
            </a:r>
          </a:p>
        </p:txBody>
      </p:sp>
      <p:sp>
        <p:nvSpPr>
          <p:cNvPr id="55" name="TextBox 54"/>
          <p:cNvSpPr txBox="1"/>
          <p:nvPr/>
        </p:nvSpPr>
        <p:spPr>
          <a:xfrm>
            <a:off x="3107866" y="4007896"/>
            <a:ext cx="767450" cy="553998"/>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Business Function</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Library</a:t>
            </a:r>
          </a:p>
        </p:txBody>
      </p:sp>
      <p:sp>
        <p:nvSpPr>
          <p:cNvPr id="56" name="TextBox 55"/>
          <p:cNvSpPr txBox="1"/>
          <p:nvPr/>
        </p:nvSpPr>
        <p:spPr>
          <a:xfrm>
            <a:off x="4813119" y="2762655"/>
            <a:ext cx="1023262"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Unstructured</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(Text)</a:t>
            </a:r>
          </a:p>
        </p:txBody>
      </p:sp>
      <p:sp>
        <p:nvSpPr>
          <p:cNvPr id="57" name="TextBox 56"/>
          <p:cNvSpPr txBox="1"/>
          <p:nvPr/>
        </p:nvSpPr>
        <p:spPr>
          <a:xfrm>
            <a:off x="3784886" y="4537115"/>
            <a:ext cx="745677" cy="553998"/>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Predictive</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Analysis</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Library</a:t>
            </a:r>
          </a:p>
        </p:txBody>
      </p:sp>
      <p:sp>
        <p:nvSpPr>
          <p:cNvPr id="58" name="TextBox 57"/>
          <p:cNvSpPr txBox="1"/>
          <p:nvPr/>
        </p:nvSpPr>
        <p:spPr>
          <a:xfrm>
            <a:off x="4188275" y="2518918"/>
            <a:ext cx="745677" cy="184666"/>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OLAP</a:t>
            </a:r>
            <a:endParaRPr lang="en-US" sz="1200" kern="0" dirty="0">
              <a:solidFill>
                <a:srgbClr val="0076CB"/>
              </a:solidFill>
              <a:latin typeface="Arial"/>
              <a:ea typeface="Arial Unicode MS" pitchFamily="34" charset="-128"/>
              <a:cs typeface="Arial Unicode MS" pitchFamily="34" charset="-128"/>
            </a:endParaRPr>
          </a:p>
        </p:txBody>
      </p:sp>
      <p:sp>
        <p:nvSpPr>
          <p:cNvPr id="60" name="TextBox 59"/>
          <p:cNvSpPr txBox="1"/>
          <p:nvPr/>
        </p:nvSpPr>
        <p:spPr>
          <a:xfrm>
            <a:off x="5324750" y="3386241"/>
            <a:ext cx="745677"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XS App</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Server</a:t>
            </a:r>
            <a:endParaRPr lang="en-US" sz="1200" kern="0" dirty="0">
              <a:solidFill>
                <a:srgbClr val="0076CB"/>
              </a:solidFill>
              <a:latin typeface="Arial"/>
              <a:ea typeface="Arial Unicode MS" pitchFamily="34" charset="-128"/>
              <a:cs typeface="Arial Unicode MS" pitchFamily="34" charset="-128"/>
            </a:endParaRPr>
          </a:p>
        </p:txBody>
      </p:sp>
      <p:sp>
        <p:nvSpPr>
          <p:cNvPr id="61" name="TextBox 60"/>
          <p:cNvSpPr txBox="1"/>
          <p:nvPr/>
        </p:nvSpPr>
        <p:spPr>
          <a:xfrm>
            <a:off x="5120752" y="4089326"/>
            <a:ext cx="914372"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“R” HS</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Integration</a:t>
            </a:r>
            <a:endParaRPr lang="en-US" sz="1200" kern="0" dirty="0">
              <a:solidFill>
                <a:srgbClr val="0076CB"/>
              </a:solidFill>
              <a:latin typeface="Arial"/>
              <a:ea typeface="Arial Unicode MS" pitchFamily="34" charset="-128"/>
              <a:cs typeface="Arial Unicode MS" pitchFamily="34" charset="-128"/>
            </a:endParaRPr>
          </a:p>
        </p:txBody>
      </p:sp>
      <p:sp>
        <p:nvSpPr>
          <p:cNvPr id="65" name="AutoShape 89"/>
          <p:cNvSpPr>
            <a:spLocks/>
          </p:cNvSpPr>
          <p:nvPr/>
        </p:nvSpPr>
        <p:spPr bwMode="gray">
          <a:xfrm>
            <a:off x="209556" y="5223107"/>
            <a:ext cx="2215236" cy="1017828"/>
          </a:xfrm>
          <a:prstGeom prst="accentCallout2">
            <a:avLst>
              <a:gd name="adj1" fmla="val 43812"/>
              <a:gd name="adj2" fmla="val 99005"/>
              <a:gd name="adj3" fmla="val 45122"/>
              <a:gd name="adj4" fmla="val 110789"/>
              <a:gd name="adj5" fmla="val 7351"/>
              <a:gd name="adj6" fmla="val 125408"/>
            </a:avLst>
          </a:prstGeom>
          <a:noFill/>
          <a:ln w="31750" algn="ctr">
            <a:solidFill>
              <a:schemeClr val="accent1">
                <a:lumMod val="60000"/>
                <a:lumOff val="40000"/>
              </a:schemeClr>
            </a:solidFill>
            <a:prstDash val="sysDot"/>
            <a:miter lim="800000"/>
            <a:headEnd/>
            <a:tailEnd/>
          </a:ln>
        </p:spPr>
        <p:txBody>
          <a:bodyPr lIns="89985" tIns="46792" rIns="89985" bIns="46792" anchor="ctr">
            <a:spAutoFit/>
          </a:bodyPr>
          <a:lstStyle/>
          <a:p>
            <a:pPr marL="174625" indent="-174625">
              <a:buClr>
                <a:srgbClr val="F0AB00"/>
              </a:buClr>
              <a:buSzPct val="100000"/>
              <a:buFontTx/>
              <a:buAutoNum type="arabicPeriod"/>
              <a:defRPr/>
            </a:pPr>
            <a:r>
              <a:rPr lang="en-US" altLang="zh-CN" sz="1200" dirty="0" smtClean="0">
                <a:solidFill>
                  <a:srgbClr val="333333"/>
                </a:solidFill>
                <a:latin typeface="Arial"/>
              </a:rPr>
              <a:t> Batch Transfer</a:t>
            </a:r>
          </a:p>
          <a:p>
            <a:pPr marL="174625" indent="-174625">
              <a:buClr>
                <a:srgbClr val="F0AB00"/>
              </a:buClr>
              <a:buSzPct val="100000"/>
              <a:buFontTx/>
              <a:buAutoNum type="arabicPeriod"/>
              <a:defRPr/>
            </a:pPr>
            <a:r>
              <a:rPr lang="en-US" altLang="zh-CN" sz="1200" dirty="0" smtClean="0">
                <a:solidFill>
                  <a:srgbClr val="333333"/>
                </a:solidFill>
                <a:latin typeface="Arial"/>
              </a:rPr>
              <a:t> SAP &amp; Non-SAP</a:t>
            </a:r>
          </a:p>
          <a:p>
            <a:pPr marL="174625" indent="-174625">
              <a:buClr>
                <a:srgbClr val="F0AB00"/>
              </a:buClr>
              <a:buSzPct val="100000"/>
              <a:buFontTx/>
              <a:buAutoNum type="arabicPeriod"/>
              <a:defRPr/>
            </a:pPr>
            <a:r>
              <a:rPr lang="en-US" altLang="zh-CN" sz="1200" dirty="0" smtClean="0">
                <a:solidFill>
                  <a:srgbClr val="333333"/>
                </a:solidFill>
                <a:latin typeface="Arial"/>
              </a:rPr>
              <a:t> Extensive Transformations</a:t>
            </a:r>
          </a:p>
          <a:p>
            <a:pPr marL="174625" indent="-174625">
              <a:buClr>
                <a:srgbClr val="F0AB00"/>
              </a:buClr>
              <a:buSzPct val="100000"/>
              <a:buFontTx/>
              <a:buAutoNum type="arabicPeriod"/>
              <a:defRPr/>
            </a:pPr>
            <a:r>
              <a:rPr lang="en-US" altLang="zh-CN" sz="1200" dirty="0" smtClean="0">
                <a:solidFill>
                  <a:srgbClr val="333333"/>
                </a:solidFill>
                <a:latin typeface="Arial"/>
              </a:rPr>
              <a:t> Structured &amp; Unstructured</a:t>
            </a:r>
          </a:p>
          <a:p>
            <a:pPr marL="174625" indent="-174625">
              <a:buClr>
                <a:srgbClr val="F0AB00"/>
              </a:buClr>
              <a:buSzPct val="100000"/>
              <a:buFontTx/>
              <a:buAutoNum type="arabicPeriod"/>
              <a:defRPr/>
            </a:pPr>
            <a:r>
              <a:rPr lang="en-US" altLang="zh-CN" sz="1200" dirty="0">
                <a:solidFill>
                  <a:srgbClr val="333333"/>
                </a:solidFill>
                <a:latin typeface="Arial"/>
              </a:rPr>
              <a:t> </a:t>
            </a:r>
            <a:r>
              <a:rPr lang="en-US" altLang="zh-CN" sz="1200" b="1" dirty="0" smtClean="0">
                <a:solidFill>
                  <a:srgbClr val="333333"/>
                </a:solidFill>
                <a:latin typeface="Arial"/>
              </a:rPr>
              <a:t>Hadoop</a:t>
            </a:r>
            <a:r>
              <a:rPr lang="en-US" altLang="zh-CN" sz="1200" dirty="0" smtClean="0">
                <a:solidFill>
                  <a:srgbClr val="333333"/>
                </a:solidFill>
                <a:latin typeface="Arial"/>
              </a:rPr>
              <a:t> Integration</a:t>
            </a:r>
            <a:endParaRPr lang="en-US" altLang="zh-CN" sz="1200" dirty="0">
              <a:solidFill>
                <a:srgbClr val="333333"/>
              </a:solidFill>
              <a:latin typeface="Arial"/>
            </a:endParaRPr>
          </a:p>
        </p:txBody>
      </p:sp>
      <p:sp>
        <p:nvSpPr>
          <p:cNvPr id="68" name="AutoShape 89"/>
          <p:cNvSpPr>
            <a:spLocks/>
          </p:cNvSpPr>
          <p:nvPr/>
        </p:nvSpPr>
        <p:spPr bwMode="gray">
          <a:xfrm>
            <a:off x="209556" y="2114159"/>
            <a:ext cx="1880504" cy="648496"/>
          </a:xfrm>
          <a:prstGeom prst="accentCallout2">
            <a:avLst>
              <a:gd name="adj1" fmla="val 43812"/>
              <a:gd name="adj2" fmla="val 99005"/>
              <a:gd name="adj3" fmla="val 45122"/>
              <a:gd name="adj4" fmla="val 110789"/>
              <a:gd name="adj5" fmla="val 111424"/>
              <a:gd name="adj6" fmla="val 122910"/>
            </a:avLst>
          </a:prstGeom>
          <a:noFill/>
          <a:ln w="31750" algn="ctr">
            <a:solidFill>
              <a:schemeClr val="accent1">
                <a:lumMod val="60000"/>
                <a:lumOff val="40000"/>
              </a:schemeClr>
            </a:solidFill>
            <a:prstDash val="sysDot"/>
            <a:miter lim="800000"/>
            <a:headEnd/>
            <a:tailEnd/>
          </a:ln>
        </p:spPr>
        <p:txBody>
          <a:bodyPr lIns="89985" tIns="46792" rIns="89985" bIns="46792" anchor="ctr">
            <a:spAutoFit/>
          </a:bodyPr>
          <a:lstStyle/>
          <a:p>
            <a:pPr marL="174625" indent="-174625">
              <a:buClr>
                <a:srgbClr val="F0AB00"/>
              </a:buClr>
              <a:buSzPct val="100000"/>
              <a:buFontTx/>
              <a:buAutoNum type="arabicPeriod"/>
              <a:defRPr/>
            </a:pPr>
            <a:r>
              <a:rPr lang="en-US" altLang="zh-CN" sz="1200" dirty="0" smtClean="0">
                <a:solidFill>
                  <a:srgbClr val="333333"/>
                </a:solidFill>
                <a:latin typeface="Arial"/>
              </a:rPr>
              <a:t> ODBC / JDBC</a:t>
            </a:r>
          </a:p>
          <a:p>
            <a:pPr marL="174625" indent="-174625">
              <a:buClr>
                <a:srgbClr val="F0AB00"/>
              </a:buClr>
              <a:buSzPct val="100000"/>
              <a:buFontTx/>
              <a:buAutoNum type="arabicPeriod"/>
              <a:defRPr/>
            </a:pPr>
            <a:r>
              <a:rPr lang="en-US" altLang="zh-CN" sz="1200" dirty="0" smtClean="0">
                <a:solidFill>
                  <a:srgbClr val="333333"/>
                </a:solidFill>
                <a:latin typeface="Arial"/>
              </a:rPr>
              <a:t> 3</a:t>
            </a:r>
            <a:r>
              <a:rPr lang="en-US" altLang="zh-CN" sz="1200" baseline="30000" dirty="0" smtClean="0">
                <a:solidFill>
                  <a:srgbClr val="333333"/>
                </a:solidFill>
                <a:latin typeface="Arial"/>
              </a:rPr>
              <a:t>rd</a:t>
            </a:r>
            <a:r>
              <a:rPr lang="en-US" altLang="zh-CN" sz="1200" dirty="0" smtClean="0">
                <a:solidFill>
                  <a:srgbClr val="333333"/>
                </a:solidFill>
                <a:latin typeface="Arial"/>
              </a:rPr>
              <a:t> Party Apps</a:t>
            </a:r>
          </a:p>
          <a:p>
            <a:pPr marL="174625" indent="-174625">
              <a:buClr>
                <a:srgbClr val="F0AB00"/>
              </a:buClr>
              <a:buSzPct val="100000"/>
              <a:buFontTx/>
              <a:buAutoNum type="arabicPeriod"/>
              <a:defRPr/>
            </a:pPr>
            <a:r>
              <a:rPr lang="en-US" altLang="zh-CN" sz="1200" dirty="0">
                <a:solidFill>
                  <a:srgbClr val="333333"/>
                </a:solidFill>
                <a:latin typeface="Arial"/>
              </a:rPr>
              <a:t> </a:t>
            </a:r>
            <a:r>
              <a:rPr lang="en-US" altLang="zh-CN" sz="1200" dirty="0" smtClean="0">
                <a:solidFill>
                  <a:srgbClr val="333333"/>
                </a:solidFill>
                <a:latin typeface="Arial"/>
              </a:rPr>
              <a:t>3</a:t>
            </a:r>
            <a:r>
              <a:rPr lang="en-US" altLang="zh-CN" sz="1200" baseline="30000" dirty="0" smtClean="0">
                <a:solidFill>
                  <a:srgbClr val="333333"/>
                </a:solidFill>
                <a:latin typeface="Arial"/>
              </a:rPr>
              <a:t>rd</a:t>
            </a:r>
            <a:r>
              <a:rPr lang="en-US" altLang="zh-CN" sz="1200" dirty="0" smtClean="0">
                <a:solidFill>
                  <a:srgbClr val="333333"/>
                </a:solidFill>
                <a:latin typeface="Arial"/>
              </a:rPr>
              <a:t> Party Tools </a:t>
            </a:r>
            <a:endParaRPr lang="en-US" altLang="zh-CN" sz="1200" dirty="0">
              <a:solidFill>
                <a:srgbClr val="333333"/>
              </a:solidFill>
              <a:latin typeface="Arial"/>
            </a:endParaRPr>
          </a:p>
        </p:txBody>
      </p:sp>
      <p:sp>
        <p:nvSpPr>
          <p:cNvPr id="69" name="AutoShape 89"/>
          <p:cNvSpPr>
            <a:spLocks/>
          </p:cNvSpPr>
          <p:nvPr/>
        </p:nvSpPr>
        <p:spPr bwMode="gray">
          <a:xfrm>
            <a:off x="209556" y="1355048"/>
            <a:ext cx="1880504" cy="648496"/>
          </a:xfrm>
          <a:prstGeom prst="accentCallout2">
            <a:avLst>
              <a:gd name="adj1" fmla="val 43812"/>
              <a:gd name="adj2" fmla="val 99005"/>
              <a:gd name="adj3" fmla="val 45122"/>
              <a:gd name="adj4" fmla="val 110789"/>
              <a:gd name="adj5" fmla="val 108431"/>
              <a:gd name="adj6" fmla="val 157334"/>
            </a:avLst>
          </a:prstGeom>
          <a:noFill/>
          <a:ln w="31750" algn="ctr">
            <a:solidFill>
              <a:schemeClr val="accent1">
                <a:lumMod val="60000"/>
                <a:lumOff val="40000"/>
              </a:schemeClr>
            </a:solidFill>
            <a:prstDash val="sysDot"/>
            <a:miter lim="800000"/>
            <a:headEnd/>
            <a:tailEnd/>
          </a:ln>
        </p:spPr>
        <p:txBody>
          <a:bodyPr lIns="89985" tIns="46792" rIns="89985" bIns="46792" anchor="ctr">
            <a:spAutoFit/>
          </a:bodyPr>
          <a:lstStyle/>
          <a:p>
            <a:pPr marL="174625" indent="-174625">
              <a:buClr>
                <a:srgbClr val="F0AB00"/>
              </a:buClr>
              <a:buSzPct val="100000"/>
              <a:buFontTx/>
              <a:buAutoNum type="arabicPeriod"/>
              <a:defRPr/>
            </a:pPr>
            <a:r>
              <a:rPr lang="en-US" altLang="zh-CN" sz="1200" dirty="0" smtClean="0">
                <a:solidFill>
                  <a:srgbClr val="333333"/>
                </a:solidFill>
                <a:latin typeface="Arial"/>
              </a:rPr>
              <a:t> BICS </a:t>
            </a:r>
          </a:p>
          <a:p>
            <a:pPr marL="174625" indent="-174625">
              <a:buClr>
                <a:srgbClr val="F0AB00"/>
              </a:buClr>
              <a:buSzPct val="100000"/>
              <a:buFontTx/>
              <a:buAutoNum type="arabicPeriod"/>
              <a:defRPr/>
            </a:pPr>
            <a:r>
              <a:rPr lang="en-US" altLang="zh-CN" sz="1200" dirty="0" smtClean="0">
                <a:solidFill>
                  <a:srgbClr val="333333"/>
                </a:solidFill>
                <a:latin typeface="Arial"/>
              </a:rPr>
              <a:t> NetWeaver BW</a:t>
            </a:r>
          </a:p>
          <a:p>
            <a:pPr marL="174625" indent="-174625">
              <a:buClr>
                <a:srgbClr val="F0AB00"/>
              </a:buClr>
              <a:buSzPct val="100000"/>
              <a:buFontTx/>
              <a:buAutoNum type="arabicPeriod"/>
              <a:defRPr/>
            </a:pPr>
            <a:r>
              <a:rPr lang="en-US" altLang="zh-CN" sz="1200" dirty="0" smtClean="0">
                <a:solidFill>
                  <a:srgbClr val="333333"/>
                </a:solidFill>
                <a:latin typeface="Arial"/>
              </a:rPr>
              <a:t> SAP BOBJ</a:t>
            </a:r>
            <a:endParaRPr lang="en-US" altLang="zh-CN" sz="1200" dirty="0">
              <a:solidFill>
                <a:srgbClr val="333333"/>
              </a:solidFill>
              <a:latin typeface="Arial"/>
            </a:endParaRPr>
          </a:p>
        </p:txBody>
      </p:sp>
      <p:sp>
        <p:nvSpPr>
          <p:cNvPr id="70" name="AutoShape 89"/>
          <p:cNvSpPr>
            <a:spLocks/>
          </p:cNvSpPr>
          <p:nvPr/>
        </p:nvSpPr>
        <p:spPr bwMode="gray">
          <a:xfrm>
            <a:off x="6796411" y="1349129"/>
            <a:ext cx="2005716" cy="648496"/>
          </a:xfrm>
          <a:prstGeom prst="accentCallout2">
            <a:avLst>
              <a:gd name="adj1" fmla="val 43128"/>
              <a:gd name="adj2" fmla="val -4262"/>
              <a:gd name="adj3" fmla="val 44768"/>
              <a:gd name="adj4" fmla="val -34691"/>
              <a:gd name="adj5" fmla="val 46747"/>
              <a:gd name="adj6" fmla="val -98395"/>
            </a:avLst>
          </a:prstGeom>
          <a:noFill/>
          <a:ln w="31750" algn="ctr">
            <a:solidFill>
              <a:schemeClr val="accent1">
                <a:lumMod val="60000"/>
                <a:lumOff val="40000"/>
              </a:schemeClr>
            </a:solidFill>
            <a:prstDash val="sysDot"/>
            <a:miter lim="800000"/>
            <a:headEnd/>
            <a:tailEnd/>
          </a:ln>
        </p:spPr>
        <p:txBody>
          <a:bodyPr wrap="square" lIns="89985" tIns="46792" rIns="89985" bIns="46792" anchor="ctr">
            <a:spAutoFit/>
          </a:bodyPr>
          <a:lstStyle/>
          <a:p>
            <a:pPr marL="174625" indent="-174625">
              <a:buClr>
                <a:srgbClr val="F0AB00"/>
              </a:buClr>
              <a:buSzPct val="100000"/>
              <a:buFontTx/>
              <a:buAutoNum type="arabicPeriod"/>
            </a:pPr>
            <a:r>
              <a:rPr lang="en-US" altLang="zh-CN" sz="1200" dirty="0" smtClean="0">
                <a:solidFill>
                  <a:srgbClr val="333333"/>
                </a:solidFill>
                <a:latin typeface="Arial"/>
              </a:rPr>
              <a:t> ODBO</a:t>
            </a:r>
          </a:p>
          <a:p>
            <a:pPr marL="174625" indent="-174625">
              <a:buClr>
                <a:srgbClr val="F0AB00"/>
              </a:buClr>
              <a:buSzPct val="100000"/>
              <a:buFontTx/>
              <a:buAutoNum type="arabicPeriod"/>
            </a:pPr>
            <a:r>
              <a:rPr lang="en-US" altLang="zh-CN" sz="1200" dirty="0" smtClean="0">
                <a:solidFill>
                  <a:srgbClr val="333333"/>
                </a:solidFill>
                <a:latin typeface="Arial"/>
              </a:rPr>
              <a:t> MS Excel</a:t>
            </a:r>
          </a:p>
          <a:p>
            <a:pPr marL="174625" indent="-174625">
              <a:buClr>
                <a:srgbClr val="F0AB00"/>
              </a:buClr>
              <a:buSzPct val="100000"/>
              <a:buFontTx/>
              <a:buAutoNum type="arabicPeriod"/>
            </a:pPr>
            <a:r>
              <a:rPr lang="en-US" altLang="zh-CN" sz="1200" dirty="0" smtClean="0">
                <a:solidFill>
                  <a:srgbClr val="333333"/>
                </a:solidFill>
                <a:latin typeface="Arial"/>
              </a:rPr>
              <a:t> 3</a:t>
            </a:r>
            <a:r>
              <a:rPr lang="en-US" altLang="zh-CN" sz="1200" baseline="30000" dirty="0" smtClean="0">
                <a:solidFill>
                  <a:srgbClr val="333333"/>
                </a:solidFill>
                <a:latin typeface="Arial"/>
              </a:rPr>
              <a:t>rd</a:t>
            </a:r>
            <a:r>
              <a:rPr lang="en-US" altLang="zh-CN" sz="1200" dirty="0" smtClean="0">
                <a:solidFill>
                  <a:srgbClr val="333333"/>
                </a:solidFill>
                <a:latin typeface="Arial"/>
              </a:rPr>
              <a:t> Party OLAP Tools</a:t>
            </a:r>
            <a:endParaRPr lang="en-US" altLang="zh-CN" sz="1200" dirty="0">
              <a:solidFill>
                <a:srgbClr val="333333"/>
              </a:solidFill>
              <a:latin typeface="Arial"/>
            </a:endParaRPr>
          </a:p>
        </p:txBody>
      </p:sp>
      <p:sp>
        <p:nvSpPr>
          <p:cNvPr id="71" name="AutoShape 89"/>
          <p:cNvSpPr>
            <a:spLocks/>
          </p:cNvSpPr>
          <p:nvPr/>
        </p:nvSpPr>
        <p:spPr bwMode="gray">
          <a:xfrm>
            <a:off x="7233971" y="2066173"/>
            <a:ext cx="1798469" cy="648496"/>
          </a:xfrm>
          <a:prstGeom prst="accentCallout2">
            <a:avLst>
              <a:gd name="adj1" fmla="val 46407"/>
              <a:gd name="adj2" fmla="val -4262"/>
              <a:gd name="adj3" fmla="val 46407"/>
              <a:gd name="adj4" fmla="val -13410"/>
              <a:gd name="adj5" fmla="val 20042"/>
              <a:gd name="adj6" fmla="val -64673"/>
            </a:avLst>
          </a:prstGeom>
          <a:noFill/>
          <a:ln w="31750" algn="ctr">
            <a:solidFill>
              <a:schemeClr val="accent1">
                <a:lumMod val="60000"/>
                <a:lumOff val="40000"/>
              </a:schemeClr>
            </a:solidFill>
            <a:prstDash val="sysDot"/>
            <a:miter lim="800000"/>
            <a:headEnd/>
            <a:tailEnd/>
          </a:ln>
        </p:spPr>
        <p:txBody>
          <a:bodyPr wrap="square" lIns="89985" tIns="46792" rIns="89985" bIns="46792" anchor="ctr">
            <a:spAutoFit/>
          </a:bodyPr>
          <a:lstStyle/>
          <a:p>
            <a:pPr marL="174625" indent="-174625">
              <a:buClr>
                <a:srgbClr val="F0AB00"/>
              </a:buClr>
              <a:buSzPct val="100000"/>
              <a:buFontTx/>
              <a:buAutoNum type="arabicPeriod"/>
            </a:pPr>
            <a:r>
              <a:rPr lang="en-US" altLang="zh-CN" sz="1200" dirty="0" smtClean="0">
                <a:solidFill>
                  <a:srgbClr val="333333"/>
                </a:solidFill>
                <a:latin typeface="Arial"/>
              </a:rPr>
              <a:t> HTTP</a:t>
            </a:r>
          </a:p>
          <a:p>
            <a:pPr marL="174625" indent="-174625">
              <a:buClr>
                <a:srgbClr val="F0AB00"/>
              </a:buClr>
              <a:buSzPct val="100000"/>
              <a:buFontTx/>
              <a:buAutoNum type="arabicPeriod"/>
            </a:pPr>
            <a:r>
              <a:rPr lang="en-US" altLang="zh-CN" sz="1200" dirty="0">
                <a:solidFill>
                  <a:srgbClr val="333333"/>
                </a:solidFill>
                <a:latin typeface="Arial"/>
              </a:rPr>
              <a:t> </a:t>
            </a:r>
            <a:r>
              <a:rPr lang="en-US" altLang="zh-CN" sz="1200" dirty="0" smtClean="0">
                <a:solidFill>
                  <a:srgbClr val="333333"/>
                </a:solidFill>
                <a:latin typeface="Arial"/>
              </a:rPr>
              <a:t>RESTful services</a:t>
            </a:r>
          </a:p>
          <a:p>
            <a:pPr marL="174625" indent="-174625">
              <a:buClr>
                <a:srgbClr val="F0AB00"/>
              </a:buClr>
              <a:buSzPct val="100000"/>
              <a:buFontTx/>
              <a:buAutoNum type="arabicPeriod"/>
            </a:pPr>
            <a:r>
              <a:rPr lang="en-US" altLang="zh-CN" sz="1200" dirty="0" smtClean="0">
                <a:solidFill>
                  <a:srgbClr val="333333"/>
                </a:solidFill>
                <a:latin typeface="Arial"/>
              </a:rPr>
              <a:t> OData Compliant</a:t>
            </a:r>
            <a:endParaRPr lang="en-US" altLang="zh-CN" sz="1200" dirty="0">
              <a:solidFill>
                <a:srgbClr val="333333"/>
              </a:solidFill>
              <a:latin typeface="Arial"/>
            </a:endParaRPr>
          </a:p>
        </p:txBody>
      </p:sp>
      <p:cxnSp>
        <p:nvCxnSpPr>
          <p:cNvPr id="73" name="Elbow Connector 72"/>
          <p:cNvCxnSpPr/>
          <p:nvPr/>
        </p:nvCxnSpPr>
        <p:spPr>
          <a:xfrm flipV="1">
            <a:off x="6070429" y="4178603"/>
            <a:ext cx="1874803" cy="2"/>
          </a:xfrm>
          <a:prstGeom prst="bentConnector3">
            <a:avLst>
              <a:gd name="adj1" fmla="val 50000"/>
            </a:avLst>
          </a:prstGeom>
          <a:noFill/>
          <a:ln w="31750" algn="ctr">
            <a:solidFill>
              <a:schemeClr val="accent1">
                <a:lumMod val="60000"/>
                <a:lumOff val="40000"/>
              </a:schemeClr>
            </a:solidFill>
            <a:prstDash val="sysDot"/>
            <a:miter lim="800000"/>
            <a:headEnd type="arrow"/>
            <a:tailEnd type="arrow"/>
          </a:ln>
        </p:spPr>
      </p:cxnSp>
      <p:sp>
        <p:nvSpPr>
          <p:cNvPr id="79" name="TextBox 78"/>
          <p:cNvSpPr txBox="1"/>
          <p:nvPr/>
        </p:nvSpPr>
        <p:spPr>
          <a:xfrm>
            <a:off x="8041249" y="4100229"/>
            <a:ext cx="213199" cy="184666"/>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US" sz="1200" kern="0" dirty="0" smtClean="0">
                <a:solidFill>
                  <a:srgbClr val="000000"/>
                </a:solidFill>
                <a:latin typeface="Arial"/>
                <a:ea typeface="Arial Unicode MS" pitchFamily="34" charset="-128"/>
                <a:cs typeface="Arial Unicode MS" pitchFamily="34" charset="-128"/>
              </a:rPr>
              <a:t>“R”</a:t>
            </a:r>
          </a:p>
        </p:txBody>
      </p:sp>
      <p:sp>
        <p:nvSpPr>
          <p:cNvPr id="46" name="TextBox 45"/>
          <p:cNvSpPr txBox="1"/>
          <p:nvPr/>
        </p:nvSpPr>
        <p:spPr>
          <a:xfrm>
            <a:off x="4440280" y="5650415"/>
            <a:ext cx="745677" cy="184666"/>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ESP</a:t>
            </a:r>
            <a:endParaRPr lang="en-US" sz="1200" kern="0" dirty="0">
              <a:solidFill>
                <a:srgbClr val="0076CB"/>
              </a:solidFill>
              <a:latin typeface="Arial"/>
              <a:ea typeface="Arial Unicode MS" pitchFamily="34" charset="-128"/>
              <a:cs typeface="Arial Unicode MS" pitchFamily="34" charset="-128"/>
            </a:endParaRPr>
          </a:p>
        </p:txBody>
      </p:sp>
      <p:sp>
        <p:nvSpPr>
          <p:cNvPr id="47" name="TextBox 46"/>
          <p:cNvSpPr txBox="1"/>
          <p:nvPr/>
        </p:nvSpPr>
        <p:spPr>
          <a:xfrm>
            <a:off x="4703416" y="4628515"/>
            <a:ext cx="792911"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Spatial /</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Geospatial</a:t>
            </a:r>
            <a:endParaRPr lang="en-US" sz="1200" kern="0" dirty="0">
              <a:solidFill>
                <a:srgbClr val="0076CB"/>
              </a:solidFill>
              <a:latin typeface="Arial"/>
              <a:ea typeface="Arial Unicode MS" pitchFamily="34" charset="-128"/>
              <a:cs typeface="Arial Unicode MS" pitchFamily="34" charset="-128"/>
            </a:endParaRPr>
          </a:p>
        </p:txBody>
      </p:sp>
      <p:sp>
        <p:nvSpPr>
          <p:cNvPr id="48" name="TextBox 47"/>
          <p:cNvSpPr txBox="1"/>
          <p:nvPr/>
        </p:nvSpPr>
        <p:spPr>
          <a:xfrm>
            <a:off x="6114532" y="2923015"/>
            <a:ext cx="745677"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Query</a:t>
            </a:r>
            <a:br>
              <a:rPr lang="en-US" sz="1200" kern="0" dirty="0" smtClean="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Federation</a:t>
            </a:r>
            <a:endParaRPr lang="en-US" sz="1200" kern="0" dirty="0">
              <a:solidFill>
                <a:srgbClr val="0076CB"/>
              </a:solidFill>
              <a:latin typeface="Arial"/>
              <a:ea typeface="Arial Unicode MS" pitchFamily="34" charset="-128"/>
              <a:cs typeface="Arial Unicode MS" pitchFamily="34" charset="-128"/>
            </a:endParaRPr>
          </a:p>
        </p:txBody>
      </p:sp>
      <p:sp>
        <p:nvSpPr>
          <p:cNvPr id="59" name="AutoShape 89"/>
          <p:cNvSpPr>
            <a:spLocks/>
          </p:cNvSpPr>
          <p:nvPr/>
        </p:nvSpPr>
        <p:spPr bwMode="gray">
          <a:xfrm>
            <a:off x="7476456" y="2900396"/>
            <a:ext cx="1555984" cy="648496"/>
          </a:xfrm>
          <a:prstGeom prst="accentCallout2">
            <a:avLst>
              <a:gd name="adj1" fmla="val 46407"/>
              <a:gd name="adj2" fmla="val -4262"/>
              <a:gd name="adj3" fmla="val 46407"/>
              <a:gd name="adj4" fmla="val -13410"/>
              <a:gd name="adj5" fmla="val 31520"/>
              <a:gd name="adj6" fmla="val -42434"/>
            </a:avLst>
          </a:prstGeom>
          <a:noFill/>
          <a:ln w="31750" algn="ctr">
            <a:solidFill>
              <a:schemeClr val="accent1">
                <a:lumMod val="60000"/>
                <a:lumOff val="40000"/>
              </a:schemeClr>
            </a:solidFill>
            <a:prstDash val="sysDot"/>
            <a:miter lim="800000"/>
            <a:headEnd/>
            <a:tailEnd/>
          </a:ln>
        </p:spPr>
        <p:txBody>
          <a:bodyPr wrap="square" lIns="89985" tIns="46792" rIns="89985" bIns="46792" anchor="ctr">
            <a:spAutoFit/>
          </a:bodyPr>
          <a:lstStyle/>
          <a:p>
            <a:pPr marL="174625" indent="-174625">
              <a:buClr>
                <a:srgbClr val="F0AB00"/>
              </a:buClr>
              <a:buSzPct val="100000"/>
              <a:buFontTx/>
              <a:buAutoNum type="arabicPeriod"/>
            </a:pPr>
            <a:r>
              <a:rPr lang="en-US" altLang="zh-CN" sz="1200" dirty="0" smtClean="0">
                <a:solidFill>
                  <a:srgbClr val="333333"/>
                </a:solidFill>
                <a:latin typeface="Arial"/>
              </a:rPr>
              <a:t> IQ / ASE</a:t>
            </a:r>
          </a:p>
          <a:p>
            <a:pPr marL="174625" indent="-174625">
              <a:buClr>
                <a:srgbClr val="F0AB00"/>
              </a:buClr>
              <a:buSzPct val="100000"/>
              <a:buFontTx/>
              <a:buAutoNum type="arabicPeriod"/>
            </a:pPr>
            <a:r>
              <a:rPr lang="en-US" altLang="zh-CN" sz="1200" dirty="0" smtClean="0">
                <a:solidFill>
                  <a:srgbClr val="333333"/>
                </a:solidFill>
                <a:latin typeface="Arial"/>
              </a:rPr>
              <a:t>Teradata</a:t>
            </a:r>
            <a:r>
              <a:rPr lang="en-US" altLang="zh-CN" sz="1200" dirty="0">
                <a:solidFill>
                  <a:srgbClr val="333333"/>
                </a:solidFill>
                <a:latin typeface="Arial"/>
              </a:rPr>
              <a:t> </a:t>
            </a:r>
            <a:r>
              <a:rPr lang="en-US" altLang="zh-CN" sz="1200" dirty="0" smtClean="0">
                <a:solidFill>
                  <a:srgbClr val="333333"/>
                </a:solidFill>
                <a:latin typeface="Arial"/>
              </a:rPr>
              <a:t>/ Oracle</a:t>
            </a:r>
          </a:p>
          <a:p>
            <a:pPr marL="174625" indent="-174625">
              <a:buClr>
                <a:srgbClr val="F0AB00"/>
              </a:buClr>
              <a:buSzPct val="100000"/>
              <a:buFontTx/>
              <a:buAutoNum type="arabicPeriod"/>
            </a:pPr>
            <a:r>
              <a:rPr lang="en-US" altLang="zh-CN" sz="1200" dirty="0" smtClean="0">
                <a:solidFill>
                  <a:srgbClr val="333333"/>
                </a:solidFill>
                <a:latin typeface="Arial"/>
              </a:rPr>
              <a:t>Hadoop</a:t>
            </a:r>
          </a:p>
        </p:txBody>
      </p:sp>
      <p:sp>
        <p:nvSpPr>
          <p:cNvPr id="62" name="TextBox 61"/>
          <p:cNvSpPr txBox="1"/>
          <p:nvPr/>
        </p:nvSpPr>
        <p:spPr>
          <a:xfrm>
            <a:off x="5579954" y="5075968"/>
            <a:ext cx="910339" cy="369332"/>
          </a:xfrm>
          <a:prstGeom prst="rect">
            <a:avLst/>
          </a:prstGeom>
          <a:noFill/>
        </p:spPr>
        <p:txBody>
          <a:bodyPr wrap="square" lIns="0" tIns="0" rIns="0" bIns="0" rtlCol="0">
            <a:spAutoFit/>
          </a:bodyPr>
          <a:lstStyle/>
          <a:p>
            <a:pPr algn="ctr" fontAlgn="base">
              <a:spcBef>
                <a:spcPts val="100"/>
              </a:spcBef>
              <a:spcAft>
                <a:spcPct val="0"/>
              </a:spcAft>
              <a:buClr>
                <a:srgbClr val="F0AB00"/>
              </a:buClr>
              <a:buSzPct val="80000"/>
            </a:pPr>
            <a:r>
              <a:rPr lang="en-US" sz="1200" kern="0" dirty="0" smtClean="0">
                <a:solidFill>
                  <a:srgbClr val="0076CB"/>
                </a:solidFill>
                <a:latin typeface="Arial"/>
                <a:ea typeface="Arial Unicode MS" pitchFamily="34" charset="-128"/>
                <a:cs typeface="Arial Unicode MS" pitchFamily="34" charset="-128"/>
              </a:rPr>
              <a:t>Replication</a:t>
            </a:r>
            <a:r>
              <a:rPr lang="en-US" sz="1200" kern="0" dirty="0">
                <a:solidFill>
                  <a:srgbClr val="0076CB"/>
                </a:solidFill>
                <a:latin typeface="Arial"/>
                <a:ea typeface="Arial Unicode MS" pitchFamily="34" charset="-128"/>
                <a:cs typeface="Arial Unicode MS" pitchFamily="34" charset="-128"/>
              </a:rPr>
              <a:t/>
            </a:r>
            <a:br>
              <a:rPr lang="en-US" sz="1200" kern="0" dirty="0">
                <a:solidFill>
                  <a:srgbClr val="0076CB"/>
                </a:solidFill>
                <a:latin typeface="Arial"/>
                <a:ea typeface="Arial Unicode MS" pitchFamily="34" charset="-128"/>
                <a:cs typeface="Arial Unicode MS" pitchFamily="34" charset="-128"/>
              </a:rPr>
            </a:br>
            <a:r>
              <a:rPr lang="en-US" sz="1200" kern="0" dirty="0" smtClean="0">
                <a:solidFill>
                  <a:srgbClr val="0076CB"/>
                </a:solidFill>
                <a:latin typeface="Arial"/>
                <a:ea typeface="Arial Unicode MS" pitchFamily="34" charset="-128"/>
                <a:cs typeface="Arial Unicode MS" pitchFamily="34" charset="-128"/>
              </a:rPr>
              <a:t>Services</a:t>
            </a:r>
            <a:endParaRPr lang="en-US" sz="1200" kern="0" dirty="0">
              <a:solidFill>
                <a:srgbClr val="0076CB"/>
              </a:solidFill>
              <a:latin typeface="Arial"/>
              <a:ea typeface="Arial Unicode MS" pitchFamily="34" charset="-128"/>
              <a:cs typeface="Arial Unicode MS" pitchFamily="34" charset="-128"/>
            </a:endParaRPr>
          </a:p>
        </p:txBody>
      </p:sp>
      <p:sp>
        <p:nvSpPr>
          <p:cNvPr id="63" name="AutoShape 89"/>
          <p:cNvSpPr>
            <a:spLocks/>
          </p:cNvSpPr>
          <p:nvPr/>
        </p:nvSpPr>
        <p:spPr bwMode="gray">
          <a:xfrm>
            <a:off x="7082289" y="5223107"/>
            <a:ext cx="1682838" cy="463830"/>
          </a:xfrm>
          <a:prstGeom prst="accentCallout2">
            <a:avLst>
              <a:gd name="adj1" fmla="val 37238"/>
              <a:gd name="adj2" fmla="val -5526"/>
              <a:gd name="adj3" fmla="val 32653"/>
              <a:gd name="adj4" fmla="val -26144"/>
              <a:gd name="adj5" fmla="val -11162"/>
              <a:gd name="adj6" fmla="val -35176"/>
            </a:avLst>
          </a:prstGeom>
          <a:noFill/>
          <a:ln w="31750" algn="ctr">
            <a:solidFill>
              <a:schemeClr val="accent1">
                <a:lumMod val="60000"/>
                <a:lumOff val="40000"/>
              </a:schemeClr>
            </a:solidFill>
            <a:prstDash val="sysDot"/>
            <a:miter lim="800000"/>
            <a:headEnd/>
            <a:tailEnd/>
          </a:ln>
        </p:spPr>
        <p:txBody>
          <a:bodyPr wrap="square" lIns="89985" tIns="46792" rIns="89985" bIns="46792" anchor="ctr">
            <a:spAutoFit/>
          </a:bodyPr>
          <a:lstStyle/>
          <a:p>
            <a:pPr marL="174625" indent="-174625">
              <a:buClr>
                <a:srgbClr val="F0AB00"/>
              </a:buClr>
              <a:buSzPct val="100000"/>
              <a:buFontTx/>
              <a:buAutoNum type="arabicPeriod"/>
            </a:pPr>
            <a:r>
              <a:rPr lang="en-US" altLang="zh-CN" sz="1200" dirty="0" smtClean="0">
                <a:solidFill>
                  <a:srgbClr val="333333"/>
                </a:solidFill>
                <a:latin typeface="Arial"/>
              </a:rPr>
              <a:t> Near Real Time</a:t>
            </a:r>
          </a:p>
          <a:p>
            <a:pPr marL="174625" indent="-174625">
              <a:buClr>
                <a:srgbClr val="F0AB00"/>
              </a:buClr>
              <a:buSzPct val="100000"/>
              <a:buFontTx/>
              <a:buAutoNum type="arabicPeriod"/>
            </a:pPr>
            <a:r>
              <a:rPr lang="en-US" altLang="zh-CN" sz="1200" dirty="0" smtClean="0">
                <a:solidFill>
                  <a:srgbClr val="333333"/>
                </a:solidFill>
                <a:latin typeface="Arial"/>
              </a:rPr>
              <a:t> Non-SAP</a:t>
            </a:r>
            <a:endParaRPr lang="en-US" altLang="zh-CN" sz="1200" dirty="0">
              <a:solidFill>
                <a:srgbClr val="333333"/>
              </a:solidFill>
              <a:latin typeface="Arial"/>
            </a:endParaRPr>
          </a:p>
        </p:txBody>
      </p:sp>
    </p:spTree>
    <p:extLst>
      <p:ext uri="{BB962C8B-B14F-4D97-AF65-F5344CB8AC3E}">
        <p14:creationId xmlns:p14="http://schemas.microsoft.com/office/powerpoint/2010/main" val="127236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830997"/>
          </a:xfrm>
          <a:prstGeom prst="rect">
            <a:avLst/>
          </a:prstGeom>
        </p:spPr>
        <p:txBody>
          <a:bodyPr wrap="square">
            <a:spAutoFit/>
          </a:bodyPr>
          <a:lstStyle/>
          <a:p>
            <a:pPr defTabSz="914400"/>
            <a:r>
              <a:rPr lang="en-US" sz="2800" b="1" dirty="0"/>
              <a:t>In-Memory Database </a:t>
            </a:r>
            <a:r>
              <a:rPr lang="en-US" sz="2800" b="1" dirty="0" smtClean="0"/>
              <a:t>Platform </a:t>
            </a:r>
            <a:r>
              <a:rPr lang="en-US" sz="2800" b="1" dirty="0"/>
              <a:t>for Big Data</a:t>
            </a:r>
            <a:br>
              <a:rPr lang="en-US" sz="2800" b="1" dirty="0"/>
            </a:br>
            <a:r>
              <a:rPr lang="en-US" sz="2000" dirty="0" smtClean="0">
                <a:solidFill>
                  <a:srgbClr val="000000"/>
                </a:solidFill>
                <a:latin typeface="Arial"/>
              </a:rPr>
              <a:t>SAP HANA</a:t>
            </a:r>
            <a:endParaRPr lang="en-US" sz="2000" dirty="0">
              <a:solidFill>
                <a:srgbClr val="000000"/>
              </a:solidFill>
              <a:latin typeface="Arial"/>
            </a:endParaRPr>
          </a:p>
        </p:txBody>
      </p:sp>
    </p:spTree>
    <p:extLst>
      <p:ext uri="{BB962C8B-B14F-4D97-AF65-F5344CB8AC3E}">
        <p14:creationId xmlns:p14="http://schemas.microsoft.com/office/powerpoint/2010/main" val="841341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Big Data Offers New Opportunities</a:t>
            </a:r>
            <a:br>
              <a:rPr lang="en-US" dirty="0" smtClean="0"/>
            </a:br>
            <a:r>
              <a:rPr lang="en-US" b="0" dirty="0" smtClean="0"/>
              <a:t>Gain real-time </a:t>
            </a:r>
            <a:r>
              <a:rPr lang="en-US" b="0" dirty="0"/>
              <a:t>i</a:t>
            </a:r>
            <a:r>
              <a:rPr lang="en-US" b="0" dirty="0" smtClean="0"/>
              <a:t>nsight from large volumes of a variety of data</a:t>
            </a:r>
            <a:endParaRPr lang="en-US" dirty="0"/>
          </a:p>
        </p:txBody>
      </p:sp>
      <p:sp>
        <p:nvSpPr>
          <p:cNvPr id="6" name="Line 51"/>
          <p:cNvSpPr>
            <a:spLocks noChangeShapeType="1"/>
          </p:cNvSpPr>
          <p:nvPr/>
        </p:nvSpPr>
        <p:spPr bwMode="white">
          <a:xfrm flipV="1">
            <a:off x="352425" y="6036131"/>
            <a:ext cx="5000625" cy="21767"/>
          </a:xfrm>
          <a:prstGeom prst="line">
            <a:avLst/>
          </a:prstGeom>
          <a:ln>
            <a:headEnd/>
            <a:tailEnd type="triangle" w="med" len="med"/>
          </a:ln>
        </p:spPr>
        <p:style>
          <a:lnRef idx="2">
            <a:schemeClr val="accent3"/>
          </a:lnRef>
          <a:fillRef idx="0">
            <a:schemeClr val="accent3"/>
          </a:fillRef>
          <a:effectRef idx="1">
            <a:schemeClr val="accent3"/>
          </a:effectRef>
          <a:fontRef idx="minor">
            <a:schemeClr val="tx1"/>
          </a:fontRef>
        </p:style>
        <p:txBody>
          <a:bodyPr wrap="none" lIns="89955" tIns="46776" rIns="89955" bIns="46776" anchor="ctr"/>
          <a:lstStyle/>
          <a:p>
            <a:pPr defTabSz="914245">
              <a:spcBef>
                <a:spcPct val="0"/>
              </a:spcBef>
              <a:defRPr/>
            </a:pPr>
            <a:endParaRPr lang="en-US" kern="0" dirty="0" smtClean="0">
              <a:solidFill>
                <a:srgbClr val="000000"/>
              </a:solidFill>
              <a:latin typeface="Arial" charset="0"/>
            </a:endParaRPr>
          </a:p>
        </p:txBody>
      </p:sp>
      <p:sp>
        <p:nvSpPr>
          <p:cNvPr id="8" name="Line 51"/>
          <p:cNvSpPr>
            <a:spLocks noChangeShapeType="1"/>
          </p:cNvSpPr>
          <p:nvPr/>
        </p:nvSpPr>
        <p:spPr bwMode="white">
          <a:xfrm flipH="1" flipV="1">
            <a:off x="338138" y="1355454"/>
            <a:ext cx="30162" cy="4714875"/>
          </a:xfrm>
          <a:prstGeom prst="line">
            <a:avLst/>
          </a:prstGeom>
          <a:ln>
            <a:headEnd/>
            <a:tailEnd type="triangle" w="med" len="med"/>
          </a:ln>
        </p:spPr>
        <p:style>
          <a:lnRef idx="2">
            <a:schemeClr val="accent3"/>
          </a:lnRef>
          <a:fillRef idx="0">
            <a:schemeClr val="accent3"/>
          </a:fillRef>
          <a:effectRef idx="1">
            <a:schemeClr val="accent3"/>
          </a:effectRef>
          <a:fontRef idx="minor">
            <a:schemeClr val="tx1"/>
          </a:fontRef>
        </p:style>
        <p:txBody>
          <a:bodyPr wrap="none" lIns="89955" tIns="46776" rIns="89955" bIns="46776" anchor="ctr"/>
          <a:lstStyle/>
          <a:p>
            <a:pPr defTabSz="914245">
              <a:spcBef>
                <a:spcPct val="0"/>
              </a:spcBef>
              <a:defRPr/>
            </a:pPr>
            <a:endParaRPr lang="en-US" kern="0" dirty="0" smtClean="0">
              <a:solidFill>
                <a:srgbClr val="000000"/>
              </a:solidFill>
              <a:latin typeface="Arial" charset="0"/>
            </a:endParaRPr>
          </a:p>
        </p:txBody>
      </p:sp>
      <p:sp>
        <p:nvSpPr>
          <p:cNvPr id="9" name="Text Box 56"/>
          <p:cNvSpPr txBox="1">
            <a:spLocks noChangeArrowheads="1"/>
          </p:cNvSpPr>
          <p:nvPr/>
        </p:nvSpPr>
        <p:spPr bwMode="auto">
          <a:xfrm rot="16200000">
            <a:off x="-254008" y="1978848"/>
            <a:ext cx="1582757" cy="369283"/>
          </a:xfrm>
          <a:prstGeom prst="rect">
            <a:avLst/>
          </a:prstGeom>
          <a:noFill/>
          <a:ln w="9525">
            <a:noFill/>
            <a:miter lim="800000"/>
            <a:headEnd/>
            <a:tailEnd/>
          </a:ln>
          <a:effectLst>
            <a:prstShdw prst="shdw17" dist="17961" dir="2700000">
              <a:srgbClr val="F0AB00">
                <a:gamma/>
                <a:shade val="60000"/>
                <a:invGamma/>
              </a:srgbClr>
            </a:prstShdw>
          </a:effectLst>
        </p:spPr>
        <p:txBody>
          <a:bodyPr wrap="none" lIns="91395" tIns="45696" rIns="91395" bIns="45696">
            <a:spAutoFit/>
          </a:bodyPr>
          <a:lstStyle/>
          <a:p>
            <a:pPr defTabSz="914245">
              <a:spcBef>
                <a:spcPct val="0"/>
              </a:spcBef>
              <a:buClr>
                <a:srgbClr val="F0AB00"/>
              </a:buClr>
              <a:defRPr/>
            </a:pPr>
            <a:r>
              <a:rPr lang="en-US" b="1" kern="0" dirty="0" smtClean="0">
                <a:solidFill>
                  <a:srgbClr val="666666"/>
                </a:solidFill>
                <a:latin typeface="Arial" charset="0"/>
              </a:rPr>
              <a:t>Data Volume</a:t>
            </a:r>
            <a:endParaRPr lang="en-US" b="1" kern="0" dirty="0">
              <a:solidFill>
                <a:srgbClr val="666666"/>
              </a:solidFill>
              <a:latin typeface="Arial" charset="0"/>
            </a:endParaRPr>
          </a:p>
        </p:txBody>
      </p:sp>
      <p:sp>
        <p:nvSpPr>
          <p:cNvPr id="71" name="Oval 75"/>
          <p:cNvSpPr>
            <a:spLocks noChangeArrowheads="1"/>
          </p:cNvSpPr>
          <p:nvPr/>
        </p:nvSpPr>
        <p:spPr bwMode="auto">
          <a:xfrm>
            <a:off x="2277131" y="5647283"/>
            <a:ext cx="1919547" cy="262993"/>
          </a:xfrm>
          <a:prstGeom prst="ellipse">
            <a:avLst/>
          </a:prstGeom>
          <a:gradFill rotWithShape="1">
            <a:gsLst>
              <a:gs pos="0">
                <a:srgbClr val="5F5F5F"/>
              </a:gs>
              <a:gs pos="100000">
                <a:srgbClr val="989898">
                  <a:alpha val="0"/>
                </a:srgbClr>
              </a:gs>
            </a:gsLst>
            <a:path path="shape">
              <a:fillToRect l="50000" t="50000" r="50000" b="50000"/>
            </a:path>
          </a:gradFill>
          <a:ln w="12700" algn="ctr">
            <a:noFill/>
            <a:round/>
            <a:headEnd/>
            <a:tailEnd/>
          </a:ln>
        </p:spPr>
        <p:txBody>
          <a:bodyPr wrap="none" lIns="87284" tIns="44435" rIns="87284" bIns="44435" anchor="ctr"/>
          <a:lstStyle/>
          <a:p>
            <a:pPr defTabSz="914245"/>
            <a:endParaRPr lang="en-US">
              <a:solidFill>
                <a:srgbClr val="000000"/>
              </a:solidFill>
              <a:latin typeface="Arial"/>
            </a:endParaRPr>
          </a:p>
        </p:txBody>
      </p:sp>
      <p:sp>
        <p:nvSpPr>
          <p:cNvPr id="73" name="Oval 77"/>
          <p:cNvSpPr>
            <a:spLocks noChangeArrowheads="1"/>
          </p:cNvSpPr>
          <p:nvPr/>
        </p:nvSpPr>
        <p:spPr bwMode="gray">
          <a:xfrm>
            <a:off x="1076342" y="1266825"/>
            <a:ext cx="4371959" cy="4370832"/>
          </a:xfrm>
          <a:prstGeom prst="ellipse">
            <a:avLst/>
          </a:prstGeom>
          <a:gradFill rotWithShape="1">
            <a:gsLst>
              <a:gs pos="0">
                <a:srgbClr val="636869"/>
              </a:gs>
              <a:gs pos="100000">
                <a:srgbClr val="D6E1E2"/>
              </a:gs>
            </a:gsLst>
            <a:lin ang="5400000" scaled="1"/>
          </a:gradFill>
          <a:ln w="952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eaVert" wrap="none" lIns="91410" tIns="45704" rIns="91410" bIns="45704" anchor="ctr"/>
          <a:lstStyle/>
          <a:p>
            <a:pPr defTabSz="914245"/>
            <a:endParaRPr lang="en-US">
              <a:solidFill>
                <a:srgbClr val="000000"/>
              </a:solidFill>
              <a:latin typeface="Arial"/>
            </a:endParaRPr>
          </a:p>
        </p:txBody>
      </p:sp>
      <p:sp>
        <p:nvSpPr>
          <p:cNvPr id="74" name="Oval 78"/>
          <p:cNvSpPr>
            <a:spLocks noChangeArrowheads="1"/>
          </p:cNvSpPr>
          <p:nvPr/>
        </p:nvSpPr>
        <p:spPr bwMode="gray">
          <a:xfrm>
            <a:off x="1132483" y="1293519"/>
            <a:ext cx="4266695" cy="425739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lIns="91410" tIns="45704" rIns="91410" bIns="45704" anchor="ctr"/>
          <a:lstStyle/>
          <a:p>
            <a:pPr defTabSz="914245"/>
            <a:endParaRPr lang="en-US">
              <a:solidFill>
                <a:srgbClr val="000000"/>
              </a:solidFill>
              <a:latin typeface="Arial"/>
            </a:endParaRPr>
          </a:p>
        </p:txBody>
      </p:sp>
      <p:sp>
        <p:nvSpPr>
          <p:cNvPr id="75" name="Oval 79"/>
          <p:cNvSpPr>
            <a:spLocks noChangeArrowheads="1"/>
          </p:cNvSpPr>
          <p:nvPr/>
        </p:nvSpPr>
        <p:spPr bwMode="gray">
          <a:xfrm>
            <a:off x="1174588" y="1333555"/>
            <a:ext cx="4063185" cy="3983796"/>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lIns="91410" tIns="45704" rIns="91410" bIns="45704" anchor="ctr"/>
          <a:lstStyle/>
          <a:p>
            <a:pPr defTabSz="914245"/>
            <a:endParaRPr lang="en-US">
              <a:solidFill>
                <a:srgbClr val="000000"/>
              </a:solidFill>
              <a:latin typeface="Arial"/>
            </a:endParaRPr>
          </a:p>
        </p:txBody>
      </p:sp>
      <p:sp>
        <p:nvSpPr>
          <p:cNvPr id="76" name="Oval 80"/>
          <p:cNvSpPr>
            <a:spLocks noChangeArrowheads="1"/>
          </p:cNvSpPr>
          <p:nvPr/>
        </p:nvSpPr>
        <p:spPr bwMode="gray">
          <a:xfrm>
            <a:off x="1413185" y="1446999"/>
            <a:ext cx="3614059" cy="322974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lIns="91410" tIns="45704" rIns="91410" bIns="45704" anchor="ctr"/>
          <a:lstStyle/>
          <a:p>
            <a:pPr defTabSz="914245"/>
            <a:endParaRPr lang="en-US">
              <a:solidFill>
                <a:srgbClr val="000000"/>
              </a:solidFill>
              <a:latin typeface="Arial"/>
            </a:endParaRPr>
          </a:p>
        </p:txBody>
      </p:sp>
      <p:grpSp>
        <p:nvGrpSpPr>
          <p:cNvPr id="3" name="Group 81"/>
          <p:cNvGrpSpPr/>
          <p:nvPr/>
        </p:nvGrpSpPr>
        <p:grpSpPr>
          <a:xfrm>
            <a:off x="1213928" y="1531922"/>
            <a:ext cx="4050599" cy="3982223"/>
            <a:chOff x="4738176" y="1550970"/>
            <a:chExt cx="4050599" cy="3982223"/>
          </a:xfrm>
        </p:grpSpPr>
        <p:grpSp>
          <p:nvGrpSpPr>
            <p:cNvPr id="4" name="Group 41"/>
            <p:cNvGrpSpPr/>
            <p:nvPr/>
          </p:nvGrpSpPr>
          <p:grpSpPr>
            <a:xfrm>
              <a:off x="7230051" y="4351718"/>
              <a:ext cx="813468" cy="874498"/>
              <a:chOff x="6425295" y="4323478"/>
              <a:chExt cx="1203591" cy="1237661"/>
            </a:xfrm>
          </p:grpSpPr>
          <p:sp>
            <p:nvSpPr>
              <p:cNvPr id="69" name="Rectangle 68"/>
              <p:cNvSpPr/>
              <p:nvPr/>
            </p:nvSpPr>
            <p:spPr bwMode="gray">
              <a:xfrm>
                <a:off x="6425295" y="5139612"/>
                <a:ext cx="1203591" cy="421527"/>
              </a:xfrm>
              <a:prstGeom prst="rect">
                <a:avLst/>
              </a:prstGeom>
              <a:noFill/>
            </p:spPr>
            <p:txBody>
              <a:bodyPr wrap="square" lIns="0" rIns="0" rtlCol="0" anchor="ctr" anchorCtr="1">
                <a:noAutofit/>
              </a:bodyPr>
              <a:lstStyle/>
              <a:p>
                <a:pPr algn="ctr" defTabSz="914245"/>
                <a:r>
                  <a:rPr lang="en-US" sz="1000" kern="0" dirty="0">
                    <a:solidFill>
                      <a:srgbClr val="000000"/>
                    </a:solidFill>
                    <a:latin typeface="Arial"/>
                    <a:ea typeface="Arial Unicode MS" pitchFamily="34" charset="-128"/>
                    <a:cs typeface="Arial Unicode MS" pitchFamily="34" charset="-128"/>
                  </a:rPr>
                  <a:t>Customer Data</a:t>
                </a:r>
                <a:endParaRPr lang="en-US" sz="1000" dirty="0">
                  <a:solidFill>
                    <a:srgbClr val="000000"/>
                  </a:solidFill>
                  <a:latin typeface="Arial"/>
                  <a:cs typeface="Arial"/>
                </a:endParaRPr>
              </a:p>
            </p:txBody>
          </p:sp>
          <p:pic>
            <p:nvPicPr>
              <p:cNvPr id="70" name="Picture 3" descr="\\.psf\Host\Users\timpaul\Desktop\Misc Icons v1c_binoculars copy 2.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4092" y="4323478"/>
                <a:ext cx="871764" cy="768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4"/>
            <p:cNvGrpSpPr/>
            <p:nvPr/>
          </p:nvGrpSpPr>
          <p:grpSpPr>
            <a:xfrm>
              <a:off x="5269726" y="1791812"/>
              <a:ext cx="1013500" cy="771398"/>
              <a:chOff x="4442302" y="1547777"/>
              <a:chExt cx="1688310" cy="1141161"/>
            </a:xfrm>
          </p:grpSpPr>
          <p:sp>
            <p:nvSpPr>
              <p:cNvPr id="67" name="Rectangle 66"/>
              <p:cNvSpPr/>
              <p:nvPr/>
            </p:nvSpPr>
            <p:spPr bwMode="gray">
              <a:xfrm>
                <a:off x="4442302" y="2339454"/>
                <a:ext cx="1688310" cy="349484"/>
              </a:xfrm>
              <a:prstGeom prst="rect">
                <a:avLst/>
              </a:prstGeom>
              <a:noFill/>
            </p:spPr>
            <p:txBody>
              <a:bodyPr wrap="square" lIns="0" tIns="0" rIns="0" bIns="0" rtlCol="0" anchor="ctr" anchorCtr="1">
                <a:noAutofit/>
              </a:bodyPr>
              <a:lstStyle/>
              <a:p>
                <a:pPr algn="ctr" defTabSz="914245"/>
                <a:r>
                  <a:rPr lang="en-US" sz="1000" kern="0" dirty="0">
                    <a:solidFill>
                      <a:srgbClr val="000000"/>
                    </a:solidFill>
                    <a:latin typeface="Arial"/>
                    <a:ea typeface="Arial Unicode MS" pitchFamily="34" charset="-128"/>
                    <a:cs typeface="Arial Unicode MS" pitchFamily="34" charset="-128"/>
                  </a:rPr>
                  <a:t>Automobiles</a:t>
                </a:r>
                <a:endParaRPr lang="en-US" sz="1000" dirty="0">
                  <a:solidFill>
                    <a:srgbClr val="000000"/>
                  </a:solidFill>
                  <a:latin typeface="Arial"/>
                  <a:cs typeface="Arial"/>
                </a:endParaRPr>
              </a:p>
            </p:txBody>
          </p:sp>
          <p:pic>
            <p:nvPicPr>
              <p:cNvPr id="68" name="Picture 4" descr="\\.psf\Host\Users\timpaul\Desktop\Misc Icons v1c_binoculars copy.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70079" y="1547777"/>
                <a:ext cx="960670" cy="846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47"/>
            <p:cNvGrpSpPr/>
            <p:nvPr/>
          </p:nvGrpSpPr>
          <p:grpSpPr>
            <a:xfrm>
              <a:off x="7523434" y="2076325"/>
              <a:ext cx="1013500" cy="937827"/>
              <a:chOff x="5660259" y="1652772"/>
              <a:chExt cx="2150657" cy="1104363"/>
            </a:xfrm>
          </p:grpSpPr>
          <p:sp>
            <p:nvSpPr>
              <p:cNvPr id="65" name="Rectangle 64"/>
              <p:cNvSpPr/>
              <p:nvPr/>
            </p:nvSpPr>
            <p:spPr bwMode="gray">
              <a:xfrm>
                <a:off x="5660259" y="2254847"/>
                <a:ext cx="2150657" cy="502288"/>
              </a:xfrm>
              <a:prstGeom prst="rect">
                <a:avLst/>
              </a:prstGeom>
              <a:noFill/>
            </p:spPr>
            <p:txBody>
              <a:bodyPr wrap="square" rtlCol="0" anchor="ctr" anchorCtr="1">
                <a:noAutofit/>
              </a:bodyPr>
              <a:lstStyle/>
              <a:p>
                <a:pPr algn="ctr" defTabSz="914245"/>
                <a:r>
                  <a:rPr lang="en-US" sz="1000" kern="0" dirty="0">
                    <a:solidFill>
                      <a:srgbClr val="000000"/>
                    </a:solidFill>
                    <a:latin typeface="Arial"/>
                    <a:ea typeface="Arial Unicode MS" pitchFamily="34" charset="-128"/>
                    <a:cs typeface="Arial Unicode MS" pitchFamily="34" charset="-128"/>
                  </a:rPr>
                  <a:t>Machine Data</a:t>
                </a:r>
                <a:endParaRPr lang="en-US" sz="1000" dirty="0">
                  <a:solidFill>
                    <a:srgbClr val="000000"/>
                  </a:solidFill>
                  <a:latin typeface="Arial"/>
                  <a:cs typeface="Arial"/>
                </a:endParaRPr>
              </a:p>
            </p:txBody>
          </p:sp>
          <p:pic>
            <p:nvPicPr>
              <p:cNvPr id="66" name="Picture 5" descr="\\.psf\Host\Users\timpaul\Desktop\Misc Icons v1c_binoculars copy 3.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246526" y="1652772"/>
                <a:ext cx="900438" cy="7932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50"/>
            <p:cNvGrpSpPr/>
            <p:nvPr/>
          </p:nvGrpSpPr>
          <p:grpSpPr>
            <a:xfrm>
              <a:off x="6557557" y="4695822"/>
              <a:ext cx="853474" cy="837371"/>
              <a:chOff x="4602773" y="4586584"/>
              <a:chExt cx="1054338" cy="917882"/>
            </a:xfrm>
          </p:grpSpPr>
          <p:sp>
            <p:nvSpPr>
              <p:cNvPr id="63" name="Rectangle 51"/>
              <p:cNvSpPr/>
              <p:nvPr/>
            </p:nvSpPr>
            <p:spPr bwMode="gray">
              <a:xfrm>
                <a:off x="4602773" y="5157238"/>
                <a:ext cx="1054338" cy="347228"/>
              </a:xfrm>
              <a:prstGeom prst="rect">
                <a:avLst/>
              </a:prstGeom>
              <a:noFill/>
            </p:spPr>
            <p:txBody>
              <a:bodyPr wrap="square" lIns="0" rIns="0" rtlCol="0" anchor="ctr" anchorCtr="1">
                <a:noAutofit/>
              </a:bodyPr>
              <a:lstStyle/>
              <a:p>
                <a:pPr algn="ctr" defTabSz="914245"/>
                <a:r>
                  <a:rPr lang="en-US" sz="1000" kern="0" dirty="0">
                    <a:solidFill>
                      <a:srgbClr val="000000"/>
                    </a:solidFill>
                    <a:latin typeface="Arial"/>
                    <a:ea typeface="Arial Unicode MS" pitchFamily="34" charset="-128"/>
                    <a:cs typeface="Arial Unicode MS" pitchFamily="34" charset="-128"/>
                  </a:rPr>
                  <a:t>Smart Meter</a:t>
                </a:r>
                <a:endParaRPr lang="en-US" sz="1000" dirty="0">
                  <a:solidFill>
                    <a:srgbClr val="000000"/>
                  </a:solidFill>
                  <a:latin typeface="Arial"/>
                  <a:cs typeface="Arial"/>
                </a:endParaRPr>
              </a:p>
            </p:txBody>
          </p:sp>
          <p:pic>
            <p:nvPicPr>
              <p:cNvPr id="64" name="Picture 6" descr="\\.psf\Host\Users\timpaul\Desktop\Misc Icons v1c_binoculars copy 5.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68098" y="4586584"/>
                <a:ext cx="850774" cy="6741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53"/>
            <p:cNvGrpSpPr/>
            <p:nvPr/>
          </p:nvGrpSpPr>
          <p:grpSpPr>
            <a:xfrm>
              <a:off x="5935287" y="2680055"/>
              <a:ext cx="1742684" cy="1625668"/>
              <a:chOff x="5260488" y="2705088"/>
              <a:chExt cx="1537469" cy="1572136"/>
            </a:xfrm>
          </p:grpSpPr>
          <p:sp>
            <p:nvSpPr>
              <p:cNvPr id="61" name="Rectangle 60"/>
              <p:cNvSpPr/>
              <p:nvPr/>
            </p:nvSpPr>
            <p:spPr bwMode="gray">
              <a:xfrm>
                <a:off x="5260488" y="3929996"/>
                <a:ext cx="1537469" cy="347228"/>
              </a:xfrm>
              <a:prstGeom prst="rect">
                <a:avLst/>
              </a:prstGeom>
              <a:noFill/>
            </p:spPr>
            <p:txBody>
              <a:bodyPr wrap="square" rtlCol="0" anchor="ctr" anchorCtr="1">
                <a:noAutofit/>
              </a:bodyPr>
              <a:lstStyle/>
              <a:p>
                <a:pPr algn="ctr" defTabSz="914245">
                  <a:lnSpc>
                    <a:spcPts val="1400"/>
                  </a:lnSpc>
                </a:pPr>
                <a:r>
                  <a:rPr lang="en-US" b="1" dirty="0" smtClean="0">
                    <a:solidFill>
                      <a:srgbClr val="000000"/>
                    </a:solidFill>
                    <a:latin typeface="Arial"/>
                    <a:cs typeface="Arial"/>
                  </a:rPr>
                  <a:t>7.9 </a:t>
                </a:r>
                <a:r>
                  <a:rPr lang="en-US" b="1" dirty="0" err="1" smtClean="0">
                    <a:solidFill>
                      <a:srgbClr val="000000"/>
                    </a:solidFill>
                    <a:latin typeface="Arial"/>
                    <a:cs typeface="Arial"/>
                  </a:rPr>
                  <a:t>Zettabytes</a:t>
                </a:r>
                <a:endParaRPr lang="en-US" b="1" dirty="0" smtClean="0">
                  <a:solidFill>
                    <a:srgbClr val="000000"/>
                  </a:solidFill>
                  <a:latin typeface="Arial"/>
                  <a:cs typeface="Arial"/>
                </a:endParaRPr>
              </a:p>
            </p:txBody>
          </p:sp>
          <p:sp>
            <p:nvSpPr>
              <p:cNvPr id="62" name="TextBox 61"/>
              <p:cNvSpPr txBox="1"/>
              <p:nvPr/>
            </p:nvSpPr>
            <p:spPr>
              <a:xfrm>
                <a:off x="5480431" y="2705088"/>
                <a:ext cx="1079503" cy="1345391"/>
              </a:xfrm>
              <a:prstGeom prst="rect">
                <a:avLst/>
              </a:prstGeom>
              <a:noFill/>
            </p:spPr>
            <p:txBody>
              <a:bodyPr wrap="square" lIns="0" tIns="0" rIns="0" bIns="0" rtlCol="0" anchor="ctr">
                <a:noAutofit/>
              </a:bodyPr>
              <a:lstStyle/>
              <a:p>
                <a:pPr algn="ctr" defTabSz="914245" fontAlgn="base">
                  <a:spcAft>
                    <a:spcPct val="0"/>
                  </a:spcAft>
                  <a:buClr>
                    <a:srgbClr val="F0AB00"/>
                  </a:buClr>
                  <a:buSzPct val="80000"/>
                </a:pPr>
                <a:r>
                  <a:rPr lang="en-US" sz="8000" b="1" kern="0" dirty="0">
                    <a:solidFill>
                      <a:srgbClr val="0076CB"/>
                    </a:solidFill>
                    <a:latin typeface="Arial"/>
                    <a:ea typeface="Arial Unicode MS" pitchFamily="34" charset="-128"/>
                    <a:cs typeface="Arial Unicode MS" pitchFamily="34" charset="-128"/>
                  </a:rPr>
                  <a:t>!</a:t>
                </a:r>
              </a:p>
            </p:txBody>
          </p:sp>
        </p:grpSp>
        <p:grpSp>
          <p:nvGrpSpPr>
            <p:cNvPr id="13" name="Group 56"/>
            <p:cNvGrpSpPr/>
            <p:nvPr/>
          </p:nvGrpSpPr>
          <p:grpSpPr>
            <a:xfrm>
              <a:off x="7807047" y="3889282"/>
              <a:ext cx="977544" cy="794176"/>
              <a:chOff x="7015180" y="2804565"/>
              <a:chExt cx="1372921" cy="1163244"/>
            </a:xfrm>
          </p:grpSpPr>
          <p:sp>
            <p:nvSpPr>
              <p:cNvPr id="59" name="Rectangle 58"/>
              <p:cNvSpPr/>
              <p:nvPr/>
            </p:nvSpPr>
            <p:spPr bwMode="gray">
              <a:xfrm>
                <a:off x="7015180" y="3601357"/>
                <a:ext cx="1372921" cy="366452"/>
              </a:xfrm>
              <a:prstGeom prst="rect">
                <a:avLst/>
              </a:prstGeom>
              <a:noFill/>
            </p:spPr>
            <p:txBody>
              <a:bodyPr wrap="square" rtlCol="0" anchor="ctr" anchorCtr="1">
                <a:noAutofit/>
              </a:bodyPr>
              <a:lstStyle/>
              <a:p>
                <a:pPr algn="ctr" defTabSz="914245"/>
                <a:r>
                  <a:rPr lang="en-US" sz="1000" kern="0" dirty="0">
                    <a:solidFill>
                      <a:srgbClr val="000000"/>
                    </a:solidFill>
                    <a:latin typeface="Arial"/>
                    <a:ea typeface="Arial Unicode MS" pitchFamily="34" charset="-128"/>
                    <a:cs typeface="Arial Unicode MS" pitchFamily="34" charset="-128"/>
                  </a:rPr>
                  <a:t>Point of Sale</a:t>
                </a:r>
                <a:endParaRPr lang="en-US" sz="1000" dirty="0">
                  <a:solidFill>
                    <a:srgbClr val="000000"/>
                  </a:solidFill>
                  <a:latin typeface="Arial"/>
                  <a:cs typeface="Arial"/>
                </a:endParaRPr>
              </a:p>
            </p:txBody>
          </p:sp>
          <p:pic>
            <p:nvPicPr>
              <p:cNvPr id="60" name="Picture 3" descr="\\.psf\Host\Users\timpaul\Desktop\Misc Icons v1c_binoculars copy 6.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41203" y="2804565"/>
                <a:ext cx="973989" cy="858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59"/>
            <p:cNvGrpSpPr/>
            <p:nvPr/>
          </p:nvGrpSpPr>
          <p:grpSpPr>
            <a:xfrm>
              <a:off x="4868537" y="2584699"/>
              <a:ext cx="736485" cy="768076"/>
              <a:chOff x="11186493" y="1989748"/>
              <a:chExt cx="923420" cy="965036"/>
            </a:xfrm>
          </p:grpSpPr>
          <p:grpSp>
            <p:nvGrpSpPr>
              <p:cNvPr id="15" name="Group 7"/>
              <p:cNvGrpSpPr/>
              <p:nvPr/>
            </p:nvGrpSpPr>
            <p:grpSpPr bwMode="gray">
              <a:xfrm>
                <a:off x="11406754" y="1989748"/>
                <a:ext cx="479429" cy="700893"/>
                <a:chOff x="7209473" y="2264377"/>
                <a:chExt cx="439078" cy="641901"/>
              </a:xfrm>
            </p:grpSpPr>
            <p:pic>
              <p:nvPicPr>
                <p:cNvPr id="57" name="Picture 47" descr="\\psf\Host\Users\eric\Graphic Tank\Electronics_PDA copy.png"/>
                <p:cNvPicPr>
                  <a:picLocks noChangeAspect="1" noChangeArrowheads="1"/>
                </p:cNvPicPr>
                <p:nvPr/>
              </p:nvPicPr>
              <p:blipFill>
                <a:blip r:embed="rId8" cstate="email"/>
                <a:srcRect/>
                <a:stretch>
                  <a:fillRect/>
                </a:stretch>
              </p:blipFill>
              <p:spPr bwMode="gray">
                <a:xfrm>
                  <a:off x="7209473" y="2264377"/>
                  <a:ext cx="348981" cy="531313"/>
                </a:xfrm>
                <a:prstGeom prst="rect">
                  <a:avLst/>
                </a:prstGeom>
                <a:noFill/>
              </p:spPr>
            </p:pic>
            <p:pic>
              <p:nvPicPr>
                <p:cNvPr id="58" name="Picture 3" descr="\\psf\Host\Users\eric\Graphic Tank\Electronics v1_Smart Phone  copy.png"/>
                <p:cNvPicPr>
                  <a:picLocks noChangeAspect="1" noChangeArrowheads="1"/>
                </p:cNvPicPr>
                <p:nvPr/>
              </p:nvPicPr>
              <p:blipFill>
                <a:blip r:embed="rId9" cstate="email"/>
                <a:srcRect/>
                <a:stretch>
                  <a:fillRect/>
                </a:stretch>
              </p:blipFill>
              <p:spPr bwMode="gray">
                <a:xfrm>
                  <a:off x="7359721" y="2410880"/>
                  <a:ext cx="288830" cy="495398"/>
                </a:xfrm>
                <a:prstGeom prst="rect">
                  <a:avLst/>
                </a:prstGeom>
                <a:noFill/>
              </p:spPr>
            </p:pic>
          </p:grpSp>
          <p:sp>
            <p:nvSpPr>
              <p:cNvPr id="56" name="Rectangle 55"/>
              <p:cNvSpPr/>
              <p:nvPr/>
            </p:nvSpPr>
            <p:spPr bwMode="gray">
              <a:xfrm>
                <a:off x="11186493" y="2607556"/>
                <a:ext cx="923420" cy="347228"/>
              </a:xfrm>
              <a:prstGeom prst="rect">
                <a:avLst/>
              </a:prstGeom>
              <a:noFill/>
            </p:spPr>
            <p:txBody>
              <a:bodyPr wrap="square" lIns="0" tIns="0" rIns="0" bIns="0" rtlCol="0" anchor="ctr" anchorCtr="1">
                <a:noAutofit/>
              </a:bodyPr>
              <a:lstStyle/>
              <a:p>
                <a:pPr algn="ctr" defTabSz="914245">
                  <a:lnSpc>
                    <a:spcPts val="1400"/>
                  </a:lnSpc>
                </a:pPr>
                <a:r>
                  <a:rPr lang="en-US" sz="1100" dirty="0">
                    <a:solidFill>
                      <a:srgbClr val="000000"/>
                    </a:solidFill>
                    <a:latin typeface="Arial"/>
                    <a:cs typeface="Arial"/>
                  </a:rPr>
                  <a:t>Mobile</a:t>
                </a:r>
              </a:p>
            </p:txBody>
          </p:sp>
        </p:grpSp>
        <p:grpSp>
          <p:nvGrpSpPr>
            <p:cNvPr id="16" name="Group 64"/>
            <p:cNvGrpSpPr/>
            <p:nvPr/>
          </p:nvGrpSpPr>
          <p:grpSpPr>
            <a:xfrm>
              <a:off x="6067951" y="1550970"/>
              <a:ext cx="946823" cy="851365"/>
              <a:chOff x="10066310" y="1515227"/>
              <a:chExt cx="1021206" cy="1032847"/>
            </a:xfrm>
          </p:grpSpPr>
          <p:pic>
            <p:nvPicPr>
              <p:cNvPr id="53" name="Picture 14" descr="\\psf\Host\Users\eric\Graphic Tank\Electronics_Database copy.png"/>
              <p:cNvPicPr>
                <a:picLocks noChangeAspect="1" noChangeArrowheads="1"/>
              </p:cNvPicPr>
              <p:nvPr/>
            </p:nvPicPr>
            <p:blipFill>
              <a:blip r:embed="rId10" cstate="email"/>
              <a:srcRect/>
              <a:stretch>
                <a:fillRect/>
              </a:stretch>
            </p:blipFill>
            <p:spPr bwMode="gray">
              <a:xfrm>
                <a:off x="10145025" y="1515227"/>
                <a:ext cx="751617" cy="698355"/>
              </a:xfrm>
              <a:prstGeom prst="rect">
                <a:avLst/>
              </a:prstGeom>
              <a:noFill/>
            </p:spPr>
          </p:pic>
          <p:sp>
            <p:nvSpPr>
              <p:cNvPr id="54" name="Rectangle 53"/>
              <p:cNvSpPr/>
              <p:nvPr/>
            </p:nvSpPr>
            <p:spPr bwMode="gray">
              <a:xfrm>
                <a:off x="10066310" y="2045788"/>
                <a:ext cx="1021206" cy="502286"/>
              </a:xfrm>
              <a:prstGeom prst="rect">
                <a:avLst/>
              </a:prstGeom>
              <a:noFill/>
            </p:spPr>
            <p:txBody>
              <a:bodyPr wrap="square" lIns="0" rIns="0" rtlCol="0" anchor="ctr" anchorCtr="1">
                <a:noAutofit/>
              </a:bodyPr>
              <a:lstStyle/>
              <a:p>
                <a:pPr algn="ctr" defTabSz="914245"/>
                <a:r>
                  <a:rPr lang="en-US" sz="1000" dirty="0">
                    <a:solidFill>
                      <a:srgbClr val="000000"/>
                    </a:solidFill>
                    <a:latin typeface="Arial"/>
                    <a:cs typeface="Arial"/>
                  </a:rPr>
                  <a:t>Structured Data</a:t>
                </a:r>
              </a:p>
            </p:txBody>
          </p:sp>
        </p:grpSp>
        <p:grpSp>
          <p:nvGrpSpPr>
            <p:cNvPr id="17" name="Group 67"/>
            <p:cNvGrpSpPr/>
            <p:nvPr/>
          </p:nvGrpSpPr>
          <p:grpSpPr>
            <a:xfrm>
              <a:off x="4738176" y="3339356"/>
              <a:ext cx="866909" cy="908798"/>
              <a:chOff x="9863876" y="3126342"/>
              <a:chExt cx="1537469" cy="1012552"/>
            </a:xfrm>
          </p:grpSpPr>
          <p:grpSp>
            <p:nvGrpSpPr>
              <p:cNvPr id="18" name="Group 29"/>
              <p:cNvGrpSpPr/>
              <p:nvPr/>
            </p:nvGrpSpPr>
            <p:grpSpPr bwMode="gray">
              <a:xfrm>
                <a:off x="10024333" y="3126342"/>
                <a:ext cx="1092647" cy="762546"/>
                <a:chOff x="4383549" y="3558570"/>
                <a:chExt cx="1030693" cy="719308"/>
              </a:xfrm>
            </p:grpSpPr>
            <p:pic>
              <p:nvPicPr>
                <p:cNvPr id="50" name="Picture 5" descr="\\psf\Host\Users\eric\Graphic Tank\Screens and Documents v1_Webpage copy 3.png"/>
                <p:cNvPicPr>
                  <a:picLocks noChangeAspect="1" noChangeArrowheads="1"/>
                </p:cNvPicPr>
                <p:nvPr/>
              </p:nvPicPr>
              <p:blipFill>
                <a:blip r:embed="rId11" cstate="email"/>
                <a:srcRect/>
                <a:stretch>
                  <a:fillRect/>
                </a:stretch>
              </p:blipFill>
              <p:spPr bwMode="gray">
                <a:xfrm>
                  <a:off x="4622410" y="3558570"/>
                  <a:ext cx="791832" cy="554508"/>
                </a:xfrm>
                <a:prstGeom prst="rect">
                  <a:avLst/>
                </a:prstGeom>
                <a:noFill/>
              </p:spPr>
            </p:pic>
            <p:pic>
              <p:nvPicPr>
                <p:cNvPr id="51" name="Picture 5" descr="\\psf\Host\Users\eric\Graphic Tank\Screens and Documents v1_Webpage copy 3.png"/>
                <p:cNvPicPr>
                  <a:picLocks noChangeAspect="1" noChangeArrowheads="1"/>
                </p:cNvPicPr>
                <p:nvPr/>
              </p:nvPicPr>
              <p:blipFill>
                <a:blip r:embed="rId11" cstate="email"/>
                <a:srcRect/>
                <a:stretch>
                  <a:fillRect/>
                </a:stretch>
              </p:blipFill>
              <p:spPr bwMode="gray">
                <a:xfrm>
                  <a:off x="4501246" y="3640050"/>
                  <a:ext cx="791832" cy="554508"/>
                </a:xfrm>
                <a:prstGeom prst="rect">
                  <a:avLst/>
                </a:prstGeom>
                <a:noFill/>
              </p:spPr>
            </p:pic>
            <p:pic>
              <p:nvPicPr>
                <p:cNvPr id="52" name="Picture 5" descr="\\psf\Host\Users\eric\Graphic Tank\Screens and Documents v1_Webpage copy 3.png"/>
                <p:cNvPicPr>
                  <a:picLocks noChangeAspect="1" noChangeArrowheads="1"/>
                </p:cNvPicPr>
                <p:nvPr/>
              </p:nvPicPr>
              <p:blipFill>
                <a:blip r:embed="rId11" cstate="email"/>
                <a:srcRect/>
                <a:stretch>
                  <a:fillRect/>
                </a:stretch>
              </p:blipFill>
              <p:spPr bwMode="gray">
                <a:xfrm>
                  <a:off x="4383549" y="3723370"/>
                  <a:ext cx="791832" cy="554508"/>
                </a:xfrm>
                <a:prstGeom prst="rect">
                  <a:avLst/>
                </a:prstGeom>
                <a:noFill/>
              </p:spPr>
            </p:pic>
          </p:grpSp>
          <p:sp>
            <p:nvSpPr>
              <p:cNvPr id="49" name="Rectangle 48"/>
              <p:cNvSpPr/>
              <p:nvPr/>
            </p:nvSpPr>
            <p:spPr bwMode="gray">
              <a:xfrm>
                <a:off x="9863876" y="3791669"/>
                <a:ext cx="1537469" cy="347225"/>
              </a:xfrm>
              <a:prstGeom prst="rect">
                <a:avLst/>
              </a:prstGeom>
              <a:noFill/>
            </p:spPr>
            <p:txBody>
              <a:bodyPr wrap="square" lIns="0" tIns="0" rIns="0" bIns="0" rtlCol="0" anchor="ctr" anchorCtr="1">
                <a:noAutofit/>
              </a:bodyPr>
              <a:lstStyle/>
              <a:p>
                <a:pPr algn="ctr" defTabSz="914245"/>
                <a:r>
                  <a:rPr lang="en-US" sz="1000" dirty="0">
                    <a:solidFill>
                      <a:srgbClr val="000000"/>
                    </a:solidFill>
                    <a:latin typeface="Arial"/>
                    <a:cs typeface="Arial"/>
                  </a:rPr>
                  <a:t>Click Stream</a:t>
                </a:r>
              </a:p>
            </p:txBody>
          </p:sp>
        </p:grpSp>
        <p:grpSp>
          <p:nvGrpSpPr>
            <p:cNvPr id="19" name="Group 73"/>
            <p:cNvGrpSpPr/>
            <p:nvPr/>
          </p:nvGrpSpPr>
          <p:grpSpPr>
            <a:xfrm>
              <a:off x="5272053" y="4097505"/>
              <a:ext cx="775082" cy="905593"/>
              <a:chOff x="8800678" y="1987176"/>
              <a:chExt cx="1269589" cy="1172442"/>
            </a:xfrm>
          </p:grpSpPr>
          <p:grpSp>
            <p:nvGrpSpPr>
              <p:cNvPr id="20" name="Group 46"/>
              <p:cNvGrpSpPr/>
              <p:nvPr/>
            </p:nvGrpSpPr>
            <p:grpSpPr bwMode="gray">
              <a:xfrm>
                <a:off x="8949048" y="1987176"/>
                <a:ext cx="1027376" cy="725647"/>
                <a:chOff x="3304527" y="2700284"/>
                <a:chExt cx="1122633" cy="792930"/>
              </a:xfrm>
            </p:grpSpPr>
            <p:grpSp>
              <p:nvGrpSpPr>
                <p:cNvPr id="21" name="Group 71"/>
                <p:cNvGrpSpPr/>
                <p:nvPr/>
              </p:nvGrpSpPr>
              <p:grpSpPr bwMode="gray">
                <a:xfrm>
                  <a:off x="3476230" y="2928935"/>
                  <a:ext cx="448006" cy="442584"/>
                  <a:chOff x="3723944" y="2952750"/>
                  <a:chExt cx="448006" cy="442584"/>
                </a:xfrm>
              </p:grpSpPr>
              <p:sp>
                <p:nvSpPr>
                  <p:cNvPr id="45" name="Freeform 44"/>
                  <p:cNvSpPr/>
                  <p:nvPr/>
                </p:nvSpPr>
                <p:spPr bwMode="gray">
                  <a:xfrm>
                    <a:off x="3723944" y="3076547"/>
                    <a:ext cx="448006" cy="100041"/>
                  </a:xfrm>
                  <a:custGeom>
                    <a:avLst/>
                    <a:gdLst>
                      <a:gd name="connsiteX0" fmla="*/ 0 w 419100"/>
                      <a:gd name="connsiteY0" fmla="*/ 0 h 80963"/>
                      <a:gd name="connsiteX1" fmla="*/ 200025 w 419100"/>
                      <a:gd name="connsiteY1" fmla="*/ 80963 h 80963"/>
                      <a:gd name="connsiteX2" fmla="*/ 419100 w 419100"/>
                      <a:gd name="connsiteY2" fmla="*/ 4763 h 80963"/>
                      <a:gd name="connsiteX0" fmla="*/ 28906 w 448006"/>
                      <a:gd name="connsiteY0" fmla="*/ 19078 h 100041"/>
                      <a:gd name="connsiteX1" fmla="*/ 0 w 448006"/>
                      <a:gd name="connsiteY1" fmla="*/ 1999 h 100041"/>
                      <a:gd name="connsiteX2" fmla="*/ 228931 w 448006"/>
                      <a:gd name="connsiteY2" fmla="*/ 100041 h 100041"/>
                      <a:gd name="connsiteX3" fmla="*/ 448006 w 448006"/>
                      <a:gd name="connsiteY3" fmla="*/ 23841 h 100041"/>
                    </a:gdLst>
                    <a:ahLst/>
                    <a:cxnLst>
                      <a:cxn ang="0">
                        <a:pos x="connsiteX0" y="connsiteY0"/>
                      </a:cxn>
                      <a:cxn ang="0">
                        <a:pos x="connsiteX1" y="connsiteY1"/>
                      </a:cxn>
                      <a:cxn ang="0">
                        <a:pos x="connsiteX2" y="connsiteY2"/>
                      </a:cxn>
                      <a:cxn ang="0">
                        <a:pos x="connsiteX3" y="connsiteY3"/>
                      </a:cxn>
                    </a:cxnLst>
                    <a:rect l="l" t="t" r="r" b="b"/>
                    <a:pathLst>
                      <a:path w="448006" h="100041">
                        <a:moveTo>
                          <a:pt x="28906" y="19078"/>
                        </a:moveTo>
                        <a:cubicBezTo>
                          <a:pt x="28886" y="21077"/>
                          <a:pt x="20" y="0"/>
                          <a:pt x="0" y="1999"/>
                        </a:cubicBezTo>
                        <a:lnTo>
                          <a:pt x="228931" y="100041"/>
                        </a:lnTo>
                        <a:lnTo>
                          <a:pt x="448006" y="23841"/>
                        </a:ln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45"/>
                    <a:endParaRPr lang="en-US" sz="1600">
                      <a:solidFill>
                        <a:srgbClr val="000000"/>
                      </a:solidFill>
                      <a:latin typeface="Arial"/>
                    </a:endParaRPr>
                  </a:p>
                </p:txBody>
              </p:sp>
              <p:sp>
                <p:nvSpPr>
                  <p:cNvPr id="46" name="Freeform 45"/>
                  <p:cNvSpPr/>
                  <p:nvPr/>
                </p:nvSpPr>
                <p:spPr bwMode="gray">
                  <a:xfrm>
                    <a:off x="3788395" y="3181351"/>
                    <a:ext cx="322513" cy="213983"/>
                  </a:xfrm>
                  <a:custGeom>
                    <a:avLst/>
                    <a:gdLst>
                      <a:gd name="connsiteX0" fmla="*/ 0 w 242888"/>
                      <a:gd name="connsiteY0" fmla="*/ 147638 h 147638"/>
                      <a:gd name="connsiteX1" fmla="*/ 95250 w 242888"/>
                      <a:gd name="connsiteY1" fmla="*/ 0 h 147638"/>
                      <a:gd name="connsiteX2" fmla="*/ 242888 w 242888"/>
                      <a:gd name="connsiteY2" fmla="*/ 142875 h 147638"/>
                      <a:gd name="connsiteX0" fmla="*/ 19050 w 261938"/>
                      <a:gd name="connsiteY0" fmla="*/ 147638 h 147638"/>
                      <a:gd name="connsiteX1" fmla="*/ 0 w 261938"/>
                      <a:gd name="connsiteY1" fmla="*/ 147638 h 147638"/>
                      <a:gd name="connsiteX2" fmla="*/ 114300 w 261938"/>
                      <a:gd name="connsiteY2" fmla="*/ 0 h 147638"/>
                      <a:gd name="connsiteX3" fmla="*/ 261938 w 261938"/>
                      <a:gd name="connsiteY3" fmla="*/ 142875 h 147638"/>
                      <a:gd name="connsiteX0" fmla="*/ 19050 w 247651"/>
                      <a:gd name="connsiteY0" fmla="*/ 147638 h 157163"/>
                      <a:gd name="connsiteX1" fmla="*/ 0 w 247651"/>
                      <a:gd name="connsiteY1" fmla="*/ 147638 h 157163"/>
                      <a:gd name="connsiteX2" fmla="*/ 114300 w 247651"/>
                      <a:gd name="connsiteY2" fmla="*/ 0 h 157163"/>
                      <a:gd name="connsiteX3" fmla="*/ 247651 w 247651"/>
                      <a:gd name="connsiteY3" fmla="*/ 157163 h 157163"/>
                      <a:gd name="connsiteX0" fmla="*/ 19050 w 280988"/>
                      <a:gd name="connsiteY0" fmla="*/ 147638 h 204788"/>
                      <a:gd name="connsiteX1" fmla="*/ 0 w 280988"/>
                      <a:gd name="connsiteY1" fmla="*/ 147638 h 204788"/>
                      <a:gd name="connsiteX2" fmla="*/ 114300 w 280988"/>
                      <a:gd name="connsiteY2" fmla="*/ 0 h 204788"/>
                      <a:gd name="connsiteX3" fmla="*/ 280988 w 280988"/>
                      <a:gd name="connsiteY3" fmla="*/ 204788 h 204788"/>
                      <a:gd name="connsiteX0" fmla="*/ 0 w 316744"/>
                      <a:gd name="connsiteY0" fmla="*/ 193791 h 204788"/>
                      <a:gd name="connsiteX1" fmla="*/ 35756 w 316744"/>
                      <a:gd name="connsiteY1" fmla="*/ 147638 h 204788"/>
                      <a:gd name="connsiteX2" fmla="*/ 150056 w 316744"/>
                      <a:gd name="connsiteY2" fmla="*/ 0 h 204788"/>
                      <a:gd name="connsiteX3" fmla="*/ 316744 w 316744"/>
                      <a:gd name="connsiteY3" fmla="*/ 204788 h 204788"/>
                      <a:gd name="connsiteX0" fmla="*/ 0 w 328282"/>
                      <a:gd name="connsiteY0" fmla="*/ 213983 h 213983"/>
                      <a:gd name="connsiteX1" fmla="*/ 47294 w 328282"/>
                      <a:gd name="connsiteY1" fmla="*/ 147638 h 213983"/>
                      <a:gd name="connsiteX2" fmla="*/ 161594 w 328282"/>
                      <a:gd name="connsiteY2" fmla="*/ 0 h 213983"/>
                      <a:gd name="connsiteX3" fmla="*/ 328282 w 328282"/>
                      <a:gd name="connsiteY3" fmla="*/ 204788 h 213983"/>
                      <a:gd name="connsiteX0" fmla="*/ 0 w 322513"/>
                      <a:gd name="connsiteY0" fmla="*/ 213983 h 213983"/>
                      <a:gd name="connsiteX1" fmla="*/ 47294 w 322513"/>
                      <a:gd name="connsiteY1" fmla="*/ 147638 h 213983"/>
                      <a:gd name="connsiteX2" fmla="*/ 161594 w 322513"/>
                      <a:gd name="connsiteY2" fmla="*/ 0 h 213983"/>
                      <a:gd name="connsiteX3" fmla="*/ 322513 w 322513"/>
                      <a:gd name="connsiteY3" fmla="*/ 187480 h 213983"/>
                    </a:gdLst>
                    <a:ahLst/>
                    <a:cxnLst>
                      <a:cxn ang="0">
                        <a:pos x="connsiteX0" y="connsiteY0"/>
                      </a:cxn>
                      <a:cxn ang="0">
                        <a:pos x="connsiteX1" y="connsiteY1"/>
                      </a:cxn>
                      <a:cxn ang="0">
                        <a:pos x="connsiteX2" y="connsiteY2"/>
                      </a:cxn>
                      <a:cxn ang="0">
                        <a:pos x="connsiteX3" y="connsiteY3"/>
                      </a:cxn>
                    </a:cxnLst>
                    <a:rect l="l" t="t" r="r" b="b"/>
                    <a:pathLst>
                      <a:path w="322513" h="213983">
                        <a:moveTo>
                          <a:pt x="0" y="213983"/>
                        </a:moveTo>
                        <a:lnTo>
                          <a:pt x="47294" y="147638"/>
                        </a:lnTo>
                        <a:lnTo>
                          <a:pt x="161594" y="0"/>
                        </a:lnTo>
                        <a:lnTo>
                          <a:pt x="322513" y="187480"/>
                        </a:ln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45"/>
                    <a:endParaRPr lang="en-US" sz="1600">
                      <a:solidFill>
                        <a:srgbClr val="000000"/>
                      </a:solidFill>
                      <a:latin typeface="Arial"/>
                    </a:endParaRPr>
                  </a:p>
                </p:txBody>
              </p:sp>
              <p:cxnSp>
                <p:nvCxnSpPr>
                  <p:cNvPr id="47" name="Straight Connector 46"/>
                  <p:cNvCxnSpPr/>
                  <p:nvPr/>
                </p:nvCxnSpPr>
                <p:spPr bwMode="gray">
                  <a:xfrm>
                    <a:off x="3952875" y="2952750"/>
                    <a:ext cx="0" cy="228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Oval 36"/>
                <p:cNvSpPr/>
                <p:nvPr/>
              </p:nvSpPr>
              <p:spPr bwMode="gray">
                <a:xfrm>
                  <a:off x="3304527" y="2974190"/>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38" name="Oval 37"/>
                <p:cNvSpPr/>
                <p:nvPr/>
              </p:nvSpPr>
              <p:spPr bwMode="gray">
                <a:xfrm>
                  <a:off x="3440321" y="3294037"/>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39" name="Oval 38"/>
                <p:cNvSpPr/>
                <p:nvPr/>
              </p:nvSpPr>
              <p:spPr bwMode="gray">
                <a:xfrm>
                  <a:off x="3814460" y="3294037"/>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40" name="Oval 39"/>
                <p:cNvSpPr/>
                <p:nvPr/>
              </p:nvSpPr>
              <p:spPr bwMode="gray">
                <a:xfrm>
                  <a:off x="3904994" y="2965137"/>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41" name="Oval 40"/>
                <p:cNvSpPr/>
                <p:nvPr/>
              </p:nvSpPr>
              <p:spPr bwMode="gray">
                <a:xfrm>
                  <a:off x="3604760" y="2753768"/>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42" name="Oval 41"/>
                <p:cNvSpPr/>
                <p:nvPr/>
              </p:nvSpPr>
              <p:spPr bwMode="gray">
                <a:xfrm>
                  <a:off x="4227983" y="2937974"/>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43" name="Oval 42"/>
                <p:cNvSpPr/>
                <p:nvPr/>
              </p:nvSpPr>
              <p:spPr bwMode="gray">
                <a:xfrm>
                  <a:off x="4119340" y="2700284"/>
                  <a:ext cx="199177" cy="199177"/>
                </a:xfrm>
                <a:prstGeom prst="ellipse">
                  <a:avLst/>
                </a:prstGeom>
                <a:solidFill>
                  <a:schemeClr val="tx2"/>
                </a:solidFill>
              </p:spPr>
              <p:txBody>
                <a:bodyPr wrap="square" rtlCol="0" anchor="ctr" anchorCtr="1">
                  <a:noAutofit/>
                </a:bodyPr>
                <a:lstStyle/>
                <a:p>
                  <a:pPr algn="ctr" defTabSz="914245"/>
                  <a:endParaRPr lang="en-US" sz="1100" dirty="0">
                    <a:solidFill>
                      <a:srgbClr val="FFFFFF"/>
                    </a:solidFill>
                    <a:latin typeface="Arial"/>
                    <a:cs typeface="Arial"/>
                  </a:endParaRPr>
                </a:p>
              </p:txBody>
            </p:sp>
            <p:sp>
              <p:nvSpPr>
                <p:cNvPr id="44" name="Freeform 43"/>
                <p:cNvSpPr/>
                <p:nvPr/>
              </p:nvSpPr>
              <p:spPr bwMode="gray">
                <a:xfrm rot="483429">
                  <a:off x="4019752" y="2797518"/>
                  <a:ext cx="316871" cy="280657"/>
                </a:xfrm>
                <a:custGeom>
                  <a:avLst/>
                  <a:gdLst>
                    <a:gd name="connsiteX0" fmla="*/ 199176 w 316871"/>
                    <a:gd name="connsiteY0" fmla="*/ 0 h 280657"/>
                    <a:gd name="connsiteX1" fmla="*/ 0 w 316871"/>
                    <a:gd name="connsiteY1" fmla="*/ 280657 h 280657"/>
                    <a:gd name="connsiteX2" fmla="*/ 316871 w 316871"/>
                    <a:gd name="connsiteY2" fmla="*/ 226337 h 280657"/>
                  </a:gdLst>
                  <a:ahLst/>
                  <a:cxnLst>
                    <a:cxn ang="0">
                      <a:pos x="connsiteX0" y="connsiteY0"/>
                    </a:cxn>
                    <a:cxn ang="0">
                      <a:pos x="connsiteX1" y="connsiteY1"/>
                    </a:cxn>
                    <a:cxn ang="0">
                      <a:pos x="connsiteX2" y="connsiteY2"/>
                    </a:cxn>
                  </a:cxnLst>
                  <a:rect l="l" t="t" r="r" b="b"/>
                  <a:pathLst>
                    <a:path w="316871" h="280657">
                      <a:moveTo>
                        <a:pt x="199176" y="0"/>
                      </a:moveTo>
                      <a:lnTo>
                        <a:pt x="0" y="280657"/>
                      </a:lnTo>
                      <a:lnTo>
                        <a:pt x="316871" y="226337"/>
                      </a:ln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45"/>
                  <a:endParaRPr lang="en-US" sz="1600">
                    <a:solidFill>
                      <a:srgbClr val="000000"/>
                    </a:solidFill>
                    <a:latin typeface="Arial"/>
                  </a:endParaRPr>
                </a:p>
              </p:txBody>
            </p:sp>
          </p:grpSp>
          <p:sp>
            <p:nvSpPr>
              <p:cNvPr id="35" name="Rectangle 34"/>
              <p:cNvSpPr/>
              <p:nvPr/>
            </p:nvSpPr>
            <p:spPr bwMode="gray">
              <a:xfrm>
                <a:off x="8800678" y="2812391"/>
                <a:ext cx="1269589" cy="347227"/>
              </a:xfrm>
              <a:prstGeom prst="rect">
                <a:avLst/>
              </a:prstGeom>
              <a:noFill/>
            </p:spPr>
            <p:txBody>
              <a:bodyPr wrap="square" lIns="0" tIns="0" rIns="0" bIns="0" rtlCol="0" anchor="ctr" anchorCtr="1">
                <a:noAutofit/>
              </a:bodyPr>
              <a:lstStyle/>
              <a:p>
                <a:pPr algn="ctr" defTabSz="914245"/>
                <a:r>
                  <a:rPr lang="en-US" sz="1100" dirty="0">
                    <a:solidFill>
                      <a:srgbClr val="000000"/>
                    </a:solidFill>
                    <a:latin typeface="Arial"/>
                    <a:cs typeface="Arial"/>
                  </a:rPr>
                  <a:t>Social Network</a:t>
                </a:r>
              </a:p>
            </p:txBody>
          </p:sp>
        </p:grpSp>
        <p:grpSp>
          <p:nvGrpSpPr>
            <p:cNvPr id="22" name="Group 88"/>
            <p:cNvGrpSpPr/>
            <p:nvPr/>
          </p:nvGrpSpPr>
          <p:grpSpPr>
            <a:xfrm>
              <a:off x="6789976" y="1688441"/>
              <a:ext cx="1173528" cy="939117"/>
              <a:chOff x="11002099" y="4045304"/>
              <a:chExt cx="1313394" cy="1209589"/>
            </a:xfrm>
          </p:grpSpPr>
          <p:sp>
            <p:nvSpPr>
              <p:cNvPr id="32" name="Rectangle 31"/>
              <p:cNvSpPr/>
              <p:nvPr/>
            </p:nvSpPr>
            <p:spPr bwMode="gray">
              <a:xfrm>
                <a:off x="11002099" y="4823144"/>
                <a:ext cx="1313394" cy="431749"/>
              </a:xfrm>
              <a:prstGeom prst="rect">
                <a:avLst/>
              </a:prstGeom>
              <a:noFill/>
            </p:spPr>
            <p:txBody>
              <a:bodyPr wrap="square" rtlCol="0" anchor="ctr" anchorCtr="1">
                <a:noAutofit/>
              </a:bodyPr>
              <a:lstStyle/>
              <a:p>
                <a:pPr algn="ctr" defTabSz="914245"/>
                <a:r>
                  <a:rPr lang="en-US" sz="1000" dirty="0">
                    <a:solidFill>
                      <a:srgbClr val="000000"/>
                    </a:solidFill>
                    <a:latin typeface="Arial"/>
                    <a:cs typeface="Arial"/>
                  </a:rPr>
                  <a:t>Location-</a:t>
                </a:r>
                <a:br>
                  <a:rPr lang="en-US" sz="1000" dirty="0">
                    <a:solidFill>
                      <a:srgbClr val="000000"/>
                    </a:solidFill>
                    <a:latin typeface="Arial"/>
                    <a:cs typeface="Arial"/>
                  </a:rPr>
                </a:br>
                <a:r>
                  <a:rPr lang="en-US" sz="1000" dirty="0">
                    <a:solidFill>
                      <a:srgbClr val="000000"/>
                    </a:solidFill>
                    <a:latin typeface="Arial"/>
                    <a:cs typeface="Arial"/>
                  </a:rPr>
                  <a:t>based Data</a:t>
                </a:r>
              </a:p>
            </p:txBody>
          </p:sp>
          <p:pic>
            <p:nvPicPr>
              <p:cNvPr id="33" name="Picture 2"/>
              <p:cNvPicPr>
                <a:picLocks noChangeAspect="1" noChangeArrowheads="1"/>
              </p:cNvPicPr>
              <p:nvPr/>
            </p:nvPicPr>
            <p:blipFill>
              <a:blip r:embed="rId12" cstate="email"/>
              <a:srcRect/>
              <a:stretch>
                <a:fillRect/>
              </a:stretch>
            </p:blipFill>
            <p:spPr bwMode="gray">
              <a:xfrm>
                <a:off x="11216008" y="4045304"/>
                <a:ext cx="730791" cy="724776"/>
              </a:xfrm>
              <a:prstGeom prst="rect">
                <a:avLst/>
              </a:prstGeom>
              <a:noFill/>
              <a:ln w="9525">
                <a:noFill/>
                <a:miter lim="800000"/>
                <a:headEnd/>
                <a:tailEnd/>
              </a:ln>
            </p:spPr>
          </p:pic>
        </p:grpSp>
        <p:grpSp>
          <p:nvGrpSpPr>
            <p:cNvPr id="23" name="Group 91"/>
            <p:cNvGrpSpPr/>
            <p:nvPr/>
          </p:nvGrpSpPr>
          <p:grpSpPr>
            <a:xfrm>
              <a:off x="7874392" y="3126279"/>
              <a:ext cx="914383" cy="717203"/>
              <a:chOff x="8835073" y="4377421"/>
              <a:chExt cx="1254625" cy="782064"/>
            </a:xfrm>
          </p:grpSpPr>
          <p:sp>
            <p:nvSpPr>
              <p:cNvPr id="28" name="Rectangle 27"/>
              <p:cNvSpPr/>
              <p:nvPr/>
            </p:nvSpPr>
            <p:spPr bwMode="gray">
              <a:xfrm>
                <a:off x="8851961" y="4858946"/>
                <a:ext cx="1215441" cy="300539"/>
              </a:xfrm>
              <a:prstGeom prst="rect">
                <a:avLst/>
              </a:prstGeom>
              <a:noFill/>
            </p:spPr>
            <p:txBody>
              <a:bodyPr wrap="square" rtlCol="0" anchor="ctr" anchorCtr="1">
                <a:noAutofit/>
              </a:bodyPr>
              <a:lstStyle/>
              <a:p>
                <a:pPr algn="ctr" defTabSz="914245"/>
                <a:r>
                  <a:rPr lang="en-US" sz="1000" dirty="0">
                    <a:solidFill>
                      <a:srgbClr val="000000"/>
                    </a:solidFill>
                    <a:latin typeface="Arial"/>
                    <a:cs typeface="Arial"/>
                  </a:rPr>
                  <a:t>Text Data</a:t>
                </a:r>
              </a:p>
            </p:txBody>
          </p:sp>
          <p:grpSp>
            <p:nvGrpSpPr>
              <p:cNvPr id="24" name="Group 72"/>
              <p:cNvGrpSpPr/>
              <p:nvPr/>
            </p:nvGrpSpPr>
            <p:grpSpPr>
              <a:xfrm>
                <a:off x="8835073" y="4377421"/>
                <a:ext cx="1254625" cy="500460"/>
                <a:chOff x="4320223" y="4352897"/>
                <a:chExt cx="1254625" cy="500460"/>
              </a:xfrm>
            </p:grpSpPr>
            <p:sp>
              <p:nvSpPr>
                <p:cNvPr id="30" name="Rounded Rectangle 29"/>
                <p:cNvSpPr/>
                <p:nvPr/>
              </p:nvSpPr>
              <p:spPr bwMode="gray">
                <a:xfrm>
                  <a:off x="4320223" y="4352897"/>
                  <a:ext cx="1254625" cy="444583"/>
                </a:xfrm>
                <a:prstGeom prst="roundRect">
                  <a:avLst>
                    <a:gd name="adj" fmla="val 43631"/>
                  </a:avLst>
                </a:prstGeom>
                <a:solidFill>
                  <a:schemeClr val="tx2"/>
                </a:solidFill>
                <a:ln w="31750" algn="ctr">
                  <a:solidFill>
                    <a:schemeClr val="bg1"/>
                  </a:solidFill>
                  <a:miter lim="800000"/>
                  <a:headEnd/>
                  <a:tailEnd/>
                </a:ln>
              </p:spPr>
              <p:txBody>
                <a:bodyPr lIns="0" tIns="0" rIns="0" bIns="0" rtlCol="0" anchor="ctr"/>
                <a:lstStyle/>
                <a:p>
                  <a:pPr algn="ctr" defTabSz="914245"/>
                  <a:r>
                    <a:rPr lang="en-US" sz="800" b="1" dirty="0">
                      <a:solidFill>
                        <a:srgbClr val="FFFFFF"/>
                      </a:solidFill>
                      <a:latin typeface="Arial"/>
                      <a:cs typeface="Arial"/>
                    </a:rPr>
                    <a:t>IMHO, it’s great!</a:t>
                  </a:r>
                </a:p>
              </p:txBody>
            </p:sp>
            <p:sp>
              <p:nvSpPr>
                <p:cNvPr id="31" name="Freeform 30"/>
                <p:cNvSpPr/>
                <p:nvPr/>
              </p:nvSpPr>
              <p:spPr>
                <a:xfrm>
                  <a:off x="5051954" y="4728194"/>
                  <a:ext cx="91027" cy="125163"/>
                </a:xfrm>
                <a:custGeom>
                  <a:avLst/>
                  <a:gdLst>
                    <a:gd name="connsiteX0" fmla="*/ 0 w 66201"/>
                    <a:gd name="connsiteY0" fmla="*/ 33101 h 91027"/>
                    <a:gd name="connsiteX1" fmla="*/ 57926 w 66201"/>
                    <a:gd name="connsiteY1" fmla="*/ 91027 h 91027"/>
                    <a:gd name="connsiteX2" fmla="*/ 66201 w 66201"/>
                    <a:gd name="connsiteY2" fmla="*/ 0 h 91027"/>
                  </a:gdLst>
                  <a:ahLst/>
                  <a:cxnLst>
                    <a:cxn ang="0">
                      <a:pos x="connsiteX0" y="connsiteY0"/>
                    </a:cxn>
                    <a:cxn ang="0">
                      <a:pos x="connsiteX1" y="connsiteY1"/>
                    </a:cxn>
                    <a:cxn ang="0">
                      <a:pos x="connsiteX2" y="connsiteY2"/>
                    </a:cxn>
                  </a:cxnLst>
                  <a:rect l="l" t="t" r="r" b="b"/>
                  <a:pathLst>
                    <a:path w="66201" h="91027">
                      <a:moveTo>
                        <a:pt x="0" y="33101"/>
                      </a:moveTo>
                      <a:lnTo>
                        <a:pt x="57926" y="91027"/>
                      </a:lnTo>
                      <a:lnTo>
                        <a:pt x="66201" y="0"/>
                      </a:lnTo>
                    </a:path>
                  </a:pathLst>
                </a:custGeom>
                <a:solidFill>
                  <a:schemeClr val="tx2"/>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45"/>
                  <a:endParaRPr lang="en-US" sz="1600">
                    <a:solidFill>
                      <a:srgbClr val="000000"/>
                    </a:solidFill>
                    <a:latin typeface="Arial"/>
                  </a:endParaRPr>
                </a:p>
              </p:txBody>
            </p:sp>
          </p:grpSp>
        </p:grpSp>
        <p:grpSp>
          <p:nvGrpSpPr>
            <p:cNvPr id="25" name="Group 96"/>
            <p:cNvGrpSpPr/>
            <p:nvPr/>
          </p:nvGrpSpPr>
          <p:grpSpPr>
            <a:xfrm>
              <a:off x="5994446" y="4547997"/>
              <a:ext cx="648841" cy="796340"/>
              <a:chOff x="4155814" y="3043197"/>
              <a:chExt cx="894216" cy="917671"/>
            </a:xfrm>
          </p:grpSpPr>
          <p:sp>
            <p:nvSpPr>
              <p:cNvPr id="26" name="Rectangle 25"/>
              <p:cNvSpPr/>
              <p:nvPr/>
            </p:nvSpPr>
            <p:spPr bwMode="gray">
              <a:xfrm>
                <a:off x="4155814" y="3818415"/>
                <a:ext cx="894216" cy="142453"/>
              </a:xfrm>
              <a:prstGeom prst="rect">
                <a:avLst/>
              </a:prstGeom>
              <a:noFill/>
            </p:spPr>
            <p:txBody>
              <a:bodyPr wrap="square" lIns="0" tIns="0" rIns="0" bIns="0" rtlCol="0" anchor="ctr" anchorCtr="1">
                <a:noAutofit/>
              </a:bodyPr>
              <a:lstStyle/>
              <a:p>
                <a:pPr algn="ctr" defTabSz="914245"/>
                <a:r>
                  <a:rPr lang="en-US" sz="1100" dirty="0">
                    <a:solidFill>
                      <a:srgbClr val="000000"/>
                    </a:solidFill>
                    <a:latin typeface="Arial"/>
                    <a:cs typeface="Arial"/>
                  </a:rPr>
                  <a:t>RFID</a:t>
                </a:r>
              </a:p>
            </p:txBody>
          </p:sp>
          <p:pic>
            <p:nvPicPr>
              <p:cNvPr id="27" name="Picture 2" descr="\\.psf\Host\Users\timpaul\Desktop\Misc Icons v1c_binoculars copy 7.pn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231731" y="3043197"/>
                <a:ext cx="742382" cy="70448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7" name="Rectangle 76"/>
          <p:cNvSpPr/>
          <p:nvPr/>
        </p:nvSpPr>
        <p:spPr>
          <a:xfrm>
            <a:off x="5686425" y="5400675"/>
            <a:ext cx="3124200" cy="104775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wrap="square" lIns="548454" tIns="45704" rIns="0" bIns="45704" anchor="ctr">
            <a:noAutofit/>
          </a:bodyPr>
          <a:lstStyle/>
          <a:p>
            <a:pPr marL="228523" indent="-228523" defTabSz="914245">
              <a:buFont typeface="Wingdings" pitchFamily="2" charset="2"/>
              <a:buChar char="Ø"/>
            </a:pPr>
            <a:r>
              <a:rPr lang="en-US" sz="1200" dirty="0">
                <a:solidFill>
                  <a:srgbClr val="000000"/>
                </a:solidFill>
                <a:latin typeface="Times New Roman" pitchFamily="18" charset="0"/>
                <a:cs typeface="Times New Roman" pitchFamily="18" charset="0"/>
              </a:rPr>
              <a:t>1 Terabyte = 1024 Gigabytes</a:t>
            </a:r>
          </a:p>
          <a:p>
            <a:pPr marL="228523" indent="-228523" defTabSz="914245">
              <a:buFont typeface="Wingdings" pitchFamily="2" charset="2"/>
              <a:buChar char="Ø"/>
            </a:pPr>
            <a:r>
              <a:rPr lang="en-US" sz="1200" dirty="0">
                <a:solidFill>
                  <a:srgbClr val="000000"/>
                </a:solidFill>
                <a:latin typeface="Times New Roman" pitchFamily="18" charset="0"/>
                <a:cs typeface="Times New Roman" pitchFamily="18" charset="0"/>
              </a:rPr>
              <a:t>1 </a:t>
            </a:r>
            <a:r>
              <a:rPr lang="en-US" sz="1200" dirty="0" err="1">
                <a:solidFill>
                  <a:srgbClr val="000000"/>
                </a:solidFill>
                <a:latin typeface="Times New Roman" pitchFamily="18" charset="0"/>
                <a:cs typeface="Times New Roman" pitchFamily="18" charset="0"/>
              </a:rPr>
              <a:t>Petabyte</a:t>
            </a:r>
            <a:r>
              <a:rPr lang="en-US" sz="1200" dirty="0">
                <a:solidFill>
                  <a:srgbClr val="000000"/>
                </a:solidFill>
                <a:latin typeface="Times New Roman" pitchFamily="18" charset="0"/>
                <a:cs typeface="Times New Roman" pitchFamily="18" charset="0"/>
              </a:rPr>
              <a:t> = 1024 Terabytes</a:t>
            </a:r>
          </a:p>
          <a:p>
            <a:pPr marL="228523" indent="-228523" defTabSz="914245">
              <a:buFont typeface="Wingdings" pitchFamily="2" charset="2"/>
              <a:buChar char="Ø"/>
            </a:pPr>
            <a:r>
              <a:rPr lang="en-US" sz="1200" dirty="0">
                <a:solidFill>
                  <a:srgbClr val="000000"/>
                </a:solidFill>
                <a:latin typeface="Times New Roman" pitchFamily="18" charset="0"/>
                <a:cs typeface="Times New Roman" pitchFamily="18" charset="0"/>
              </a:rPr>
              <a:t>1 Exabyte = 1024 </a:t>
            </a:r>
            <a:r>
              <a:rPr lang="en-US" sz="1200" dirty="0" err="1">
                <a:solidFill>
                  <a:srgbClr val="000000"/>
                </a:solidFill>
                <a:latin typeface="Times New Roman" pitchFamily="18" charset="0"/>
                <a:cs typeface="Times New Roman" pitchFamily="18" charset="0"/>
              </a:rPr>
              <a:t>Petabytes</a:t>
            </a:r>
            <a:endParaRPr lang="en-US" sz="1200" dirty="0">
              <a:solidFill>
                <a:srgbClr val="000000"/>
              </a:solidFill>
              <a:latin typeface="Times New Roman" pitchFamily="18" charset="0"/>
              <a:cs typeface="Times New Roman" pitchFamily="18" charset="0"/>
            </a:endParaRPr>
          </a:p>
          <a:p>
            <a:pPr marL="228523" indent="-228523" defTabSz="914245">
              <a:buFont typeface="Wingdings" pitchFamily="2" charset="2"/>
              <a:buChar char="Ø"/>
            </a:pPr>
            <a:r>
              <a:rPr lang="en-US" sz="1200" dirty="0">
                <a:solidFill>
                  <a:srgbClr val="000000"/>
                </a:solidFill>
                <a:latin typeface="Times New Roman" pitchFamily="18" charset="0"/>
                <a:cs typeface="Times New Roman" pitchFamily="18" charset="0"/>
              </a:rPr>
              <a:t>1 </a:t>
            </a:r>
            <a:r>
              <a:rPr lang="en-US" sz="1200" dirty="0" err="1">
                <a:solidFill>
                  <a:srgbClr val="000000"/>
                </a:solidFill>
                <a:latin typeface="Times New Roman" pitchFamily="18" charset="0"/>
                <a:cs typeface="Times New Roman" pitchFamily="18" charset="0"/>
              </a:rPr>
              <a:t>Zettabyte</a:t>
            </a:r>
            <a:r>
              <a:rPr lang="en-US" sz="1200" dirty="0">
                <a:solidFill>
                  <a:srgbClr val="000000"/>
                </a:solidFill>
                <a:latin typeface="Times New Roman" pitchFamily="18" charset="0"/>
                <a:cs typeface="Times New Roman" pitchFamily="18" charset="0"/>
              </a:rPr>
              <a:t>  = 1024 </a:t>
            </a:r>
            <a:r>
              <a:rPr lang="en-US" sz="1200" dirty="0" err="1">
                <a:solidFill>
                  <a:srgbClr val="000000"/>
                </a:solidFill>
                <a:latin typeface="Times New Roman" pitchFamily="18" charset="0"/>
                <a:cs typeface="Times New Roman" pitchFamily="18" charset="0"/>
              </a:rPr>
              <a:t>Exabytes</a:t>
            </a:r>
            <a:endParaRPr lang="en-US" sz="1200" dirty="0">
              <a:solidFill>
                <a:srgbClr val="000000"/>
              </a:solidFill>
              <a:latin typeface="Times New Roman" pitchFamily="18" charset="0"/>
              <a:cs typeface="Times New Roman" pitchFamily="18" charset="0"/>
            </a:endParaRPr>
          </a:p>
        </p:txBody>
      </p:sp>
      <p:grpSp>
        <p:nvGrpSpPr>
          <p:cNvPr id="29" name="Group 77"/>
          <p:cNvGrpSpPr/>
          <p:nvPr/>
        </p:nvGrpSpPr>
        <p:grpSpPr>
          <a:xfrm>
            <a:off x="594157" y="6038589"/>
            <a:ext cx="4715010" cy="369316"/>
            <a:chOff x="4185082" y="6086202"/>
            <a:chExt cx="4715010" cy="369314"/>
          </a:xfrm>
        </p:grpSpPr>
        <p:sp>
          <p:nvSpPr>
            <p:cNvPr id="79" name="Text Box 55"/>
            <p:cNvSpPr txBox="1">
              <a:spLocks noChangeArrowheads="1"/>
            </p:cNvSpPr>
            <p:nvPr/>
          </p:nvSpPr>
          <p:spPr bwMode="auto">
            <a:xfrm>
              <a:off x="7997311" y="6086202"/>
              <a:ext cx="902781" cy="36931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91425" tIns="45712" rIns="91425" bIns="45712">
              <a:spAutoFit/>
            </a:bodyPr>
            <a:lstStyle/>
            <a:p>
              <a:pPr algn="ctr" defTabSz="914245">
                <a:buClr>
                  <a:srgbClr val="F0AB00"/>
                </a:buClr>
                <a:buSzPct val="80000"/>
                <a:defRPr/>
              </a:pPr>
              <a:r>
                <a:rPr lang="en-US" b="1" dirty="0" smtClean="0">
                  <a:solidFill>
                    <a:srgbClr val="666666"/>
                  </a:solidFill>
                  <a:latin typeface="Arial"/>
                </a:rPr>
                <a:t>Future</a:t>
              </a:r>
              <a:endParaRPr lang="en-US" b="1" dirty="0">
                <a:solidFill>
                  <a:srgbClr val="666666"/>
                </a:solidFill>
                <a:latin typeface="Arial"/>
              </a:endParaRPr>
            </a:p>
          </p:txBody>
        </p:sp>
        <p:sp>
          <p:nvSpPr>
            <p:cNvPr id="80" name="Text Box 55"/>
            <p:cNvSpPr txBox="1">
              <a:spLocks noChangeArrowheads="1"/>
            </p:cNvSpPr>
            <p:nvPr/>
          </p:nvSpPr>
          <p:spPr bwMode="auto">
            <a:xfrm>
              <a:off x="6451801" y="6086202"/>
              <a:ext cx="698148" cy="36931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91425" tIns="45712" rIns="91425" bIns="45712">
              <a:spAutoFit/>
            </a:bodyPr>
            <a:lstStyle/>
            <a:p>
              <a:pPr algn="ctr" defTabSz="914245">
                <a:buClr>
                  <a:srgbClr val="F0AB00"/>
                </a:buClr>
                <a:buSzPct val="80000"/>
                <a:defRPr/>
              </a:pPr>
              <a:r>
                <a:rPr lang="en-US" b="1" dirty="0" smtClean="0">
                  <a:solidFill>
                    <a:srgbClr val="666666"/>
                  </a:solidFill>
                  <a:latin typeface="Arial"/>
                </a:rPr>
                <a:t>2015</a:t>
              </a:r>
              <a:endParaRPr lang="en-US" b="1" dirty="0">
                <a:solidFill>
                  <a:srgbClr val="666666"/>
                </a:solidFill>
                <a:latin typeface="Arial"/>
              </a:endParaRPr>
            </a:p>
          </p:txBody>
        </p:sp>
        <p:sp>
          <p:nvSpPr>
            <p:cNvPr id="81" name="Text Box 55"/>
            <p:cNvSpPr txBox="1">
              <a:spLocks noChangeArrowheads="1"/>
            </p:cNvSpPr>
            <p:nvPr/>
          </p:nvSpPr>
          <p:spPr bwMode="auto">
            <a:xfrm>
              <a:off x="4185082" y="6086202"/>
              <a:ext cx="685411" cy="36931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91425" tIns="45712" rIns="91425" bIns="45712">
              <a:spAutoFit/>
            </a:bodyPr>
            <a:lstStyle/>
            <a:p>
              <a:pPr algn="ctr" defTabSz="914245">
                <a:buClr>
                  <a:srgbClr val="F0AB00"/>
                </a:buClr>
                <a:buSzPct val="80000"/>
                <a:defRPr/>
              </a:pPr>
              <a:r>
                <a:rPr lang="en-US" b="1" dirty="0" smtClean="0">
                  <a:solidFill>
                    <a:srgbClr val="666666"/>
                  </a:solidFill>
                  <a:latin typeface="Arial"/>
                </a:rPr>
                <a:t>2011</a:t>
              </a:r>
              <a:endParaRPr lang="en-US" b="1" dirty="0">
                <a:solidFill>
                  <a:srgbClr val="666666"/>
                </a:solidFill>
                <a:latin typeface="Arial"/>
              </a:endParaRPr>
            </a:p>
          </p:txBody>
        </p:sp>
      </p:grpSp>
      <p:grpSp>
        <p:nvGrpSpPr>
          <p:cNvPr id="34" name="Group 115"/>
          <p:cNvGrpSpPr/>
          <p:nvPr/>
        </p:nvGrpSpPr>
        <p:grpSpPr>
          <a:xfrm>
            <a:off x="5498926" y="1891789"/>
            <a:ext cx="3483149" cy="590611"/>
            <a:chOff x="5876334" y="4187309"/>
            <a:chExt cx="3104006" cy="590609"/>
          </a:xfrm>
        </p:grpSpPr>
        <p:grpSp>
          <p:nvGrpSpPr>
            <p:cNvPr id="36" name="Group 15"/>
            <p:cNvGrpSpPr>
              <a:grpSpLocks/>
            </p:cNvGrpSpPr>
            <p:nvPr/>
          </p:nvGrpSpPr>
          <p:grpSpPr bwMode="auto">
            <a:xfrm>
              <a:off x="6811963" y="4281488"/>
              <a:ext cx="236537" cy="193675"/>
              <a:chOff x="4232" y="1845"/>
              <a:chExt cx="164" cy="135"/>
            </a:xfrm>
          </p:grpSpPr>
          <p:sp>
            <p:nvSpPr>
              <p:cNvPr id="89" name="AutoShape 16"/>
              <p:cNvSpPr>
                <a:spLocks noChangeArrowheads="1"/>
              </p:cNvSpPr>
              <p:nvPr/>
            </p:nvSpPr>
            <p:spPr bwMode="gray">
              <a:xfrm rot="16200000" flipV="1">
                <a:off x="4222" y="1858"/>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sp>
            <p:nvSpPr>
              <p:cNvPr id="90" name="AutoShape 17"/>
              <p:cNvSpPr>
                <a:spLocks noChangeArrowheads="1"/>
              </p:cNvSpPr>
              <p:nvPr/>
            </p:nvSpPr>
            <p:spPr bwMode="gray">
              <a:xfrm rot="16200000" flipV="1">
                <a:off x="4274" y="1855"/>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grpSp>
        <p:sp>
          <p:nvSpPr>
            <p:cNvPr id="91" name="Rectangle 18"/>
            <p:cNvSpPr>
              <a:spLocks noChangeArrowheads="1"/>
            </p:cNvSpPr>
            <p:nvPr/>
          </p:nvSpPr>
          <p:spPr bwMode="gray">
            <a:xfrm>
              <a:off x="5975518" y="4562475"/>
              <a:ext cx="3004822" cy="215443"/>
            </a:xfrm>
            <a:prstGeom prst="rect">
              <a:avLst/>
            </a:prstGeom>
            <a:noFill/>
            <a:ln w="9525" algn="ctr">
              <a:noFill/>
              <a:miter lim="800000"/>
              <a:headEnd/>
              <a:tailEnd/>
            </a:ln>
          </p:spPr>
          <p:txBody>
            <a:bodyPr wrap="square" lIns="0" tIns="0" rIns="0" bIns="0">
              <a:spAutoFit/>
            </a:bodyPr>
            <a:lstStyle/>
            <a:p>
              <a:pPr defTabSz="914245">
                <a:buClr>
                  <a:srgbClr val="F0AB00"/>
                </a:buClr>
              </a:pPr>
              <a:r>
                <a:rPr lang="en-US" sz="1400" dirty="0">
                  <a:solidFill>
                    <a:srgbClr val="000000"/>
                  </a:solidFill>
                  <a:latin typeface="Arial"/>
                </a:rPr>
                <a:t>Large volumes (petabyte is normal)</a:t>
              </a:r>
            </a:p>
          </p:txBody>
        </p:sp>
        <p:sp>
          <p:nvSpPr>
            <p:cNvPr id="104" name="Rectangle 103"/>
            <p:cNvSpPr/>
            <p:nvPr/>
          </p:nvSpPr>
          <p:spPr>
            <a:xfrm>
              <a:off x="5876334" y="4187309"/>
              <a:ext cx="958194" cy="338553"/>
            </a:xfrm>
            <a:prstGeom prst="rect">
              <a:avLst/>
            </a:prstGeom>
          </p:spPr>
          <p:txBody>
            <a:bodyPr wrap="none">
              <a:spAutoFit/>
            </a:bodyPr>
            <a:lstStyle/>
            <a:p>
              <a:pPr defTabSz="914245"/>
              <a:r>
                <a:rPr lang="en-US" sz="1600" b="1" cap="all" dirty="0">
                  <a:ln w="9000" cmpd="sng">
                    <a:solidFill>
                      <a:srgbClr val="4FB81C">
                        <a:shade val="50000"/>
                        <a:satMod val="120000"/>
                      </a:srgbClr>
                    </a:solidFill>
                    <a:prstDash val="solid"/>
                  </a:ln>
                  <a:gradFill>
                    <a:gsLst>
                      <a:gs pos="0">
                        <a:srgbClr val="4FB81C">
                          <a:shade val="20000"/>
                          <a:satMod val="245000"/>
                        </a:srgbClr>
                      </a:gs>
                      <a:gs pos="43000">
                        <a:srgbClr val="4FB81C">
                          <a:satMod val="255000"/>
                        </a:srgbClr>
                      </a:gs>
                      <a:gs pos="48000">
                        <a:srgbClr val="4FB81C">
                          <a:shade val="85000"/>
                          <a:satMod val="255000"/>
                        </a:srgbClr>
                      </a:gs>
                      <a:gs pos="100000">
                        <a:srgbClr val="4FB81C">
                          <a:shade val="20000"/>
                          <a:satMod val="245000"/>
                        </a:srgbClr>
                      </a:gs>
                    </a:gsLst>
                    <a:lin ang="5400000"/>
                  </a:gradFill>
                  <a:effectLst>
                    <a:reflection blurRad="12700" stA="28000" endPos="45000" dist="1000" dir="5400000" sy="-100000" algn="bl" rotWithShape="0"/>
                  </a:effectLst>
                  <a:latin typeface="Arial"/>
                </a:rPr>
                <a:t>Volume</a:t>
              </a:r>
            </a:p>
          </p:txBody>
        </p:sp>
      </p:grpSp>
      <p:grpSp>
        <p:nvGrpSpPr>
          <p:cNvPr id="48" name="Group 113"/>
          <p:cNvGrpSpPr/>
          <p:nvPr/>
        </p:nvGrpSpPr>
        <p:grpSpPr>
          <a:xfrm>
            <a:off x="5498305" y="3658528"/>
            <a:ext cx="3617121" cy="600134"/>
            <a:chOff x="5746490" y="5435084"/>
            <a:chExt cx="3223393" cy="600134"/>
          </a:xfrm>
        </p:grpSpPr>
        <p:grpSp>
          <p:nvGrpSpPr>
            <p:cNvPr id="55" name="Group 22"/>
            <p:cNvGrpSpPr>
              <a:grpSpLocks/>
            </p:cNvGrpSpPr>
            <p:nvPr/>
          </p:nvGrpSpPr>
          <p:grpSpPr bwMode="auto">
            <a:xfrm>
              <a:off x="6811963" y="5502275"/>
              <a:ext cx="219075" cy="190500"/>
              <a:chOff x="4232" y="2571"/>
              <a:chExt cx="152" cy="132"/>
            </a:xfrm>
          </p:grpSpPr>
          <p:sp>
            <p:nvSpPr>
              <p:cNvPr id="94" name="AutoShape 23"/>
              <p:cNvSpPr>
                <a:spLocks noChangeArrowheads="1"/>
              </p:cNvSpPr>
              <p:nvPr/>
            </p:nvSpPr>
            <p:spPr bwMode="gray">
              <a:xfrm rot="16200000" flipV="1">
                <a:off x="422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sp>
            <p:nvSpPr>
              <p:cNvPr id="95" name="AutoShape 24"/>
              <p:cNvSpPr>
                <a:spLocks noChangeArrowheads="1"/>
              </p:cNvSpPr>
              <p:nvPr/>
            </p:nvSpPr>
            <p:spPr bwMode="gray">
              <a:xfrm rot="16200000" flipV="1">
                <a:off x="426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grpSp>
        <p:sp>
          <p:nvSpPr>
            <p:cNvPr id="96" name="Rectangle 25"/>
            <p:cNvSpPr>
              <a:spLocks noChangeArrowheads="1"/>
            </p:cNvSpPr>
            <p:nvPr/>
          </p:nvSpPr>
          <p:spPr bwMode="gray">
            <a:xfrm>
              <a:off x="5829252" y="5819774"/>
              <a:ext cx="3140631" cy="215444"/>
            </a:xfrm>
            <a:prstGeom prst="rect">
              <a:avLst/>
            </a:prstGeom>
            <a:noFill/>
            <a:ln w="9525" algn="ctr">
              <a:noFill/>
              <a:miter lim="800000"/>
              <a:headEnd/>
              <a:tailEnd/>
            </a:ln>
          </p:spPr>
          <p:txBody>
            <a:bodyPr wrap="square" lIns="0" tIns="0" rIns="0" bIns="0">
              <a:spAutoFit/>
            </a:bodyPr>
            <a:lstStyle/>
            <a:p>
              <a:pPr indent="-171392" defTabSz="914245" fontAlgn="base">
                <a:spcAft>
                  <a:spcPct val="0"/>
                </a:spcAft>
                <a:buClr>
                  <a:srgbClr val="F0AB00"/>
                </a:buClr>
              </a:pPr>
              <a:r>
                <a:rPr lang="en-US" sz="1400" dirty="0">
                  <a:solidFill>
                    <a:srgbClr val="000000"/>
                  </a:solidFill>
                  <a:latin typeface="Arial"/>
                </a:rPr>
                <a:t>Fast collection, processing and consumption</a:t>
              </a:r>
            </a:p>
          </p:txBody>
        </p:sp>
        <p:sp>
          <p:nvSpPr>
            <p:cNvPr id="105" name="Rectangle 104"/>
            <p:cNvSpPr/>
            <p:nvPr/>
          </p:nvSpPr>
          <p:spPr>
            <a:xfrm>
              <a:off x="5746490" y="5435084"/>
              <a:ext cx="1090242" cy="338554"/>
            </a:xfrm>
            <a:prstGeom prst="rect">
              <a:avLst/>
            </a:prstGeom>
          </p:spPr>
          <p:txBody>
            <a:bodyPr wrap="none">
              <a:spAutoFit/>
            </a:bodyPr>
            <a:lstStyle/>
            <a:p>
              <a:pPr defTabSz="914245"/>
              <a:r>
                <a:rPr lang="en-US" sz="1600" b="1" cap="all" dirty="0">
                  <a:ln w="9000" cmpd="sng">
                    <a:solidFill>
                      <a:srgbClr val="4FB81C">
                        <a:shade val="50000"/>
                        <a:satMod val="120000"/>
                      </a:srgbClr>
                    </a:solidFill>
                    <a:prstDash val="solid"/>
                  </a:ln>
                  <a:gradFill>
                    <a:gsLst>
                      <a:gs pos="0">
                        <a:srgbClr val="4FB81C">
                          <a:shade val="20000"/>
                          <a:satMod val="245000"/>
                        </a:srgbClr>
                      </a:gs>
                      <a:gs pos="43000">
                        <a:srgbClr val="4FB81C">
                          <a:satMod val="255000"/>
                        </a:srgbClr>
                      </a:gs>
                      <a:gs pos="48000">
                        <a:srgbClr val="4FB81C">
                          <a:shade val="85000"/>
                          <a:satMod val="255000"/>
                        </a:srgbClr>
                      </a:gs>
                      <a:gs pos="100000">
                        <a:srgbClr val="4FB81C">
                          <a:shade val="20000"/>
                          <a:satMod val="245000"/>
                        </a:srgbClr>
                      </a:gs>
                    </a:gsLst>
                    <a:lin ang="5400000"/>
                  </a:gradFill>
                  <a:effectLst>
                    <a:reflection blurRad="12700" stA="28000" endPos="45000" dist="1000" dir="5400000" sy="-100000" algn="bl" rotWithShape="0"/>
                  </a:effectLst>
                  <a:latin typeface="Arial"/>
                </a:rPr>
                <a:t>Velocity</a:t>
              </a:r>
            </a:p>
          </p:txBody>
        </p:sp>
      </p:grpSp>
      <p:grpSp>
        <p:nvGrpSpPr>
          <p:cNvPr id="72" name="Group 114"/>
          <p:cNvGrpSpPr/>
          <p:nvPr/>
        </p:nvGrpSpPr>
        <p:grpSpPr>
          <a:xfrm>
            <a:off x="5522559" y="2820632"/>
            <a:ext cx="3040415" cy="569973"/>
            <a:chOff x="5878451" y="4777859"/>
            <a:chExt cx="2709462" cy="569973"/>
          </a:xfrm>
        </p:grpSpPr>
        <p:grpSp>
          <p:nvGrpSpPr>
            <p:cNvPr id="78" name="Group 12"/>
            <p:cNvGrpSpPr>
              <a:grpSpLocks/>
            </p:cNvGrpSpPr>
            <p:nvPr/>
          </p:nvGrpSpPr>
          <p:grpSpPr bwMode="auto">
            <a:xfrm>
              <a:off x="6811963" y="4843463"/>
              <a:ext cx="219075" cy="190500"/>
              <a:chOff x="4232" y="2571"/>
              <a:chExt cx="152" cy="132"/>
            </a:xfrm>
          </p:grpSpPr>
          <p:sp>
            <p:nvSpPr>
              <p:cNvPr id="86" name="AutoShape 13"/>
              <p:cNvSpPr>
                <a:spLocks noChangeArrowheads="1"/>
              </p:cNvSpPr>
              <p:nvPr/>
            </p:nvSpPr>
            <p:spPr bwMode="gray">
              <a:xfrm rot="16200000" flipV="1">
                <a:off x="422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sp>
            <p:nvSpPr>
              <p:cNvPr id="87" name="AutoShape 14"/>
              <p:cNvSpPr>
                <a:spLocks noChangeArrowheads="1"/>
              </p:cNvSpPr>
              <p:nvPr/>
            </p:nvSpPr>
            <p:spPr bwMode="gray">
              <a:xfrm rot="16200000" flipV="1">
                <a:off x="426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grpSp>
        <p:sp>
          <p:nvSpPr>
            <p:cNvPr id="92" name="Rectangle 19"/>
            <p:cNvSpPr>
              <a:spLocks noChangeArrowheads="1"/>
            </p:cNvSpPr>
            <p:nvPr/>
          </p:nvSpPr>
          <p:spPr bwMode="gray">
            <a:xfrm>
              <a:off x="5951614" y="5132388"/>
              <a:ext cx="2636299" cy="215444"/>
            </a:xfrm>
            <a:prstGeom prst="rect">
              <a:avLst/>
            </a:prstGeom>
            <a:noFill/>
            <a:ln w="9525" algn="ctr">
              <a:noFill/>
              <a:miter lim="800000"/>
              <a:headEnd/>
              <a:tailEnd/>
            </a:ln>
          </p:spPr>
          <p:txBody>
            <a:bodyPr wrap="square" lIns="0" tIns="0" rIns="0" bIns="0">
              <a:spAutoFit/>
            </a:bodyPr>
            <a:lstStyle/>
            <a:p>
              <a:pPr indent="-171392" defTabSz="914245" fontAlgn="base">
                <a:spcAft>
                  <a:spcPct val="0"/>
                </a:spcAft>
                <a:buClr>
                  <a:srgbClr val="F0AB00"/>
                </a:buClr>
              </a:pPr>
              <a:r>
                <a:rPr lang="en-US" sz="1400" dirty="0">
                  <a:solidFill>
                    <a:srgbClr val="000000"/>
                  </a:solidFill>
                  <a:latin typeface="Arial"/>
                </a:rPr>
                <a:t>Multiple data formats</a:t>
              </a:r>
            </a:p>
          </p:txBody>
        </p:sp>
        <p:sp>
          <p:nvSpPr>
            <p:cNvPr id="106" name="Rectangle 105"/>
            <p:cNvSpPr/>
            <p:nvPr/>
          </p:nvSpPr>
          <p:spPr>
            <a:xfrm>
              <a:off x="5878451" y="4777859"/>
              <a:ext cx="953105" cy="338554"/>
            </a:xfrm>
            <a:prstGeom prst="rect">
              <a:avLst/>
            </a:prstGeom>
          </p:spPr>
          <p:txBody>
            <a:bodyPr wrap="none">
              <a:spAutoFit/>
            </a:bodyPr>
            <a:lstStyle/>
            <a:p>
              <a:pPr defTabSz="914245"/>
              <a:r>
                <a:rPr lang="en-US" sz="1600" b="1" cap="all" dirty="0">
                  <a:ln w="9000" cmpd="sng">
                    <a:solidFill>
                      <a:srgbClr val="4FB81C">
                        <a:shade val="50000"/>
                        <a:satMod val="120000"/>
                      </a:srgbClr>
                    </a:solidFill>
                    <a:prstDash val="solid"/>
                  </a:ln>
                  <a:gradFill>
                    <a:gsLst>
                      <a:gs pos="0">
                        <a:srgbClr val="4FB81C">
                          <a:shade val="20000"/>
                          <a:satMod val="245000"/>
                        </a:srgbClr>
                      </a:gs>
                      <a:gs pos="43000">
                        <a:srgbClr val="4FB81C">
                          <a:satMod val="255000"/>
                        </a:srgbClr>
                      </a:gs>
                      <a:gs pos="48000">
                        <a:srgbClr val="4FB81C">
                          <a:shade val="85000"/>
                          <a:satMod val="255000"/>
                        </a:srgbClr>
                      </a:gs>
                      <a:gs pos="100000">
                        <a:srgbClr val="4FB81C">
                          <a:shade val="20000"/>
                          <a:satMod val="245000"/>
                        </a:srgbClr>
                      </a:gs>
                    </a:gsLst>
                    <a:lin ang="5400000"/>
                  </a:gradFill>
                  <a:effectLst>
                    <a:reflection blurRad="12700" stA="28000" endPos="45000" dist="1000" dir="5400000" sy="-100000" algn="bl" rotWithShape="0"/>
                  </a:effectLst>
                  <a:latin typeface="Arial"/>
                </a:rPr>
                <a:t>Variety</a:t>
              </a:r>
            </a:p>
          </p:txBody>
        </p:sp>
      </p:grpSp>
      <p:grpSp>
        <p:nvGrpSpPr>
          <p:cNvPr id="82" name="Group 112"/>
          <p:cNvGrpSpPr/>
          <p:nvPr/>
        </p:nvGrpSpPr>
        <p:grpSpPr>
          <a:xfrm>
            <a:off x="5498336" y="4454017"/>
            <a:ext cx="3255139" cy="571560"/>
            <a:chOff x="6048368" y="6092309"/>
            <a:chExt cx="2900813" cy="571560"/>
          </a:xfrm>
        </p:grpSpPr>
        <p:grpSp>
          <p:nvGrpSpPr>
            <p:cNvPr id="83" name="Group 22"/>
            <p:cNvGrpSpPr>
              <a:grpSpLocks/>
            </p:cNvGrpSpPr>
            <p:nvPr/>
          </p:nvGrpSpPr>
          <p:grpSpPr bwMode="auto">
            <a:xfrm>
              <a:off x="6811963" y="6159500"/>
              <a:ext cx="219075" cy="190500"/>
              <a:chOff x="4232" y="2571"/>
              <a:chExt cx="152" cy="132"/>
            </a:xfrm>
          </p:grpSpPr>
          <p:sp>
            <p:nvSpPr>
              <p:cNvPr id="108" name="AutoShape 23"/>
              <p:cNvSpPr>
                <a:spLocks noChangeArrowheads="1"/>
              </p:cNvSpPr>
              <p:nvPr/>
            </p:nvSpPr>
            <p:spPr bwMode="gray">
              <a:xfrm rot="16200000" flipV="1">
                <a:off x="422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sp>
            <p:nvSpPr>
              <p:cNvPr id="109" name="AutoShape 24"/>
              <p:cNvSpPr>
                <a:spLocks noChangeArrowheads="1"/>
              </p:cNvSpPr>
              <p:nvPr/>
            </p:nvSpPr>
            <p:spPr bwMode="gray">
              <a:xfrm rot="16200000" flipV="1">
                <a:off x="4262" y="2581"/>
                <a:ext cx="132" cy="112"/>
              </a:xfrm>
              <a:prstGeom prst="triangle">
                <a:avLst>
                  <a:gd name="adj" fmla="val 50000"/>
                </a:avLst>
              </a:prstGeom>
              <a:solidFill>
                <a:srgbClr val="FF6600"/>
              </a:solidFill>
              <a:ln w="9525" algn="ctr">
                <a:noFill/>
                <a:miter lim="800000"/>
                <a:headEnd/>
                <a:tailEnd/>
              </a:ln>
            </p:spPr>
            <p:txBody>
              <a:bodyPr wrap="none" anchor="ctr"/>
              <a:lstStyle/>
              <a:p>
                <a:pPr defTabSz="914245"/>
                <a:endParaRPr lang="en-US" sz="1400">
                  <a:solidFill>
                    <a:srgbClr val="000000"/>
                  </a:solidFill>
                  <a:latin typeface="Arial"/>
                </a:endParaRPr>
              </a:p>
            </p:txBody>
          </p:sp>
        </p:grpSp>
        <p:sp>
          <p:nvSpPr>
            <p:cNvPr id="110" name="Rectangle 25"/>
            <p:cNvSpPr>
              <a:spLocks noChangeArrowheads="1"/>
            </p:cNvSpPr>
            <p:nvPr/>
          </p:nvSpPr>
          <p:spPr bwMode="gray">
            <a:xfrm>
              <a:off x="6128831" y="6448425"/>
              <a:ext cx="2820350" cy="215444"/>
            </a:xfrm>
            <a:prstGeom prst="rect">
              <a:avLst/>
            </a:prstGeom>
            <a:noFill/>
            <a:ln w="9525" algn="ctr">
              <a:noFill/>
              <a:miter lim="800000"/>
              <a:headEnd/>
              <a:tailEnd/>
            </a:ln>
          </p:spPr>
          <p:txBody>
            <a:bodyPr wrap="square" lIns="0" tIns="0" rIns="0" bIns="0">
              <a:spAutoFit/>
            </a:bodyPr>
            <a:lstStyle/>
            <a:p>
              <a:pPr defTabSz="914245" fontAlgn="base">
                <a:spcAft>
                  <a:spcPct val="0"/>
                </a:spcAft>
                <a:buClr>
                  <a:srgbClr val="F0AB00"/>
                </a:buClr>
              </a:pPr>
              <a:r>
                <a:rPr lang="en-US" sz="1400" dirty="0">
                  <a:solidFill>
                    <a:srgbClr val="000000"/>
                  </a:solidFill>
                  <a:latin typeface="Arial"/>
                </a:rPr>
                <a:t>Competitive differentiator for business</a:t>
              </a:r>
            </a:p>
          </p:txBody>
        </p:sp>
        <p:sp>
          <p:nvSpPr>
            <p:cNvPr id="111" name="Rectangle 110"/>
            <p:cNvSpPr/>
            <p:nvPr/>
          </p:nvSpPr>
          <p:spPr>
            <a:xfrm>
              <a:off x="6048368" y="6092309"/>
              <a:ext cx="782129" cy="338554"/>
            </a:xfrm>
            <a:prstGeom prst="rect">
              <a:avLst/>
            </a:prstGeom>
          </p:spPr>
          <p:txBody>
            <a:bodyPr wrap="none">
              <a:spAutoFit/>
            </a:bodyPr>
            <a:lstStyle/>
            <a:p>
              <a:pPr defTabSz="914245"/>
              <a:r>
                <a:rPr lang="en-US" sz="1600" b="1" cap="all" dirty="0">
                  <a:ln w="9000" cmpd="sng">
                    <a:solidFill>
                      <a:srgbClr val="4FB81C">
                        <a:shade val="50000"/>
                        <a:satMod val="120000"/>
                      </a:srgbClr>
                    </a:solidFill>
                    <a:prstDash val="solid"/>
                  </a:ln>
                  <a:gradFill>
                    <a:gsLst>
                      <a:gs pos="0">
                        <a:srgbClr val="4FB81C">
                          <a:shade val="20000"/>
                          <a:satMod val="245000"/>
                        </a:srgbClr>
                      </a:gs>
                      <a:gs pos="43000">
                        <a:srgbClr val="4FB81C">
                          <a:satMod val="255000"/>
                        </a:srgbClr>
                      </a:gs>
                      <a:gs pos="48000">
                        <a:srgbClr val="4FB81C">
                          <a:shade val="85000"/>
                          <a:satMod val="255000"/>
                        </a:srgbClr>
                      </a:gs>
                      <a:gs pos="100000">
                        <a:srgbClr val="4FB81C">
                          <a:shade val="20000"/>
                          <a:satMod val="245000"/>
                        </a:srgbClr>
                      </a:gs>
                    </a:gsLst>
                    <a:lin ang="5400000"/>
                  </a:gradFill>
                  <a:effectLst>
                    <a:reflection blurRad="12700" stA="28000" endPos="45000" dist="1000" dir="5400000" sy="-100000" algn="bl" rotWithShape="0"/>
                  </a:effectLst>
                  <a:latin typeface="Arial"/>
                </a:rPr>
                <a:t>Value</a:t>
              </a:r>
            </a:p>
          </p:txBody>
        </p:sp>
      </p:grpSp>
      <p:sp>
        <p:nvSpPr>
          <p:cNvPr id="84" name="Freeform 26"/>
          <p:cNvSpPr>
            <a:spLocks/>
          </p:cNvSpPr>
          <p:nvPr/>
        </p:nvSpPr>
        <p:spPr bwMode="ltGray">
          <a:xfrm>
            <a:off x="419103" y="5324475"/>
            <a:ext cx="2381249" cy="647700"/>
          </a:xfrm>
          <a:custGeom>
            <a:avLst/>
            <a:gdLst>
              <a:gd name="T0" fmla="*/ 0 w 1291"/>
              <a:gd name="T1" fmla="*/ 2147483647 h 886"/>
              <a:gd name="T2" fmla="*/ 2147483647 w 1291"/>
              <a:gd name="T3" fmla="*/ 2147483647 h 886"/>
              <a:gd name="T4" fmla="*/ 2147483647 w 1291"/>
              <a:gd name="T5" fmla="*/ 2147483647 h 886"/>
              <a:gd name="T6" fmla="*/ 2147483647 w 1291"/>
              <a:gd name="T7" fmla="*/ 2147483647 h 886"/>
              <a:gd name="T8" fmla="*/ 2147483647 w 1291"/>
              <a:gd name="T9" fmla="*/ 0 h 886"/>
              <a:gd name="T10" fmla="*/ 2147483647 w 1291"/>
              <a:gd name="T11" fmla="*/ 2147483647 h 886"/>
              <a:gd name="T12" fmla="*/ 2147483647 w 1291"/>
              <a:gd name="T13" fmla="*/ 2147483647 h 886"/>
              <a:gd name="T14" fmla="*/ 2147483647 w 1291"/>
              <a:gd name="T15" fmla="*/ 2147483647 h 886"/>
              <a:gd name="T16" fmla="*/ 2147483647 w 1291"/>
              <a:gd name="T17" fmla="*/ 2147483647 h 886"/>
              <a:gd name="T18" fmla="*/ 0 w 1291"/>
              <a:gd name="T19" fmla="*/ 2147483647 h 8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1"/>
              <a:gd name="T31" fmla="*/ 0 h 886"/>
              <a:gd name="T32" fmla="*/ 1291 w 1291"/>
              <a:gd name="T33" fmla="*/ 886 h 8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1" h="886">
                <a:moveTo>
                  <a:pt x="0" y="687"/>
                </a:moveTo>
                <a:cubicBezTo>
                  <a:pt x="261" y="646"/>
                  <a:pt x="345" y="660"/>
                  <a:pt x="671" y="532"/>
                </a:cubicBezTo>
                <a:cubicBezTo>
                  <a:pt x="997" y="404"/>
                  <a:pt x="1069" y="227"/>
                  <a:pt x="1103" y="149"/>
                </a:cubicBezTo>
                <a:cubicBezTo>
                  <a:pt x="1045" y="140"/>
                  <a:pt x="988" y="131"/>
                  <a:pt x="988" y="131"/>
                </a:cubicBezTo>
                <a:lnTo>
                  <a:pt x="1164" y="0"/>
                </a:lnTo>
                <a:lnTo>
                  <a:pt x="1291" y="183"/>
                </a:lnTo>
                <a:lnTo>
                  <a:pt x="1164" y="161"/>
                </a:lnTo>
                <a:cubicBezTo>
                  <a:pt x="1120" y="317"/>
                  <a:pt x="981" y="576"/>
                  <a:pt x="798" y="714"/>
                </a:cubicBezTo>
                <a:cubicBezTo>
                  <a:pt x="615" y="852"/>
                  <a:pt x="749" y="772"/>
                  <a:pt x="554" y="886"/>
                </a:cubicBezTo>
                <a:lnTo>
                  <a:pt x="0" y="687"/>
                </a:lnTo>
                <a:close/>
              </a:path>
            </a:pathLst>
          </a:custGeom>
          <a:gradFill rotWithShape="1">
            <a:gsLst>
              <a:gs pos="0">
                <a:srgbClr val="3C5470"/>
              </a:gs>
              <a:gs pos="100000">
                <a:srgbClr val="F8F8F8"/>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91410" tIns="45704" rIns="91410" bIns="45704" anchor="ctr"/>
          <a:lstStyle/>
          <a:p>
            <a:pPr defTabSz="914245"/>
            <a:endParaRPr lang="en-US">
              <a:solidFill>
                <a:srgbClr val="000000"/>
              </a:solidFill>
              <a:latin typeface="Arial"/>
            </a:endParaRPr>
          </a:p>
        </p:txBody>
      </p:sp>
      <p:sp>
        <p:nvSpPr>
          <p:cNvPr id="10" name="Oval 9"/>
          <p:cNvSpPr/>
          <p:nvPr/>
        </p:nvSpPr>
        <p:spPr bwMode="gray">
          <a:xfrm>
            <a:off x="435692" y="4867277"/>
            <a:ext cx="1050208" cy="1026533"/>
          </a:xfrm>
          <a:prstGeom prst="ellipse">
            <a:avLst/>
          </a:prstGeom>
          <a:solidFill>
            <a:srgbClr val="FFFFFF">
              <a:lumMod val="20000"/>
              <a:lumOff val="80000"/>
            </a:srgbClr>
          </a:solidFill>
          <a:ln w="9525" algn="ctr">
            <a:solidFill>
              <a:srgbClr val="666666"/>
            </a:solidFill>
            <a:miter lim="800000"/>
            <a:headEnd/>
            <a:tailEnd/>
          </a:ln>
          <a:effectLst>
            <a:innerShdw blurRad="63500" dist="50800" dir="18900000">
              <a:prstClr val="black">
                <a:alpha val="50000"/>
              </a:prstClr>
            </a:innerShdw>
          </a:effectLst>
        </p:spPr>
        <p:txBody>
          <a:bodyPr lIns="0" tIns="71963" rIns="0" bIns="71963" anchor="ctr"/>
          <a:lstStyle/>
          <a:p>
            <a:pPr algn="ctr" defTabSz="914245">
              <a:spcBef>
                <a:spcPct val="50000"/>
              </a:spcBef>
              <a:buClr>
                <a:srgbClr val="F0AB00"/>
              </a:buClr>
              <a:defRPr/>
            </a:pPr>
            <a:r>
              <a:rPr lang="en-US" sz="1000" b="1" dirty="0">
                <a:solidFill>
                  <a:srgbClr val="000000"/>
                </a:solidFill>
                <a:latin typeface="Arial"/>
                <a:cs typeface="Arial"/>
              </a:rPr>
              <a:t>1.8 </a:t>
            </a:r>
            <a:r>
              <a:rPr lang="en-US" sz="1000" b="1" dirty="0" err="1">
                <a:solidFill>
                  <a:srgbClr val="000000"/>
                </a:solidFill>
                <a:latin typeface="Arial"/>
                <a:cs typeface="Arial"/>
              </a:rPr>
              <a:t>Zettabytes</a:t>
            </a:r>
            <a:endParaRPr lang="en-US" sz="1200" b="1" kern="0" dirty="0">
              <a:solidFill>
                <a:srgbClr val="000000"/>
              </a:solidFill>
              <a:latin typeface="Arial" charset="0"/>
            </a:endParaRPr>
          </a:p>
        </p:txBody>
      </p:sp>
    </p:spTree>
    <p:extLst>
      <p:ext uri="{BB962C8B-B14F-4D97-AF65-F5344CB8AC3E}">
        <p14:creationId xmlns:p14="http://schemas.microsoft.com/office/powerpoint/2010/main" val="412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887" y="2187231"/>
            <a:ext cx="762419" cy="375311"/>
          </a:xfrm>
          <a:prstGeom prst="rect">
            <a:avLst/>
          </a:prstGeom>
        </p:spPr>
        <p:txBody>
          <a:bodyPr wrap="none" lIns="0" tIns="0" rIns="0" bIns="0" anchor="ctr" anchorCtr="0">
            <a:noAutofit/>
          </a:bodyPr>
          <a:lstStyle/>
          <a:p>
            <a:pPr lvl="0" algn="ctr">
              <a:buClr>
                <a:srgbClr val="44697D"/>
              </a:buClr>
              <a:defRPr/>
            </a:pPr>
            <a:r>
              <a:rPr lang="en-US" sz="1600" b="1" kern="0" dirty="0" smtClean="0">
                <a:ea typeface="Arial Unicode MS" pitchFamily="34" charset="-128"/>
                <a:cs typeface="Arial Unicode MS" pitchFamily="34" charset="-128"/>
              </a:rPr>
              <a:t>Engage</a:t>
            </a:r>
            <a:endParaRPr lang="en-US" sz="1600" b="1" kern="0" dirty="0">
              <a:ea typeface="Arial Unicode MS" pitchFamily="34" charset="-128"/>
              <a:cs typeface="Arial Unicode MS" pitchFamily="34" charset="-128"/>
            </a:endParaRPr>
          </a:p>
        </p:txBody>
      </p:sp>
      <p:sp>
        <p:nvSpPr>
          <p:cNvPr id="3" name="Chevron 2"/>
          <p:cNvSpPr/>
          <p:nvPr/>
        </p:nvSpPr>
        <p:spPr bwMode="gray">
          <a:xfrm rot="16200000">
            <a:off x="742560" y="2343956"/>
            <a:ext cx="209070" cy="975738"/>
          </a:xfrm>
          <a:prstGeom prst="chevron">
            <a:avLst>
              <a:gd name="adj" fmla="val 53060"/>
            </a:avLst>
          </a:prstGeom>
          <a:solidFill>
            <a:schemeClr val="accent1"/>
          </a:solidFill>
        </p:spPr>
        <p:txBody>
          <a:bodyPr wrap="square" lIns="76782" tIns="38391" rIns="76782" bIns="38391" rtlCol="0" anchor="ctr" anchorCtr="1">
            <a:noAutofit/>
          </a:bodyPr>
          <a:lstStyle/>
          <a:p>
            <a:pPr algn="ctr"/>
            <a:endParaRPr lang="en-US" b="1" dirty="0" smtClean="0">
              <a:solidFill>
                <a:schemeClr val="bg1"/>
              </a:solidFill>
              <a:cs typeface="Arial"/>
            </a:endParaRPr>
          </a:p>
        </p:txBody>
      </p:sp>
      <p:sp>
        <p:nvSpPr>
          <p:cNvPr id="4" name="Chevron 3"/>
          <p:cNvSpPr/>
          <p:nvPr/>
        </p:nvSpPr>
        <p:spPr bwMode="gray">
          <a:xfrm rot="16200000">
            <a:off x="742560" y="3257831"/>
            <a:ext cx="209070" cy="975738"/>
          </a:xfrm>
          <a:prstGeom prst="chevron">
            <a:avLst>
              <a:gd name="adj" fmla="val 53060"/>
            </a:avLst>
          </a:prstGeom>
          <a:solidFill>
            <a:schemeClr val="accent1"/>
          </a:solidFill>
        </p:spPr>
        <p:txBody>
          <a:bodyPr wrap="square" lIns="76782" tIns="38391" rIns="76782" bIns="38391" rtlCol="0" anchor="ctr" anchorCtr="1">
            <a:noAutofit/>
          </a:bodyPr>
          <a:lstStyle/>
          <a:p>
            <a:pPr algn="ctr"/>
            <a:endParaRPr lang="en-US" b="1" dirty="0" smtClean="0">
              <a:solidFill>
                <a:schemeClr val="bg1"/>
              </a:solidFill>
              <a:cs typeface="Arial"/>
            </a:endParaRPr>
          </a:p>
        </p:txBody>
      </p:sp>
      <p:sp>
        <p:nvSpPr>
          <p:cNvPr id="5" name="Chevron 4"/>
          <p:cNvSpPr/>
          <p:nvPr/>
        </p:nvSpPr>
        <p:spPr bwMode="gray">
          <a:xfrm rot="16200000">
            <a:off x="742560" y="4171708"/>
            <a:ext cx="209070" cy="975738"/>
          </a:xfrm>
          <a:prstGeom prst="chevron">
            <a:avLst>
              <a:gd name="adj" fmla="val 53060"/>
            </a:avLst>
          </a:prstGeom>
          <a:solidFill>
            <a:schemeClr val="accent1"/>
          </a:solidFill>
        </p:spPr>
        <p:txBody>
          <a:bodyPr wrap="square" lIns="76782" tIns="38391" rIns="76782" bIns="38391" rtlCol="0" anchor="ctr" anchorCtr="1">
            <a:noAutofit/>
          </a:bodyPr>
          <a:lstStyle/>
          <a:p>
            <a:pPr algn="ctr"/>
            <a:endParaRPr lang="en-US" b="1" dirty="0" smtClean="0">
              <a:solidFill>
                <a:schemeClr val="bg1"/>
              </a:solidFill>
              <a:cs typeface="Arial"/>
            </a:endParaRPr>
          </a:p>
        </p:txBody>
      </p:sp>
      <p:sp>
        <p:nvSpPr>
          <p:cNvPr id="6" name="Rectangle 5"/>
          <p:cNvSpPr/>
          <p:nvPr/>
        </p:nvSpPr>
        <p:spPr>
          <a:xfrm>
            <a:off x="469933" y="4928861"/>
            <a:ext cx="762419" cy="375311"/>
          </a:xfrm>
          <a:prstGeom prst="rect">
            <a:avLst/>
          </a:prstGeom>
        </p:spPr>
        <p:txBody>
          <a:bodyPr wrap="none" lIns="0" tIns="0" rIns="0" bIns="0" anchor="ctr" anchorCtr="0">
            <a:noAutofit/>
          </a:bodyPr>
          <a:lstStyle/>
          <a:p>
            <a:pPr lvl="0" algn="ctr">
              <a:buClr>
                <a:srgbClr val="44697D"/>
              </a:buClr>
              <a:defRPr/>
            </a:pPr>
            <a:r>
              <a:rPr lang="en-US" sz="1600" b="1" kern="0" dirty="0" smtClean="0">
                <a:ea typeface="Arial Unicode MS" pitchFamily="34" charset="-128"/>
                <a:cs typeface="Arial Unicode MS" pitchFamily="34" charset="-128"/>
              </a:rPr>
              <a:t>Ingest</a:t>
            </a:r>
            <a:endParaRPr lang="en-US" sz="1600" b="1" kern="0" dirty="0">
              <a:ea typeface="Arial Unicode MS" pitchFamily="34" charset="-128"/>
              <a:cs typeface="Arial Unicode MS" pitchFamily="34" charset="-128"/>
            </a:endParaRPr>
          </a:p>
        </p:txBody>
      </p:sp>
      <p:sp>
        <p:nvSpPr>
          <p:cNvPr id="7" name="Rectangle 6"/>
          <p:cNvSpPr/>
          <p:nvPr/>
        </p:nvSpPr>
        <p:spPr>
          <a:xfrm>
            <a:off x="463863" y="3120384"/>
            <a:ext cx="762419" cy="375311"/>
          </a:xfrm>
          <a:prstGeom prst="rect">
            <a:avLst/>
          </a:prstGeom>
        </p:spPr>
        <p:txBody>
          <a:bodyPr wrap="none" lIns="0" tIns="0" rIns="0" bIns="0" anchor="ctr" anchorCtr="0">
            <a:noAutofit/>
          </a:bodyPr>
          <a:lstStyle/>
          <a:p>
            <a:pPr algn="ctr"/>
            <a:r>
              <a:rPr lang="en-US" sz="1600" b="1" kern="0" dirty="0" smtClean="0">
                <a:ea typeface="Arial Unicode MS" pitchFamily="34" charset="-128"/>
                <a:cs typeface="Arial Unicode MS" pitchFamily="34" charset="-128"/>
              </a:rPr>
              <a:t>Process</a:t>
            </a:r>
            <a:endParaRPr lang="en-US" sz="1600" b="1" dirty="0"/>
          </a:p>
        </p:txBody>
      </p:sp>
      <p:sp>
        <p:nvSpPr>
          <p:cNvPr id="8" name="Rectangle 7"/>
          <p:cNvSpPr/>
          <p:nvPr/>
        </p:nvSpPr>
        <p:spPr>
          <a:xfrm>
            <a:off x="469933" y="4005355"/>
            <a:ext cx="762419" cy="375311"/>
          </a:xfrm>
          <a:prstGeom prst="rect">
            <a:avLst/>
          </a:prstGeom>
        </p:spPr>
        <p:txBody>
          <a:bodyPr wrap="none" lIns="0" tIns="0" rIns="0" bIns="0" anchor="ctr" anchorCtr="0">
            <a:noAutofit/>
          </a:bodyPr>
          <a:lstStyle/>
          <a:p>
            <a:pPr lvl="0" algn="ctr">
              <a:buClr>
                <a:srgbClr val="44697D"/>
              </a:buClr>
              <a:defRPr/>
            </a:pPr>
            <a:r>
              <a:rPr lang="en-US" sz="1600" b="1" kern="0" dirty="0" smtClean="0">
                <a:ea typeface="Arial Unicode MS" pitchFamily="34" charset="-128"/>
                <a:cs typeface="Arial Unicode MS" pitchFamily="34" charset="-128"/>
              </a:rPr>
              <a:t>Store</a:t>
            </a:r>
            <a:endParaRPr lang="en-US" sz="1600" b="1" kern="0" dirty="0">
              <a:ea typeface="Arial Unicode MS" pitchFamily="34" charset="-128"/>
              <a:cs typeface="Arial Unicode MS" pitchFamily="34" charset="-128"/>
            </a:endParaRPr>
          </a:p>
        </p:txBody>
      </p:sp>
      <p:sp>
        <p:nvSpPr>
          <p:cNvPr id="10" name="Rectangle 9"/>
          <p:cNvSpPr/>
          <p:nvPr/>
        </p:nvSpPr>
        <p:spPr>
          <a:xfrm>
            <a:off x="6428569" y="2032912"/>
            <a:ext cx="2394303" cy="3355522"/>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4022773" y="2032912"/>
            <a:ext cx="2389164" cy="3355522"/>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Box 22"/>
          <p:cNvSpPr txBox="1"/>
          <p:nvPr/>
        </p:nvSpPr>
        <p:spPr>
          <a:xfrm>
            <a:off x="2120497" y="3499039"/>
            <a:ext cx="1401794" cy="276999"/>
          </a:xfrm>
          <a:prstGeom prst="rect">
            <a:avLst/>
          </a:prstGeom>
          <a:noFill/>
        </p:spPr>
        <p:txBody>
          <a:bodyPr wrap="none" rtlCol="0">
            <a:spAutoFit/>
          </a:bodyPr>
          <a:lstStyle/>
          <a:p>
            <a:pPr algn="ctr"/>
            <a:r>
              <a:rPr lang="en-US" sz="1200" smtClean="0"/>
              <a:t>Information Views</a:t>
            </a:r>
            <a:endParaRPr lang="en-US" sz="1200" dirty="0"/>
          </a:p>
        </p:txBody>
      </p:sp>
      <p:sp>
        <p:nvSpPr>
          <p:cNvPr id="24" name="TextBox 23"/>
          <p:cNvSpPr txBox="1"/>
          <p:nvPr/>
        </p:nvSpPr>
        <p:spPr>
          <a:xfrm>
            <a:off x="2157411" y="4363228"/>
            <a:ext cx="1425391" cy="276999"/>
          </a:xfrm>
          <a:prstGeom prst="rect">
            <a:avLst/>
          </a:prstGeom>
          <a:noFill/>
        </p:spPr>
        <p:txBody>
          <a:bodyPr wrap="none" rtlCol="0">
            <a:spAutoFit/>
          </a:bodyPr>
          <a:lstStyle/>
          <a:p>
            <a:pPr algn="ctr"/>
            <a:r>
              <a:rPr lang="en-US" sz="1200" dirty="0" smtClean="0"/>
              <a:t>EDW / Data Marts</a:t>
            </a:r>
            <a:endParaRPr lang="en-US" sz="1200" dirty="0"/>
          </a:p>
        </p:txBody>
      </p:sp>
      <p:sp>
        <p:nvSpPr>
          <p:cNvPr id="25" name="TextBox 24"/>
          <p:cNvSpPr txBox="1"/>
          <p:nvPr/>
        </p:nvSpPr>
        <p:spPr>
          <a:xfrm>
            <a:off x="4528201" y="3397291"/>
            <a:ext cx="1463414" cy="461665"/>
          </a:xfrm>
          <a:prstGeom prst="rect">
            <a:avLst/>
          </a:prstGeom>
          <a:noFill/>
        </p:spPr>
        <p:txBody>
          <a:bodyPr wrap="none" rtlCol="0">
            <a:spAutoFit/>
          </a:bodyPr>
          <a:lstStyle/>
          <a:p>
            <a:pPr algn="ctr"/>
            <a:r>
              <a:rPr lang="en-US" sz="1200" dirty="0" smtClean="0"/>
              <a:t>Data Mining / </a:t>
            </a:r>
            <a:br>
              <a:rPr lang="en-US" sz="1200" dirty="0" smtClean="0"/>
            </a:br>
            <a:r>
              <a:rPr lang="en-US" sz="1200" dirty="0" smtClean="0"/>
              <a:t>Predictive Analysis</a:t>
            </a:r>
            <a:endParaRPr lang="en-US" sz="1200" dirty="0"/>
          </a:p>
        </p:txBody>
      </p:sp>
      <p:sp>
        <p:nvSpPr>
          <p:cNvPr id="26" name="TextBox 25"/>
          <p:cNvSpPr txBox="1"/>
          <p:nvPr/>
        </p:nvSpPr>
        <p:spPr>
          <a:xfrm>
            <a:off x="4344762" y="4410202"/>
            <a:ext cx="1840568" cy="276999"/>
          </a:xfrm>
          <a:prstGeom prst="rect">
            <a:avLst/>
          </a:prstGeom>
          <a:noFill/>
        </p:spPr>
        <p:txBody>
          <a:bodyPr wrap="none" rtlCol="0">
            <a:spAutoFit/>
          </a:bodyPr>
          <a:lstStyle/>
          <a:p>
            <a:pPr algn="ctr"/>
            <a:r>
              <a:rPr lang="en-US" sz="1200" dirty="0" smtClean="0"/>
              <a:t>Unstructured Data Store</a:t>
            </a:r>
            <a:endParaRPr lang="en-US" sz="1200" dirty="0"/>
          </a:p>
        </p:txBody>
      </p:sp>
      <p:sp>
        <p:nvSpPr>
          <p:cNvPr id="27" name="TextBox 26"/>
          <p:cNvSpPr txBox="1"/>
          <p:nvPr/>
        </p:nvSpPr>
        <p:spPr>
          <a:xfrm>
            <a:off x="7267304" y="4256761"/>
            <a:ext cx="883576" cy="461665"/>
          </a:xfrm>
          <a:prstGeom prst="rect">
            <a:avLst/>
          </a:prstGeom>
          <a:noFill/>
        </p:spPr>
        <p:txBody>
          <a:bodyPr wrap="none" rtlCol="0">
            <a:spAutoFit/>
          </a:bodyPr>
          <a:lstStyle/>
          <a:p>
            <a:pPr algn="ctr"/>
            <a:r>
              <a:rPr lang="en-US" sz="1200" dirty="0" smtClean="0"/>
              <a:t>Real-time </a:t>
            </a:r>
            <a:br>
              <a:rPr lang="en-US" sz="1200" dirty="0" smtClean="0"/>
            </a:br>
            <a:r>
              <a:rPr lang="en-US" sz="1200" dirty="0" smtClean="0"/>
              <a:t>Database</a:t>
            </a:r>
            <a:endParaRPr lang="en-US" sz="1200" dirty="0"/>
          </a:p>
        </p:txBody>
      </p:sp>
      <p:sp>
        <p:nvSpPr>
          <p:cNvPr id="28" name="Oval 27"/>
          <p:cNvSpPr/>
          <p:nvPr/>
        </p:nvSpPr>
        <p:spPr>
          <a:xfrm>
            <a:off x="2604206" y="4771158"/>
            <a:ext cx="522630" cy="3600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p:cNvSpPr/>
          <p:nvPr/>
        </p:nvSpPr>
        <p:spPr>
          <a:xfrm>
            <a:off x="4993371" y="4738502"/>
            <a:ext cx="522630" cy="3600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TextBox 29"/>
          <p:cNvSpPr txBox="1"/>
          <p:nvPr/>
        </p:nvSpPr>
        <p:spPr>
          <a:xfrm rot="16200000">
            <a:off x="3349653" y="4367592"/>
            <a:ext cx="1675459" cy="307777"/>
          </a:xfrm>
          <a:prstGeom prst="rect">
            <a:avLst/>
          </a:prstGeom>
          <a:noFill/>
        </p:spPr>
        <p:txBody>
          <a:bodyPr wrap="none" rtlCol="0">
            <a:spAutoFit/>
          </a:bodyPr>
          <a:lstStyle/>
          <a:p>
            <a:r>
              <a:rPr lang="en-US" sz="1400" b="1" dirty="0" smtClean="0"/>
              <a:t>Insight Discovery</a:t>
            </a:r>
            <a:endParaRPr lang="en-US" sz="1400" b="1" dirty="0"/>
          </a:p>
        </p:txBody>
      </p:sp>
      <p:sp>
        <p:nvSpPr>
          <p:cNvPr id="31" name="TextBox 30"/>
          <p:cNvSpPr txBox="1"/>
          <p:nvPr/>
        </p:nvSpPr>
        <p:spPr>
          <a:xfrm rot="16200000">
            <a:off x="5822303" y="4451076"/>
            <a:ext cx="1508490" cy="307777"/>
          </a:xfrm>
          <a:prstGeom prst="rect">
            <a:avLst/>
          </a:prstGeom>
          <a:noFill/>
        </p:spPr>
        <p:txBody>
          <a:bodyPr wrap="none" rtlCol="0">
            <a:spAutoFit/>
          </a:bodyPr>
          <a:lstStyle/>
          <a:p>
            <a:r>
              <a:rPr lang="en-US" sz="1400" b="1" dirty="0" smtClean="0"/>
              <a:t>Real-time Value</a:t>
            </a:r>
            <a:endParaRPr lang="en-US" sz="1400" b="1" dirty="0"/>
          </a:p>
        </p:txBody>
      </p:sp>
      <p:sp>
        <p:nvSpPr>
          <p:cNvPr id="33" name="Rectangle 32"/>
          <p:cNvSpPr/>
          <p:nvPr/>
        </p:nvSpPr>
        <p:spPr>
          <a:xfrm>
            <a:off x="4470741"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p:cNvSpPr/>
          <p:nvPr/>
        </p:nvSpPr>
        <p:spPr>
          <a:xfrm>
            <a:off x="4993371"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p:cNvSpPr/>
          <p:nvPr/>
        </p:nvSpPr>
        <p:spPr>
          <a:xfrm>
            <a:off x="5516000"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Rectangle 35"/>
          <p:cNvSpPr/>
          <p:nvPr/>
        </p:nvSpPr>
        <p:spPr>
          <a:xfrm>
            <a:off x="6934566"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Rectangle 36"/>
          <p:cNvSpPr/>
          <p:nvPr/>
        </p:nvSpPr>
        <p:spPr>
          <a:xfrm>
            <a:off x="7457196"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Rectangle 37"/>
          <p:cNvSpPr/>
          <p:nvPr/>
        </p:nvSpPr>
        <p:spPr>
          <a:xfrm>
            <a:off x="7979826"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p:cNvSpPr/>
          <p:nvPr/>
        </p:nvSpPr>
        <p:spPr>
          <a:xfrm>
            <a:off x="2151099"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p:cNvSpPr/>
          <p:nvPr/>
        </p:nvSpPr>
        <p:spPr>
          <a:xfrm>
            <a:off x="2673729"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p:cNvSpPr/>
          <p:nvPr/>
        </p:nvSpPr>
        <p:spPr>
          <a:xfrm>
            <a:off x="3196358" y="2238671"/>
            <a:ext cx="373307" cy="257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TextBox 42"/>
          <p:cNvSpPr txBox="1"/>
          <p:nvPr/>
        </p:nvSpPr>
        <p:spPr>
          <a:xfrm>
            <a:off x="6714974" y="2495869"/>
            <a:ext cx="1915909" cy="461665"/>
          </a:xfrm>
          <a:prstGeom prst="rect">
            <a:avLst/>
          </a:prstGeom>
          <a:noFill/>
        </p:spPr>
        <p:txBody>
          <a:bodyPr wrap="none" rtlCol="0">
            <a:spAutoFit/>
          </a:bodyPr>
          <a:lstStyle/>
          <a:p>
            <a:pPr algn="ctr"/>
            <a:r>
              <a:rPr lang="en-US" sz="1200" dirty="0" smtClean="0"/>
              <a:t>Business </a:t>
            </a:r>
            <a:br>
              <a:rPr lang="en-US" sz="1200" dirty="0" smtClean="0"/>
            </a:br>
            <a:r>
              <a:rPr lang="en-US" sz="1200" dirty="0" smtClean="0"/>
              <a:t>Applications &amp; Processes</a:t>
            </a:r>
            <a:endParaRPr lang="en-US" sz="1200" dirty="0"/>
          </a:p>
        </p:txBody>
      </p:sp>
      <p:sp>
        <p:nvSpPr>
          <p:cNvPr id="44" name="TextBox 43"/>
          <p:cNvSpPr txBox="1"/>
          <p:nvPr/>
        </p:nvSpPr>
        <p:spPr>
          <a:xfrm>
            <a:off x="4099512" y="2495869"/>
            <a:ext cx="2102884" cy="461665"/>
          </a:xfrm>
          <a:prstGeom prst="rect">
            <a:avLst/>
          </a:prstGeom>
          <a:noFill/>
        </p:spPr>
        <p:txBody>
          <a:bodyPr wrap="none" rtlCol="0">
            <a:spAutoFit/>
          </a:bodyPr>
          <a:lstStyle/>
          <a:p>
            <a:pPr algn="ctr"/>
            <a:r>
              <a:rPr lang="en-US" sz="1200" dirty="0" smtClean="0"/>
              <a:t>Analytic Tools, Custom Data</a:t>
            </a:r>
            <a:br>
              <a:rPr lang="en-US" sz="1200" dirty="0" smtClean="0"/>
            </a:br>
            <a:r>
              <a:rPr lang="en-US" sz="1200" dirty="0" smtClean="0"/>
              <a:t>Analysis Applications</a:t>
            </a:r>
            <a:endParaRPr lang="en-US" sz="1200" dirty="0"/>
          </a:p>
        </p:txBody>
      </p:sp>
      <p:sp>
        <p:nvSpPr>
          <p:cNvPr id="45" name="TextBox 44"/>
          <p:cNvSpPr txBox="1"/>
          <p:nvPr/>
        </p:nvSpPr>
        <p:spPr>
          <a:xfrm>
            <a:off x="2468798" y="2547309"/>
            <a:ext cx="729110" cy="276999"/>
          </a:xfrm>
          <a:prstGeom prst="rect">
            <a:avLst/>
          </a:prstGeom>
          <a:noFill/>
        </p:spPr>
        <p:txBody>
          <a:bodyPr wrap="none" rtlCol="0">
            <a:spAutoFit/>
          </a:bodyPr>
          <a:lstStyle/>
          <a:p>
            <a:pPr algn="ctr"/>
            <a:r>
              <a:rPr lang="en-US" sz="1200" dirty="0" smtClean="0"/>
              <a:t>BI Tools</a:t>
            </a:r>
            <a:endParaRPr lang="en-US" sz="1200" dirty="0"/>
          </a:p>
        </p:txBody>
      </p:sp>
      <p:sp>
        <p:nvSpPr>
          <p:cNvPr id="48" name="Rectangle 47"/>
          <p:cNvSpPr/>
          <p:nvPr/>
        </p:nvSpPr>
        <p:spPr>
          <a:xfrm>
            <a:off x="1615769" y="2044856"/>
            <a:ext cx="2389164" cy="3343578"/>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TextBox 61"/>
          <p:cNvSpPr txBox="1"/>
          <p:nvPr/>
        </p:nvSpPr>
        <p:spPr>
          <a:xfrm rot="16200000">
            <a:off x="787042" y="4199277"/>
            <a:ext cx="2012089" cy="307777"/>
          </a:xfrm>
          <a:prstGeom prst="rect">
            <a:avLst/>
          </a:prstGeom>
          <a:noFill/>
        </p:spPr>
        <p:txBody>
          <a:bodyPr wrap="none" rtlCol="0">
            <a:spAutoFit/>
          </a:bodyPr>
          <a:lstStyle/>
          <a:p>
            <a:r>
              <a:rPr lang="en-US" sz="1400" b="1" dirty="0" smtClean="0"/>
              <a:t>Business Intelligence</a:t>
            </a:r>
            <a:endParaRPr lang="en-US" sz="1400" b="1" dirty="0"/>
          </a:p>
        </p:txBody>
      </p:sp>
      <p:sp>
        <p:nvSpPr>
          <p:cNvPr id="63" name="Rectangle 62"/>
          <p:cNvSpPr/>
          <p:nvPr/>
        </p:nvSpPr>
        <p:spPr>
          <a:xfrm>
            <a:off x="2076438" y="3036082"/>
            <a:ext cx="1493228" cy="46295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Oval 68"/>
          <p:cNvSpPr/>
          <p:nvPr/>
        </p:nvSpPr>
        <p:spPr>
          <a:xfrm>
            <a:off x="7452057" y="4719718"/>
            <a:ext cx="522630" cy="3600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TextBox 70"/>
          <p:cNvSpPr txBox="1"/>
          <p:nvPr/>
        </p:nvSpPr>
        <p:spPr>
          <a:xfrm>
            <a:off x="4698826" y="5080242"/>
            <a:ext cx="1072859" cy="276999"/>
          </a:xfrm>
          <a:prstGeom prst="rect">
            <a:avLst/>
          </a:prstGeom>
          <a:noFill/>
        </p:spPr>
        <p:txBody>
          <a:bodyPr wrap="none" rtlCol="0">
            <a:spAutoFit/>
          </a:bodyPr>
          <a:lstStyle/>
          <a:p>
            <a:pPr algn="ctr"/>
            <a:r>
              <a:rPr lang="en-US" sz="1200" dirty="0" smtClean="0"/>
              <a:t>Text Analysis</a:t>
            </a:r>
            <a:endParaRPr lang="en-US" sz="1200" dirty="0"/>
          </a:p>
        </p:txBody>
      </p:sp>
      <p:sp>
        <p:nvSpPr>
          <p:cNvPr id="73" name="TextBox 72"/>
          <p:cNvSpPr txBox="1"/>
          <p:nvPr/>
        </p:nvSpPr>
        <p:spPr>
          <a:xfrm>
            <a:off x="6992376" y="5082252"/>
            <a:ext cx="1426994" cy="276999"/>
          </a:xfrm>
          <a:prstGeom prst="rect">
            <a:avLst/>
          </a:prstGeom>
          <a:noFill/>
        </p:spPr>
        <p:txBody>
          <a:bodyPr wrap="none" rtlCol="0">
            <a:spAutoFit/>
          </a:bodyPr>
          <a:lstStyle/>
          <a:p>
            <a:pPr algn="ctr"/>
            <a:r>
              <a:rPr lang="en-US" sz="1200" dirty="0" smtClean="0"/>
              <a:t>Real-time Loading</a:t>
            </a:r>
          </a:p>
        </p:txBody>
      </p:sp>
      <p:sp>
        <p:nvSpPr>
          <p:cNvPr id="102" name="Title 101"/>
          <p:cNvSpPr>
            <a:spLocks noGrp="1"/>
          </p:cNvSpPr>
          <p:nvPr>
            <p:ph type="title"/>
          </p:nvPr>
        </p:nvSpPr>
        <p:spPr/>
        <p:txBody>
          <a:bodyPr/>
          <a:lstStyle/>
          <a:p>
            <a:r>
              <a:rPr lang="en-US" dirty="0" smtClean="0"/>
              <a:t>Big Data Processing Framework</a:t>
            </a:r>
            <a:endParaRPr lang="en-US" dirty="0"/>
          </a:p>
        </p:txBody>
      </p:sp>
      <p:cxnSp>
        <p:nvCxnSpPr>
          <p:cNvPr id="104" name="Straight Connector 103"/>
          <p:cNvCxnSpPr/>
          <p:nvPr/>
        </p:nvCxnSpPr>
        <p:spPr>
          <a:xfrm>
            <a:off x="324000" y="5549004"/>
            <a:ext cx="84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24000" y="1905016"/>
            <a:ext cx="84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311752" y="1362712"/>
            <a:ext cx="1630318" cy="523220"/>
          </a:xfrm>
          <a:prstGeom prst="rect">
            <a:avLst/>
          </a:prstGeom>
          <a:noFill/>
        </p:spPr>
        <p:txBody>
          <a:bodyPr wrap="none" rtlCol="0" anchor="b" anchorCtr="0">
            <a:spAutoFit/>
          </a:bodyPr>
          <a:lstStyle/>
          <a:p>
            <a:pPr indent="-342900" algn="ctr">
              <a:spcBef>
                <a:spcPts val="600"/>
              </a:spcBef>
            </a:pPr>
            <a:r>
              <a:rPr lang="en-US" sz="1400" dirty="0" smtClean="0"/>
              <a:t>Data Scientists /</a:t>
            </a:r>
            <a:br>
              <a:rPr lang="en-US" sz="1400" dirty="0" smtClean="0"/>
            </a:br>
            <a:r>
              <a:rPr lang="en-US" sz="1400" dirty="0" smtClean="0"/>
              <a:t>Business Analysts</a:t>
            </a:r>
          </a:p>
        </p:txBody>
      </p:sp>
      <p:grpSp>
        <p:nvGrpSpPr>
          <p:cNvPr id="139" name="Group 138"/>
          <p:cNvGrpSpPr/>
          <p:nvPr/>
        </p:nvGrpSpPr>
        <p:grpSpPr>
          <a:xfrm>
            <a:off x="7172341" y="3126922"/>
            <a:ext cx="991886" cy="1020712"/>
            <a:chOff x="4233202" y="1663404"/>
            <a:chExt cx="1239882" cy="1275915"/>
          </a:xfrm>
        </p:grpSpPr>
        <p:grpSp>
          <p:nvGrpSpPr>
            <p:cNvPr id="140" name="Group 29"/>
            <p:cNvGrpSpPr/>
            <p:nvPr/>
          </p:nvGrpSpPr>
          <p:grpSpPr>
            <a:xfrm rot="2700000">
              <a:off x="4274675" y="1928202"/>
              <a:ext cx="1275915" cy="746319"/>
              <a:chOff x="4462584" y="1628863"/>
              <a:chExt cx="1195756" cy="746319"/>
            </a:xfrm>
          </p:grpSpPr>
          <p:cxnSp>
            <p:nvCxnSpPr>
              <p:cNvPr id="155" name="Straight Connector 154"/>
              <p:cNvCxnSpPr/>
              <p:nvPr/>
            </p:nvCxnSpPr>
            <p:spPr>
              <a:xfrm>
                <a:off x="4462586" y="162886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4462587" y="171178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462586" y="17947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462586" y="187763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462586" y="196056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462585" y="20434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462585" y="212640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462585" y="220933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4462585" y="229225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462584" y="237518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30"/>
            <p:cNvGrpSpPr/>
            <p:nvPr/>
          </p:nvGrpSpPr>
          <p:grpSpPr>
            <a:xfrm rot="18900000">
              <a:off x="4233202" y="1916579"/>
              <a:ext cx="1239882" cy="768007"/>
              <a:chOff x="4462584" y="1676198"/>
              <a:chExt cx="1195755" cy="768007"/>
            </a:xfrm>
          </p:grpSpPr>
          <p:cxnSp>
            <p:nvCxnSpPr>
              <p:cNvPr id="144" name="Straight Connector 143"/>
              <p:cNvCxnSpPr/>
              <p:nvPr/>
            </p:nvCxnSpPr>
            <p:spPr>
              <a:xfrm>
                <a:off x="4462585" y="167619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462584" y="176153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462585" y="184686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462585" y="193220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462584" y="201753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462585" y="210286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462585" y="218820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462584" y="22735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4462585" y="235887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462586" y="244420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bwMode="gray">
            <a:xfrm rot="2679693">
              <a:off x="4357437" y="1814104"/>
              <a:ext cx="1032951" cy="1032951"/>
            </a:xfrm>
            <a:prstGeom prst="rect">
              <a:avLst/>
            </a:prstGeom>
            <a:solidFill>
              <a:schemeClr val="accent1"/>
            </a:solidFill>
          </p:spPr>
          <p:txBody>
            <a:bodyPr wrap="square" rtlCol="0" anchor="ctr" anchorCtr="1">
              <a:noAutofit/>
            </a:bodyPr>
            <a:lstStyle/>
            <a:p>
              <a:pPr algn="ctr"/>
              <a:endParaRPr lang="en-US" sz="1050" dirty="0" smtClean="0">
                <a:solidFill>
                  <a:schemeClr val="bg1"/>
                </a:solidFill>
                <a:cs typeface="Arial"/>
              </a:endParaRPr>
            </a:p>
          </p:txBody>
        </p:sp>
        <p:sp>
          <p:nvSpPr>
            <p:cNvPr id="143" name="Rectangle 142"/>
            <p:cNvSpPr/>
            <p:nvPr/>
          </p:nvSpPr>
          <p:spPr bwMode="gray">
            <a:xfrm rot="2700000">
              <a:off x="4433944" y="1894004"/>
              <a:ext cx="898738" cy="873356"/>
            </a:xfrm>
            <a:prstGeom prst="rect">
              <a:avLst/>
            </a:prstGeom>
            <a:noFill/>
            <a:ln>
              <a:headEnd/>
              <a:tailEnd/>
            </a:ln>
            <a:effectLst/>
            <a:scene3d>
              <a:camera prst="isometricTopDown">
                <a:rot lat="0" lon="0" rev="0"/>
              </a:camera>
              <a:lightRig rig="soft" dir="t"/>
            </a:scene3d>
            <a:sp3d extrusionH="12700" prstMaterial="matte">
              <a:contourClr>
                <a:schemeClr val="accent1"/>
              </a:contourClr>
            </a:sp3d>
          </p:spPr>
          <p:style>
            <a:lnRef idx="0">
              <a:schemeClr val="accent1"/>
            </a:lnRef>
            <a:fillRef idx="3">
              <a:schemeClr val="accent1"/>
            </a:fillRef>
            <a:effectRef idx="3">
              <a:schemeClr val="accent1"/>
            </a:effectRef>
            <a:fontRef idx="minor">
              <a:schemeClr val="lt1"/>
            </a:fontRef>
          </p:style>
          <p:txBody>
            <a:bodyPr lIns="90000" tIns="72000" rIns="90000" bIns="72000" rtlCol="0" anchor="ctr"/>
            <a:lstStyle/>
            <a:p>
              <a:pPr marR="0" algn="ctr" defTabSz="914400" eaLnBrk="1" latinLnBrk="0" hangingPunct="1">
                <a:lnSpc>
                  <a:spcPct val="100000"/>
                </a:lnSpc>
                <a:spcBef>
                  <a:spcPts val="0"/>
                </a:spcBef>
                <a:buClr>
                  <a:srgbClr val="F0AB00"/>
                </a:buClr>
                <a:buSzPct val="80000"/>
                <a:tabLst/>
              </a:pPr>
              <a:r>
                <a:rPr lang="en-US" sz="1100" dirty="0" smtClean="0">
                  <a:solidFill>
                    <a:schemeClr val="tx1"/>
                  </a:solidFill>
                </a:rPr>
                <a:t>SAP In-Memory</a:t>
              </a:r>
            </a:p>
          </p:txBody>
        </p:sp>
      </p:grpSp>
      <p:pic>
        <p:nvPicPr>
          <p:cNvPr id="166" name="Picture 13" descr="\\psf\Host\Users\eric\Graphic Tank\Electronics_Database.png"/>
          <p:cNvPicPr>
            <a:picLocks noChangeAspect="1" noChangeArrowheads="1"/>
          </p:cNvPicPr>
          <p:nvPr/>
        </p:nvPicPr>
        <p:blipFill>
          <a:blip r:embed="rId3" cstate="print"/>
          <a:srcRect/>
          <a:stretch>
            <a:fillRect/>
          </a:stretch>
        </p:blipFill>
        <p:spPr bwMode="auto">
          <a:xfrm>
            <a:off x="2557645" y="3918862"/>
            <a:ext cx="524097" cy="486956"/>
          </a:xfrm>
          <a:prstGeom prst="rect">
            <a:avLst/>
          </a:prstGeom>
          <a:noFill/>
        </p:spPr>
      </p:pic>
      <p:pic>
        <p:nvPicPr>
          <p:cNvPr id="167" name="Picture 13" descr="\\psf\Host\Users\eric\Graphic Tank\Electronics_Database.png"/>
          <p:cNvPicPr>
            <a:picLocks noChangeAspect="1" noChangeArrowheads="1"/>
          </p:cNvPicPr>
          <p:nvPr/>
        </p:nvPicPr>
        <p:blipFill>
          <a:blip r:embed="rId4" cstate="print"/>
          <a:srcRect/>
          <a:stretch>
            <a:fillRect/>
          </a:stretch>
        </p:blipFill>
        <p:spPr bwMode="auto">
          <a:xfrm>
            <a:off x="2116775" y="3077936"/>
            <a:ext cx="377838" cy="351062"/>
          </a:xfrm>
          <a:prstGeom prst="rect">
            <a:avLst/>
          </a:prstGeom>
          <a:noFill/>
        </p:spPr>
      </p:pic>
      <p:pic>
        <p:nvPicPr>
          <p:cNvPr id="168" name="Picture 13" descr="\\psf\Host\Users\eric\Graphic Tank\Electronics_Database.png"/>
          <p:cNvPicPr>
            <a:picLocks noChangeAspect="1" noChangeArrowheads="1"/>
          </p:cNvPicPr>
          <p:nvPr/>
        </p:nvPicPr>
        <p:blipFill>
          <a:blip r:embed="rId4" cstate="print"/>
          <a:srcRect/>
          <a:stretch>
            <a:fillRect/>
          </a:stretch>
        </p:blipFill>
        <p:spPr bwMode="auto">
          <a:xfrm>
            <a:off x="2598468" y="3077936"/>
            <a:ext cx="377838" cy="351062"/>
          </a:xfrm>
          <a:prstGeom prst="rect">
            <a:avLst/>
          </a:prstGeom>
          <a:noFill/>
        </p:spPr>
      </p:pic>
      <p:pic>
        <p:nvPicPr>
          <p:cNvPr id="169" name="Picture 13" descr="\\psf\Host\Users\eric\Graphic Tank\Electronics_Database.png"/>
          <p:cNvPicPr>
            <a:picLocks noChangeAspect="1" noChangeArrowheads="1"/>
          </p:cNvPicPr>
          <p:nvPr/>
        </p:nvPicPr>
        <p:blipFill>
          <a:blip r:embed="rId4" cstate="print"/>
          <a:srcRect/>
          <a:stretch>
            <a:fillRect/>
          </a:stretch>
        </p:blipFill>
        <p:spPr bwMode="auto">
          <a:xfrm>
            <a:off x="3088326" y="3077936"/>
            <a:ext cx="377838" cy="351062"/>
          </a:xfrm>
          <a:prstGeom prst="rect">
            <a:avLst/>
          </a:prstGeom>
          <a:noFill/>
        </p:spPr>
      </p:pic>
      <p:grpSp>
        <p:nvGrpSpPr>
          <p:cNvPr id="170" name="Group 169"/>
          <p:cNvGrpSpPr/>
          <p:nvPr/>
        </p:nvGrpSpPr>
        <p:grpSpPr>
          <a:xfrm>
            <a:off x="4888892" y="3874718"/>
            <a:ext cx="581180" cy="564920"/>
            <a:chOff x="5933928" y="3294881"/>
            <a:chExt cx="1111851" cy="1080745"/>
          </a:xfrm>
        </p:grpSpPr>
        <p:pic>
          <p:nvPicPr>
            <p:cNvPr id="171"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6309485" y="3294881"/>
              <a:ext cx="621994" cy="803158"/>
            </a:xfrm>
            <a:prstGeom prst="rect">
              <a:avLst/>
            </a:prstGeom>
            <a:noFill/>
          </p:spPr>
        </p:pic>
        <p:pic>
          <p:nvPicPr>
            <p:cNvPr id="172"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5933928" y="3392854"/>
              <a:ext cx="621994" cy="803158"/>
            </a:xfrm>
            <a:prstGeom prst="rect">
              <a:avLst/>
            </a:prstGeom>
            <a:noFill/>
          </p:spPr>
        </p:pic>
        <p:pic>
          <p:nvPicPr>
            <p:cNvPr id="173"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6423785" y="3572468"/>
              <a:ext cx="621994" cy="803158"/>
            </a:xfrm>
            <a:prstGeom prst="rect">
              <a:avLst/>
            </a:prstGeom>
            <a:noFill/>
          </p:spPr>
        </p:pic>
      </p:grpSp>
      <p:pic>
        <p:nvPicPr>
          <p:cNvPr id="178" name="Picture 13" descr="\\psf\Host\Users\eric\Graphic Tank\Electronics_Database.png"/>
          <p:cNvPicPr>
            <a:picLocks noChangeAspect="1" noChangeArrowheads="1"/>
          </p:cNvPicPr>
          <p:nvPr/>
        </p:nvPicPr>
        <p:blipFill>
          <a:blip r:embed="rId3" cstate="print"/>
          <a:srcRect/>
          <a:stretch>
            <a:fillRect/>
          </a:stretch>
        </p:blipFill>
        <p:spPr bwMode="auto">
          <a:xfrm>
            <a:off x="4917124" y="2955475"/>
            <a:ext cx="524097" cy="486956"/>
          </a:xfrm>
          <a:prstGeom prst="rect">
            <a:avLst/>
          </a:prstGeom>
          <a:noFill/>
        </p:spPr>
      </p:pic>
      <p:grpSp>
        <p:nvGrpSpPr>
          <p:cNvPr id="174" name="Group 173"/>
          <p:cNvGrpSpPr/>
          <p:nvPr/>
        </p:nvGrpSpPr>
        <p:grpSpPr>
          <a:xfrm>
            <a:off x="5288939" y="2921724"/>
            <a:ext cx="409737" cy="481053"/>
            <a:chOff x="5933928" y="3392854"/>
            <a:chExt cx="783865" cy="920300"/>
          </a:xfrm>
        </p:grpSpPr>
        <p:pic>
          <p:nvPicPr>
            <p:cNvPr id="176"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5933928" y="3392854"/>
              <a:ext cx="621994" cy="803158"/>
            </a:xfrm>
            <a:prstGeom prst="rect">
              <a:avLst/>
            </a:prstGeom>
            <a:noFill/>
          </p:spPr>
        </p:pic>
        <p:pic>
          <p:nvPicPr>
            <p:cNvPr id="177"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6095799" y="3509995"/>
              <a:ext cx="621994" cy="803159"/>
            </a:xfrm>
            <a:prstGeom prst="rect">
              <a:avLst/>
            </a:prstGeom>
            <a:noFill/>
          </p:spPr>
        </p:pic>
      </p:grpSp>
      <p:grpSp>
        <p:nvGrpSpPr>
          <p:cNvPr id="179" name="Group 178"/>
          <p:cNvGrpSpPr/>
          <p:nvPr/>
        </p:nvGrpSpPr>
        <p:grpSpPr>
          <a:xfrm>
            <a:off x="8007646" y="3648344"/>
            <a:ext cx="409737" cy="481053"/>
            <a:chOff x="5933928" y="3392854"/>
            <a:chExt cx="783865" cy="920300"/>
          </a:xfrm>
        </p:grpSpPr>
        <p:pic>
          <p:nvPicPr>
            <p:cNvPr id="180"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5933928" y="3392854"/>
              <a:ext cx="621994" cy="803158"/>
            </a:xfrm>
            <a:prstGeom prst="rect">
              <a:avLst/>
            </a:prstGeom>
            <a:noFill/>
          </p:spPr>
        </p:pic>
        <p:pic>
          <p:nvPicPr>
            <p:cNvPr id="181" name="Picture 18" descr="\\psf\Host\Users\eric\Graphic Tank\Screens and Documents v1_Document  copy 5.png"/>
            <p:cNvPicPr>
              <a:picLocks noChangeAspect="1" noChangeArrowheads="1"/>
            </p:cNvPicPr>
            <p:nvPr/>
          </p:nvPicPr>
          <p:blipFill>
            <a:blip r:embed="rId5" cstate="print"/>
            <a:srcRect/>
            <a:stretch>
              <a:fillRect/>
            </a:stretch>
          </p:blipFill>
          <p:spPr bwMode="auto">
            <a:xfrm>
              <a:off x="6095799" y="3509995"/>
              <a:ext cx="621994" cy="803159"/>
            </a:xfrm>
            <a:prstGeom prst="rect">
              <a:avLst/>
            </a:prstGeom>
            <a:noFill/>
          </p:spPr>
        </p:pic>
      </p:grpSp>
      <p:sp>
        <p:nvSpPr>
          <p:cNvPr id="175" name="TextBox 174"/>
          <p:cNvSpPr txBox="1"/>
          <p:nvPr/>
        </p:nvSpPr>
        <p:spPr>
          <a:xfrm>
            <a:off x="2681876" y="1578155"/>
            <a:ext cx="1051891" cy="307777"/>
          </a:xfrm>
          <a:prstGeom prst="rect">
            <a:avLst/>
          </a:prstGeom>
          <a:noFill/>
        </p:spPr>
        <p:txBody>
          <a:bodyPr wrap="none" rtlCol="0" anchor="b" anchorCtr="0">
            <a:spAutoFit/>
          </a:bodyPr>
          <a:lstStyle/>
          <a:p>
            <a:pPr indent="-342900">
              <a:spcBef>
                <a:spcPts val="600"/>
              </a:spcBef>
            </a:pPr>
            <a:r>
              <a:rPr lang="en-US" sz="1400" dirty="0" smtClean="0"/>
              <a:t>Executives</a:t>
            </a:r>
          </a:p>
        </p:txBody>
      </p:sp>
      <p:sp>
        <p:nvSpPr>
          <p:cNvPr id="182" name="TextBox 181"/>
          <p:cNvSpPr txBox="1"/>
          <p:nvPr/>
        </p:nvSpPr>
        <p:spPr>
          <a:xfrm>
            <a:off x="4473573" y="1381796"/>
            <a:ext cx="979755" cy="523220"/>
          </a:xfrm>
          <a:prstGeom prst="rect">
            <a:avLst/>
          </a:prstGeom>
          <a:noFill/>
        </p:spPr>
        <p:txBody>
          <a:bodyPr wrap="none" rtlCol="0" anchor="b" anchorCtr="0">
            <a:spAutoFit/>
          </a:bodyPr>
          <a:lstStyle/>
          <a:p>
            <a:pPr indent="-342900" algn="ctr">
              <a:spcBef>
                <a:spcPts val="600"/>
              </a:spcBef>
            </a:pPr>
            <a:r>
              <a:rPr lang="en-US" sz="1400" dirty="0" smtClean="0"/>
              <a:t>Middle</a:t>
            </a:r>
            <a:br>
              <a:rPr lang="en-US" sz="1400" dirty="0" smtClean="0"/>
            </a:br>
            <a:r>
              <a:rPr lang="en-US" sz="1400" dirty="0" smtClean="0"/>
              <a:t>Managers</a:t>
            </a:r>
          </a:p>
        </p:txBody>
      </p:sp>
      <p:sp>
        <p:nvSpPr>
          <p:cNvPr id="183" name="TextBox 182"/>
          <p:cNvSpPr txBox="1"/>
          <p:nvPr/>
        </p:nvSpPr>
        <p:spPr>
          <a:xfrm>
            <a:off x="6193134" y="1362712"/>
            <a:ext cx="880369" cy="523220"/>
          </a:xfrm>
          <a:prstGeom prst="rect">
            <a:avLst/>
          </a:prstGeom>
          <a:noFill/>
        </p:spPr>
        <p:txBody>
          <a:bodyPr wrap="none" rtlCol="0" anchor="b" anchorCtr="0">
            <a:spAutoFit/>
          </a:bodyPr>
          <a:lstStyle/>
          <a:p>
            <a:pPr indent="-342900" algn="ctr">
              <a:spcBef>
                <a:spcPts val="600"/>
              </a:spcBef>
            </a:pPr>
            <a:r>
              <a:rPr lang="en-US" sz="1400" dirty="0" smtClean="0"/>
              <a:t>Frontline</a:t>
            </a:r>
            <a:br>
              <a:rPr lang="en-US" sz="1400" dirty="0" smtClean="0"/>
            </a:br>
            <a:r>
              <a:rPr lang="en-US" sz="1400" dirty="0" smtClean="0"/>
              <a:t>Workers</a:t>
            </a:r>
          </a:p>
        </p:txBody>
      </p:sp>
      <p:sp>
        <p:nvSpPr>
          <p:cNvPr id="184" name="TextBox 183"/>
          <p:cNvSpPr txBox="1"/>
          <p:nvPr/>
        </p:nvSpPr>
        <p:spPr>
          <a:xfrm>
            <a:off x="7813310" y="1578155"/>
            <a:ext cx="1050288" cy="307777"/>
          </a:xfrm>
          <a:prstGeom prst="rect">
            <a:avLst/>
          </a:prstGeom>
          <a:noFill/>
        </p:spPr>
        <p:txBody>
          <a:bodyPr wrap="none" rtlCol="0" anchor="b" anchorCtr="0">
            <a:spAutoFit/>
          </a:bodyPr>
          <a:lstStyle/>
          <a:p>
            <a:pPr indent="-342900" algn="ctr">
              <a:spcBef>
                <a:spcPts val="600"/>
              </a:spcBef>
            </a:pPr>
            <a:r>
              <a:rPr lang="en-US" sz="1400" dirty="0" smtClean="0"/>
              <a:t>Customers</a:t>
            </a:r>
          </a:p>
        </p:txBody>
      </p:sp>
      <p:sp>
        <p:nvSpPr>
          <p:cNvPr id="185" name="TextBox 184"/>
          <p:cNvSpPr txBox="1"/>
          <p:nvPr/>
        </p:nvSpPr>
        <p:spPr>
          <a:xfrm>
            <a:off x="2171036" y="5082252"/>
            <a:ext cx="1398140" cy="276999"/>
          </a:xfrm>
          <a:prstGeom prst="rect">
            <a:avLst/>
          </a:prstGeom>
          <a:noFill/>
        </p:spPr>
        <p:txBody>
          <a:bodyPr wrap="none" rtlCol="0">
            <a:spAutoFit/>
          </a:bodyPr>
          <a:lstStyle/>
          <a:p>
            <a:pPr algn="ctr"/>
            <a:r>
              <a:rPr lang="en-US" sz="1200" dirty="0" smtClean="0"/>
              <a:t>ETL, Data Quality</a:t>
            </a:r>
          </a:p>
        </p:txBody>
      </p:sp>
      <p:cxnSp>
        <p:nvCxnSpPr>
          <p:cNvPr id="109" name="Straight Connector 108"/>
          <p:cNvCxnSpPr/>
          <p:nvPr/>
        </p:nvCxnSpPr>
        <p:spPr>
          <a:xfrm>
            <a:off x="324000" y="5549004"/>
            <a:ext cx="84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368955" y="5625632"/>
            <a:ext cx="8429396" cy="843856"/>
            <a:chOff x="368955" y="5625632"/>
            <a:chExt cx="8429396" cy="843856"/>
          </a:xfrm>
        </p:grpSpPr>
        <p:sp>
          <p:nvSpPr>
            <p:cNvPr id="111" name="TextBox 110"/>
            <p:cNvSpPr txBox="1"/>
            <p:nvPr/>
          </p:nvSpPr>
          <p:spPr>
            <a:xfrm>
              <a:off x="368955" y="5625632"/>
              <a:ext cx="1554480" cy="307777"/>
            </a:xfrm>
            <a:prstGeom prst="rect">
              <a:avLst/>
            </a:prstGeom>
            <a:noFill/>
          </p:spPr>
          <p:txBody>
            <a:bodyPr wrap="square" lIns="0" tIns="0" rIns="0" bIns="0" rtlCol="0">
              <a:spAutoFit/>
            </a:bodyPr>
            <a:lstStyle/>
            <a:p>
              <a:pPr indent="-342900" algn="ctr">
                <a:spcBef>
                  <a:spcPts val="600"/>
                </a:spcBef>
              </a:pPr>
              <a:r>
                <a:rPr lang="en-US" sz="1000" b="1" dirty="0" smtClean="0"/>
                <a:t>Transactional</a:t>
              </a:r>
              <a:br>
                <a:rPr lang="en-US" sz="1000" b="1" dirty="0" smtClean="0"/>
              </a:br>
              <a:r>
                <a:rPr lang="en-US" sz="1000" b="1" dirty="0" smtClean="0"/>
                <a:t>Databases</a:t>
              </a:r>
            </a:p>
          </p:txBody>
        </p:sp>
        <p:sp>
          <p:nvSpPr>
            <p:cNvPr id="113" name="Text Box 26"/>
            <p:cNvSpPr txBox="1">
              <a:spLocks noChangeArrowheads="1"/>
            </p:cNvSpPr>
            <p:nvPr/>
          </p:nvSpPr>
          <p:spPr bwMode="gray">
            <a:xfrm>
              <a:off x="2087684" y="5625632"/>
              <a:ext cx="155448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r>
                <a:rPr lang="en-US" sz="1000" b="1" dirty="0">
                  <a:solidFill>
                    <a:srgbClr val="000000"/>
                  </a:solidFill>
                  <a:ea typeface="MS PGothic" charset="0"/>
                  <a:cs typeface="MS PGothic" charset="0"/>
                </a:rPr>
                <a:t>Other  </a:t>
              </a:r>
              <a:r>
                <a:rPr lang="en-US" sz="1000" b="1" dirty="0" smtClean="0">
                  <a:solidFill>
                    <a:srgbClr val="000000"/>
                  </a:solidFill>
                  <a:ea typeface="MS PGothic" charset="0"/>
                  <a:cs typeface="MS PGothic" charset="0"/>
                </a:rPr>
                <a:t>Application/ </a:t>
              </a:r>
              <a:br>
                <a:rPr lang="en-US" sz="1000" b="1" dirty="0" smtClean="0">
                  <a:solidFill>
                    <a:srgbClr val="000000"/>
                  </a:solidFill>
                  <a:ea typeface="MS PGothic" charset="0"/>
                  <a:cs typeface="MS PGothic" charset="0"/>
                </a:rPr>
              </a:br>
              <a:r>
                <a:rPr lang="en-US" sz="1000" b="1" dirty="0" smtClean="0">
                  <a:solidFill>
                    <a:srgbClr val="000000"/>
                  </a:solidFill>
                  <a:ea typeface="MS PGothic" charset="0"/>
                  <a:cs typeface="MS PGothic" charset="0"/>
                </a:rPr>
                <a:t>Data Sources</a:t>
              </a:r>
              <a:endParaRPr lang="en-US" sz="1000" b="1" dirty="0">
                <a:solidFill>
                  <a:srgbClr val="000000"/>
                </a:solidFill>
                <a:ea typeface="MS PGothic" charset="0"/>
                <a:cs typeface="MS PGothic" charset="0"/>
              </a:endParaRPr>
            </a:p>
          </p:txBody>
        </p:sp>
        <p:sp>
          <p:nvSpPr>
            <p:cNvPr id="114" name="Text Box 75"/>
            <p:cNvSpPr txBox="1">
              <a:spLocks noChangeArrowheads="1"/>
            </p:cNvSpPr>
            <p:nvPr/>
          </p:nvSpPr>
          <p:spPr bwMode="gray">
            <a:xfrm>
              <a:off x="3806413" y="5625632"/>
              <a:ext cx="1554480" cy="307777"/>
            </a:xfrm>
            <a:prstGeom prst="rect">
              <a:avLst/>
            </a:prstGeom>
            <a:noFill/>
            <a:ln w="9525">
              <a:noFill/>
              <a:miter lim="800000"/>
              <a:headEnd/>
              <a:tailEnd/>
            </a:ln>
            <a:effectLst/>
          </p:spPr>
          <p:txBody>
            <a:bodyPr lIns="0" tIns="0" rIns="0" bIns="0"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buClr>
                  <a:srgbClr val="F0AB00"/>
                </a:buClr>
                <a:buSzPct val="80000"/>
                <a:buFont typeface="Wingdings" pitchFamily="2" charset="2"/>
                <a:buNone/>
                <a:defRPr/>
              </a:pPr>
              <a:r>
                <a:rPr lang="en-US" sz="1000" b="1" dirty="0" smtClean="0">
                  <a:solidFill>
                    <a:srgbClr val="000000"/>
                  </a:solidFill>
                  <a:ea typeface="MS PGothic" pitchFamily="34" charset="-128"/>
                </a:rPr>
                <a:t>Social Media</a:t>
              </a:r>
              <a:br>
                <a:rPr lang="en-US" sz="1000" b="1" dirty="0" smtClean="0">
                  <a:solidFill>
                    <a:srgbClr val="000000"/>
                  </a:solidFill>
                  <a:ea typeface="MS PGothic" pitchFamily="34" charset="-128"/>
                </a:rPr>
              </a:br>
              <a:r>
                <a:rPr lang="en-US" sz="1000" b="1" dirty="0" smtClean="0">
                  <a:solidFill>
                    <a:srgbClr val="000000"/>
                  </a:solidFill>
                  <a:ea typeface="MS PGothic" pitchFamily="34" charset="-128"/>
                </a:rPr>
                <a:t>Content</a:t>
              </a:r>
            </a:p>
          </p:txBody>
        </p:sp>
        <p:sp>
          <p:nvSpPr>
            <p:cNvPr id="115" name="Text Box 75"/>
            <p:cNvSpPr txBox="1">
              <a:spLocks noChangeArrowheads="1"/>
            </p:cNvSpPr>
            <p:nvPr/>
          </p:nvSpPr>
          <p:spPr bwMode="gray">
            <a:xfrm>
              <a:off x="5525142" y="5625632"/>
              <a:ext cx="1554480" cy="307777"/>
            </a:xfrm>
            <a:prstGeom prst="rect">
              <a:avLst/>
            </a:prstGeom>
            <a:noFill/>
            <a:ln w="9525">
              <a:noFill/>
              <a:miter lim="800000"/>
              <a:headEnd/>
              <a:tailEnd/>
            </a:ln>
            <a:effectLst/>
          </p:spPr>
          <p:txBody>
            <a:bodyPr wrap="square" lIns="0" tIns="0" rIns="0" bIns="0"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buClr>
                  <a:srgbClr val="F0AB00"/>
                </a:buClr>
                <a:buSzPct val="80000"/>
                <a:buFont typeface="Wingdings" pitchFamily="2" charset="2"/>
                <a:buNone/>
                <a:defRPr/>
              </a:pPr>
              <a:r>
                <a:rPr lang="en-US" sz="1000" b="1" dirty="0" smtClean="0">
                  <a:solidFill>
                    <a:srgbClr val="000000"/>
                  </a:solidFill>
                  <a:ea typeface="MS PGothic" pitchFamily="34" charset="-128"/>
                </a:rPr>
                <a:t>Unstructured</a:t>
              </a:r>
              <a:br>
                <a:rPr lang="en-US" sz="1000" b="1" dirty="0" smtClean="0">
                  <a:solidFill>
                    <a:srgbClr val="000000"/>
                  </a:solidFill>
                  <a:ea typeface="MS PGothic" pitchFamily="34" charset="-128"/>
                </a:rPr>
              </a:br>
              <a:r>
                <a:rPr lang="en-US" sz="1000" b="1" dirty="0" smtClean="0">
                  <a:solidFill>
                    <a:srgbClr val="000000"/>
                  </a:solidFill>
                  <a:ea typeface="MS PGothic" pitchFamily="34" charset="-128"/>
                </a:rPr>
                <a:t>Content</a:t>
              </a:r>
            </a:p>
          </p:txBody>
        </p:sp>
        <p:sp>
          <p:nvSpPr>
            <p:cNvPr id="132" name="Text Box 75"/>
            <p:cNvSpPr txBox="1">
              <a:spLocks noChangeArrowheads="1"/>
            </p:cNvSpPr>
            <p:nvPr/>
          </p:nvSpPr>
          <p:spPr bwMode="gray">
            <a:xfrm>
              <a:off x="7243871" y="5625632"/>
              <a:ext cx="1554480" cy="307777"/>
            </a:xfrm>
            <a:prstGeom prst="rect">
              <a:avLst/>
            </a:prstGeom>
            <a:noFill/>
            <a:ln w="9525">
              <a:noFill/>
              <a:miter lim="800000"/>
              <a:headEnd/>
              <a:tailEnd/>
            </a:ln>
            <a:effectLst/>
          </p:spPr>
          <p:txBody>
            <a:bodyPr lIns="0" tIns="0" rIns="0" bIns="0"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buClr>
                  <a:srgbClr val="F0AB00"/>
                </a:buClr>
                <a:buSzPct val="80000"/>
                <a:buFont typeface="Wingdings" pitchFamily="2" charset="2"/>
                <a:buNone/>
                <a:defRPr/>
              </a:pPr>
              <a:r>
                <a:rPr lang="en-US" sz="1000" b="1" dirty="0" smtClean="0">
                  <a:solidFill>
                    <a:srgbClr val="000000"/>
                  </a:solidFill>
                  <a:ea typeface="MS PGothic" pitchFamily="34" charset="-128"/>
                </a:rPr>
                <a:t>Machine</a:t>
              </a:r>
              <a:br>
                <a:rPr lang="en-US" sz="1000" b="1" dirty="0" smtClean="0">
                  <a:solidFill>
                    <a:srgbClr val="000000"/>
                  </a:solidFill>
                  <a:ea typeface="MS PGothic" pitchFamily="34" charset="-128"/>
                </a:rPr>
              </a:br>
              <a:r>
                <a:rPr lang="en-US" sz="1000" b="1" dirty="0" smtClean="0">
                  <a:solidFill>
                    <a:srgbClr val="000000"/>
                  </a:solidFill>
                  <a:ea typeface="MS PGothic" pitchFamily="34" charset="-128"/>
                </a:rPr>
                <a:t>Data</a:t>
              </a:r>
            </a:p>
          </p:txBody>
        </p:sp>
        <p:grpSp>
          <p:nvGrpSpPr>
            <p:cNvPr id="133" name="Group 132"/>
            <p:cNvGrpSpPr/>
            <p:nvPr/>
          </p:nvGrpSpPr>
          <p:grpSpPr>
            <a:xfrm>
              <a:off x="2586857" y="5981076"/>
              <a:ext cx="549776" cy="488412"/>
              <a:chOff x="3576209" y="5719732"/>
              <a:chExt cx="471135" cy="418549"/>
            </a:xfrm>
          </p:grpSpPr>
          <p:pic>
            <p:nvPicPr>
              <p:cNvPr id="194" name="Picture 30" descr="\\psf\Host\Users\eric\Graphic Tank\Electronics_App.png"/>
              <p:cNvPicPr>
                <a:picLocks noChangeAspect="1" noChangeArrowheads="1"/>
              </p:cNvPicPr>
              <p:nvPr/>
            </p:nvPicPr>
            <p:blipFill>
              <a:blip r:embed="rId6"/>
              <a:srcRect/>
              <a:stretch>
                <a:fillRect/>
              </a:stretch>
            </p:blipFill>
            <p:spPr bwMode="auto">
              <a:xfrm>
                <a:off x="3636170" y="5719732"/>
                <a:ext cx="261272" cy="283638"/>
              </a:xfrm>
              <a:prstGeom prst="rect">
                <a:avLst/>
              </a:prstGeom>
              <a:noFill/>
            </p:spPr>
          </p:pic>
          <p:pic>
            <p:nvPicPr>
              <p:cNvPr id="195" name="Picture 30" descr="\\psf\Host\Users\eric\Graphic Tank\Electronics_App.png"/>
              <p:cNvPicPr>
                <a:picLocks noChangeAspect="1" noChangeArrowheads="1"/>
              </p:cNvPicPr>
              <p:nvPr/>
            </p:nvPicPr>
            <p:blipFill>
              <a:blip r:embed="rId6"/>
              <a:srcRect/>
              <a:stretch>
                <a:fillRect/>
              </a:stretch>
            </p:blipFill>
            <p:spPr bwMode="auto">
              <a:xfrm>
                <a:off x="3786072" y="5809673"/>
                <a:ext cx="261272" cy="283638"/>
              </a:xfrm>
              <a:prstGeom prst="rect">
                <a:avLst/>
              </a:prstGeom>
              <a:noFill/>
            </p:spPr>
          </p:pic>
          <p:pic>
            <p:nvPicPr>
              <p:cNvPr id="196" name="Picture 30" descr="\\psf\Host\Users\eric\Graphic Tank\Electronics_App.png"/>
              <p:cNvPicPr>
                <a:picLocks noChangeAspect="1" noChangeArrowheads="1"/>
              </p:cNvPicPr>
              <p:nvPr/>
            </p:nvPicPr>
            <p:blipFill>
              <a:blip r:embed="rId6"/>
              <a:srcRect/>
              <a:stretch>
                <a:fillRect/>
              </a:stretch>
            </p:blipFill>
            <p:spPr bwMode="auto">
              <a:xfrm>
                <a:off x="3576209" y="5854643"/>
                <a:ext cx="261272" cy="283638"/>
              </a:xfrm>
              <a:prstGeom prst="rect">
                <a:avLst/>
              </a:prstGeom>
              <a:noFill/>
            </p:spPr>
          </p:pic>
        </p:grpSp>
        <p:sp>
          <p:nvSpPr>
            <p:cNvPr id="134" name="TextBox 133"/>
            <p:cNvSpPr txBox="1"/>
            <p:nvPr/>
          </p:nvSpPr>
          <p:spPr>
            <a:xfrm>
              <a:off x="7672208" y="5982523"/>
              <a:ext cx="697627" cy="424732"/>
            </a:xfrm>
            <a:prstGeom prst="rect">
              <a:avLst/>
            </a:prstGeom>
            <a:noFill/>
          </p:spPr>
          <p:txBody>
            <a:bodyPr wrap="none" rtlCol="0">
              <a:spAutoFit/>
            </a:bodyPr>
            <a:lstStyle/>
            <a:p>
              <a:pPr algn="ctr" fontAlgn="base">
                <a:lnSpc>
                  <a:spcPct val="80000"/>
                </a:lnSpc>
                <a:spcAft>
                  <a:spcPct val="0"/>
                </a:spcAft>
                <a:buClr>
                  <a:srgbClr val="F0AB00"/>
                </a:buClr>
                <a:buSzPct val="80000"/>
              </a:pPr>
              <a:r>
                <a:rPr lang="en-US" sz="900" b="1" kern="0" dirty="0" smtClean="0">
                  <a:solidFill>
                    <a:schemeClr val="accent1"/>
                  </a:solidFill>
                  <a:ea typeface="Arial Unicode MS" pitchFamily="34" charset="-128"/>
                  <a:cs typeface="Arial Unicode MS" pitchFamily="34" charset="-128"/>
                </a:rPr>
                <a:t>00110101</a:t>
              </a:r>
            </a:p>
            <a:p>
              <a:pPr algn="ctr" fontAlgn="base">
                <a:lnSpc>
                  <a:spcPct val="80000"/>
                </a:lnSpc>
                <a:spcAft>
                  <a:spcPct val="0"/>
                </a:spcAft>
                <a:buClr>
                  <a:srgbClr val="F0AB00"/>
                </a:buClr>
                <a:buSzPct val="80000"/>
              </a:pPr>
              <a:r>
                <a:rPr lang="en-US" sz="900" b="1" kern="0" dirty="0" smtClean="0">
                  <a:solidFill>
                    <a:schemeClr val="accent1"/>
                  </a:solidFill>
                  <a:ea typeface="Arial Unicode MS" pitchFamily="34" charset="-128"/>
                  <a:cs typeface="Arial Unicode MS" pitchFamily="34" charset="-128"/>
                </a:rPr>
                <a:t>10010110</a:t>
              </a:r>
              <a:br>
                <a:rPr lang="en-US" sz="900" b="1" kern="0" dirty="0" smtClean="0">
                  <a:solidFill>
                    <a:schemeClr val="accent1"/>
                  </a:solidFill>
                  <a:ea typeface="Arial Unicode MS" pitchFamily="34" charset="-128"/>
                  <a:cs typeface="Arial Unicode MS" pitchFamily="34" charset="-128"/>
                </a:rPr>
              </a:br>
              <a:r>
                <a:rPr lang="en-US" sz="900" b="1" kern="0" dirty="0" smtClean="0">
                  <a:solidFill>
                    <a:schemeClr val="accent1"/>
                  </a:solidFill>
                  <a:ea typeface="Arial Unicode MS" pitchFamily="34" charset="-128"/>
                  <a:cs typeface="Arial Unicode MS" pitchFamily="34" charset="-128"/>
                </a:rPr>
                <a:t>01001101</a:t>
              </a:r>
            </a:p>
          </p:txBody>
        </p:sp>
        <p:grpSp>
          <p:nvGrpSpPr>
            <p:cNvPr id="135" name="Group 134"/>
            <p:cNvGrpSpPr/>
            <p:nvPr/>
          </p:nvGrpSpPr>
          <p:grpSpPr>
            <a:xfrm>
              <a:off x="4250516" y="6018550"/>
              <a:ext cx="619425" cy="404735"/>
              <a:chOff x="4595289" y="5989958"/>
              <a:chExt cx="550290" cy="359562"/>
            </a:xfrm>
          </p:grpSpPr>
          <p:pic>
            <p:nvPicPr>
              <p:cNvPr id="191" name="Picture 25" descr="\\psf\Host\Users\eric\Graphic Tank\Apps and Databases_Social Media copy.png"/>
              <p:cNvPicPr>
                <a:picLocks noChangeAspect="1" noChangeArrowheads="1"/>
              </p:cNvPicPr>
              <p:nvPr/>
            </p:nvPicPr>
            <p:blipFill>
              <a:blip r:embed="rId7" cstate="print"/>
              <a:srcRect/>
              <a:stretch>
                <a:fillRect/>
              </a:stretch>
            </p:blipFill>
            <p:spPr bwMode="auto">
              <a:xfrm>
                <a:off x="4914193" y="5989958"/>
                <a:ext cx="231386" cy="231386"/>
              </a:xfrm>
              <a:prstGeom prst="roundRect">
                <a:avLst/>
              </a:prstGeom>
              <a:noFill/>
              <a:ln w="15875">
                <a:solidFill>
                  <a:srgbClr val="FFFFFF"/>
                </a:solidFill>
              </a:ln>
            </p:spPr>
          </p:pic>
          <p:pic>
            <p:nvPicPr>
              <p:cNvPr id="192" name="Picture 30" descr="\\psf\Host\Users\eric\Graphic Tank\Apps and Databases_Social Media copy 3.png"/>
              <p:cNvPicPr>
                <a:picLocks noChangeAspect="1" noChangeArrowheads="1"/>
              </p:cNvPicPr>
              <p:nvPr/>
            </p:nvPicPr>
            <p:blipFill>
              <a:blip r:embed="rId8" cstate="print"/>
              <a:srcRect/>
              <a:stretch>
                <a:fillRect/>
              </a:stretch>
            </p:blipFill>
            <p:spPr bwMode="auto">
              <a:xfrm>
                <a:off x="4595289" y="6022293"/>
                <a:ext cx="220437" cy="220437"/>
              </a:xfrm>
              <a:prstGeom prst="roundRect">
                <a:avLst/>
              </a:prstGeom>
              <a:noFill/>
              <a:ln w="15875">
                <a:solidFill>
                  <a:srgbClr val="FFFFFF"/>
                </a:solidFill>
              </a:ln>
            </p:spPr>
          </p:pic>
          <p:pic>
            <p:nvPicPr>
              <p:cNvPr id="193" name="Picture 31" descr="\\psf\Host\Users\eric\Graphic Tank\Apps and Databases_Social Media copy 2.png"/>
              <p:cNvPicPr>
                <a:picLocks noChangeAspect="1" noChangeArrowheads="1"/>
              </p:cNvPicPr>
              <p:nvPr/>
            </p:nvPicPr>
            <p:blipFill>
              <a:blip r:embed="rId9"/>
              <a:srcRect/>
              <a:stretch>
                <a:fillRect/>
              </a:stretch>
            </p:blipFill>
            <p:spPr bwMode="auto">
              <a:xfrm>
                <a:off x="4785843" y="6136143"/>
                <a:ext cx="213377" cy="213377"/>
              </a:xfrm>
              <a:prstGeom prst="roundRect">
                <a:avLst/>
              </a:prstGeom>
              <a:noFill/>
              <a:ln w="15875">
                <a:solidFill>
                  <a:srgbClr val="FFFFFF"/>
                </a:solidFill>
              </a:ln>
            </p:spPr>
          </p:pic>
        </p:grpSp>
        <p:grpSp>
          <p:nvGrpSpPr>
            <p:cNvPr id="136" name="Group 135"/>
            <p:cNvGrpSpPr/>
            <p:nvPr/>
          </p:nvGrpSpPr>
          <p:grpSpPr>
            <a:xfrm>
              <a:off x="799022" y="5986961"/>
              <a:ext cx="604258" cy="451315"/>
              <a:chOff x="694090" y="5836395"/>
              <a:chExt cx="814770" cy="608544"/>
            </a:xfrm>
          </p:grpSpPr>
          <p:pic>
            <p:nvPicPr>
              <p:cNvPr id="189" name="Picture 13" descr="\\psf\Host\Users\eric\Graphic Tank\Electronics_Database.png"/>
              <p:cNvPicPr>
                <a:picLocks noChangeAspect="1" noChangeArrowheads="1"/>
              </p:cNvPicPr>
              <p:nvPr/>
            </p:nvPicPr>
            <p:blipFill>
              <a:blip r:embed="rId10" cstate="print"/>
              <a:srcRect/>
              <a:stretch>
                <a:fillRect/>
              </a:stretch>
            </p:blipFill>
            <p:spPr bwMode="auto">
              <a:xfrm>
                <a:off x="694090" y="5836395"/>
                <a:ext cx="477491" cy="443653"/>
              </a:xfrm>
              <a:prstGeom prst="rect">
                <a:avLst/>
              </a:prstGeom>
              <a:noFill/>
            </p:spPr>
          </p:pic>
          <p:pic>
            <p:nvPicPr>
              <p:cNvPr id="190" name="Picture 13" descr="\\psf\Host\Users\eric\Graphic Tank\Electronics_Database.png"/>
              <p:cNvPicPr>
                <a:picLocks noChangeAspect="1" noChangeArrowheads="1"/>
              </p:cNvPicPr>
              <p:nvPr/>
            </p:nvPicPr>
            <p:blipFill>
              <a:blip r:embed="rId10" cstate="print"/>
              <a:srcRect/>
              <a:stretch>
                <a:fillRect/>
              </a:stretch>
            </p:blipFill>
            <p:spPr bwMode="auto">
              <a:xfrm>
                <a:off x="1031369" y="6001286"/>
                <a:ext cx="477491" cy="443653"/>
              </a:xfrm>
              <a:prstGeom prst="rect">
                <a:avLst/>
              </a:prstGeom>
              <a:noFill/>
            </p:spPr>
          </p:pic>
        </p:grpSp>
        <p:grpSp>
          <p:nvGrpSpPr>
            <p:cNvPr id="186" name="Group 185"/>
            <p:cNvGrpSpPr/>
            <p:nvPr/>
          </p:nvGrpSpPr>
          <p:grpSpPr>
            <a:xfrm>
              <a:off x="6061228" y="6011055"/>
              <a:ext cx="451998" cy="382707"/>
              <a:chOff x="5476611" y="5780111"/>
              <a:chExt cx="762005" cy="645190"/>
            </a:xfrm>
          </p:grpSpPr>
          <p:pic>
            <p:nvPicPr>
              <p:cNvPr id="187" name="Picture 17" descr="\\psf\Host\Users\eric\Graphic Tank\Screens and Documents v1_Form.png"/>
              <p:cNvPicPr>
                <a:picLocks noChangeAspect="1" noChangeArrowheads="1"/>
              </p:cNvPicPr>
              <p:nvPr/>
            </p:nvPicPr>
            <p:blipFill>
              <a:blip r:embed="rId11"/>
              <a:srcRect/>
              <a:stretch>
                <a:fillRect/>
              </a:stretch>
            </p:blipFill>
            <p:spPr bwMode="auto">
              <a:xfrm>
                <a:off x="5806582" y="5780111"/>
                <a:ext cx="432034" cy="545977"/>
              </a:xfrm>
              <a:prstGeom prst="rect">
                <a:avLst/>
              </a:prstGeom>
              <a:noFill/>
            </p:spPr>
          </p:pic>
          <p:pic>
            <p:nvPicPr>
              <p:cNvPr id="188" name="Picture 21" descr="\\psf\Host\Users\eric\Graphic Tank\Screens and Documents v1_Email copy 4.png"/>
              <p:cNvPicPr>
                <a:picLocks noChangeAspect="1" noChangeArrowheads="1"/>
              </p:cNvPicPr>
              <p:nvPr/>
            </p:nvPicPr>
            <p:blipFill>
              <a:blip r:embed="rId12"/>
              <a:srcRect/>
              <a:stretch>
                <a:fillRect/>
              </a:stretch>
            </p:blipFill>
            <p:spPr bwMode="auto">
              <a:xfrm>
                <a:off x="5476611" y="5885805"/>
                <a:ext cx="516039" cy="539496"/>
              </a:xfrm>
              <a:prstGeom prst="rect">
                <a:avLst/>
              </a:prstGeom>
              <a:noFill/>
            </p:spPr>
          </p:pic>
        </p:grpSp>
      </p:grpSp>
    </p:spTree>
    <p:extLst>
      <p:ext uri="{BB962C8B-B14F-4D97-AF65-F5344CB8AC3E}">
        <p14:creationId xmlns:p14="http://schemas.microsoft.com/office/powerpoint/2010/main" val="275206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AutoShape 34"/>
          <p:cNvSpPr>
            <a:spLocks noChangeArrowheads="1"/>
          </p:cNvSpPr>
          <p:nvPr/>
        </p:nvSpPr>
        <p:spPr bwMode="gray">
          <a:xfrm>
            <a:off x="594911" y="1318157"/>
            <a:ext cx="7777908" cy="1460669"/>
          </a:xfrm>
          <a:prstGeom prst="roundRect">
            <a:avLst>
              <a:gd name="adj" fmla="val 7731"/>
            </a:avLst>
          </a:prstGeom>
          <a:gradFill rotWithShape="1">
            <a:gsLst>
              <a:gs pos="0">
                <a:srgbClr val="F3F3F3">
                  <a:gamma/>
                  <a:tint val="0"/>
                  <a:invGamma/>
                </a:srgbClr>
              </a:gs>
              <a:gs pos="100000">
                <a:srgbClr val="F3F3F3"/>
              </a:gs>
            </a:gsLst>
            <a:lin ang="5400000" scaled="1"/>
          </a:gradFill>
          <a:ln w="9525" algn="ctr">
            <a:solidFill>
              <a:srgbClr val="D3D3D3"/>
            </a:solidFill>
            <a:round/>
            <a:headEnd/>
            <a:tailEnd/>
          </a:ln>
          <a:effectLst/>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6" name="AutoShape 37"/>
          <p:cNvSpPr>
            <a:spLocks noChangeArrowheads="1"/>
          </p:cNvSpPr>
          <p:nvPr/>
        </p:nvSpPr>
        <p:spPr bwMode="gray">
          <a:xfrm>
            <a:off x="2840046" y="1521291"/>
            <a:ext cx="866398" cy="577850"/>
          </a:xfrm>
          <a:prstGeom prst="roundRect">
            <a:avLst>
              <a:gd name="adj" fmla="val 10880"/>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a:defRPr/>
            </a:pPr>
            <a:endParaRPr lang="en-US" kern="0" smtClean="0">
              <a:solidFill>
                <a:sysClr val="windowText" lastClr="000000"/>
              </a:solidFill>
            </a:endParaRPr>
          </a:p>
        </p:txBody>
      </p:sp>
      <p:grpSp>
        <p:nvGrpSpPr>
          <p:cNvPr id="2" name="Group 549"/>
          <p:cNvGrpSpPr/>
          <p:nvPr/>
        </p:nvGrpSpPr>
        <p:grpSpPr>
          <a:xfrm>
            <a:off x="4986065" y="1523470"/>
            <a:ext cx="960789" cy="569913"/>
            <a:chOff x="3903663" y="1552575"/>
            <a:chExt cx="1500187" cy="569913"/>
          </a:xfrm>
        </p:grpSpPr>
        <p:sp>
          <p:nvSpPr>
            <p:cNvPr id="475" name="AutoShape 44"/>
            <p:cNvSpPr>
              <a:spLocks noChangeArrowheads="1"/>
            </p:cNvSpPr>
            <p:nvPr/>
          </p:nvSpPr>
          <p:spPr bwMode="gray">
            <a:xfrm>
              <a:off x="3903663" y="1552575"/>
              <a:ext cx="1477962" cy="569913"/>
            </a:xfrm>
            <a:prstGeom prst="roundRect">
              <a:avLst>
                <a:gd name="adj" fmla="val 6611"/>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77" name="Freeform 47"/>
            <p:cNvSpPr>
              <a:spLocks/>
            </p:cNvSpPr>
            <p:nvPr/>
          </p:nvSpPr>
          <p:spPr bwMode="auto">
            <a:xfrm>
              <a:off x="3914775" y="1563688"/>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78" name="Rectangle 15"/>
            <p:cNvSpPr>
              <a:spLocks noChangeArrowheads="1"/>
            </p:cNvSpPr>
            <p:nvPr/>
          </p:nvSpPr>
          <p:spPr bwMode="auto">
            <a:xfrm>
              <a:off x="4049713" y="1574800"/>
              <a:ext cx="1354137" cy="528638"/>
            </a:xfrm>
            <a:prstGeom prst="rect">
              <a:avLst/>
            </a:prstGeom>
            <a:noFill/>
            <a:ln w="12700" algn="ctr">
              <a:noFill/>
              <a:miter lim="800000"/>
              <a:headEnd/>
              <a:tailEn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SAP Analytics</a:t>
              </a:r>
              <a:endParaRPr kumimoji="0" lang="en-US" sz="1100" b="1" i="0" u="none" strike="noStrike" kern="0" cap="none" spc="0" normalizeH="0" baseline="0" noProof="0" dirty="0" smtClean="0">
                <a:ln>
                  <a:noFill/>
                </a:ln>
                <a:solidFill>
                  <a:schemeClr val="bg1"/>
                </a:solidFill>
                <a:effectLst/>
                <a:uLnTx/>
                <a:uFillTx/>
              </a:endParaRPr>
            </a:p>
          </p:txBody>
        </p:sp>
      </p:grpSp>
      <p:sp>
        <p:nvSpPr>
          <p:cNvPr id="454" name="AutoShape 37"/>
          <p:cNvSpPr>
            <a:spLocks noChangeArrowheads="1"/>
          </p:cNvSpPr>
          <p:nvPr/>
        </p:nvSpPr>
        <p:spPr bwMode="gray">
          <a:xfrm>
            <a:off x="1876802" y="1515533"/>
            <a:ext cx="866398" cy="577850"/>
          </a:xfrm>
          <a:prstGeom prst="roundRect">
            <a:avLst>
              <a:gd name="adj" fmla="val 10880"/>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a:defRPr/>
            </a:pPr>
            <a:endParaRPr lang="en-US" kern="0" smtClean="0">
              <a:solidFill>
                <a:sysClr val="windowText" lastClr="000000"/>
              </a:solidFill>
            </a:endParaRPr>
          </a:p>
        </p:txBody>
      </p:sp>
      <p:sp>
        <p:nvSpPr>
          <p:cNvPr id="455" name="Freeform 38"/>
          <p:cNvSpPr>
            <a:spLocks/>
          </p:cNvSpPr>
          <p:nvPr/>
        </p:nvSpPr>
        <p:spPr bwMode="auto">
          <a:xfrm>
            <a:off x="1859175" y="1541759"/>
            <a:ext cx="388937"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3" name="Rectangle 17"/>
          <p:cNvSpPr>
            <a:spLocks noChangeArrowheads="1"/>
          </p:cNvSpPr>
          <p:nvPr/>
        </p:nvSpPr>
        <p:spPr bwMode="auto">
          <a:xfrm>
            <a:off x="1841293" y="1532785"/>
            <a:ext cx="901912" cy="539750"/>
          </a:xfrm>
          <a:prstGeom prst="rect">
            <a:avLst/>
          </a:prstGeom>
          <a:noFill/>
          <a:ln w="12700" algn="ctr">
            <a:noFill/>
            <a:miter lim="800000"/>
            <a:headEnd/>
            <a:tailEnd/>
          </a:ln>
          <a:effectLst/>
        </p:spPr>
        <p:txBody>
          <a:bodyPr lIns="90000" tIns="72000" rIns="90000" bIns="72000" anchor="ctr"/>
          <a:lstStyle/>
          <a:p>
            <a:pPr marL="0" marR="0" lvl="0" indent="0" algn="ctr" defTabSz="914400" eaLnBrk="1" fontAlgn="auto" latinLnBrk="0" hangingPunct="1">
              <a:lnSpc>
                <a:spcPct val="100000"/>
              </a:lnSpc>
              <a:spcBef>
                <a:spcPct val="0"/>
              </a:spcBef>
              <a:spcAft>
                <a:spcPts val="0"/>
              </a:spcAft>
              <a:buClrTx/>
              <a:buSzTx/>
              <a:buFontTx/>
              <a:buNone/>
              <a:tabLst>
                <a:tab pos="180975" algn="l"/>
                <a:tab pos="360363" algn="l"/>
              </a:tabLst>
              <a:defRPr/>
            </a:pPr>
            <a:r>
              <a:rPr lang="en-US" sz="1100" b="1" kern="0" noProof="0" dirty="0" smtClean="0">
                <a:solidFill>
                  <a:srgbClr val="FFFFFF"/>
                </a:solidFill>
              </a:rPr>
              <a:t>SAP Business Suite</a:t>
            </a:r>
            <a:endParaRPr kumimoji="0" lang="en-US" sz="1100" b="1" i="0" u="none" strike="noStrike" kern="0" cap="none" spc="0" normalizeH="0" baseline="0" noProof="0" dirty="0" smtClean="0">
              <a:ln>
                <a:noFill/>
              </a:ln>
              <a:solidFill>
                <a:srgbClr val="FFFFFF"/>
              </a:solidFill>
              <a:effectLst/>
              <a:uLnTx/>
              <a:uFillTx/>
            </a:endParaRPr>
          </a:p>
        </p:txBody>
      </p:sp>
      <p:grpSp>
        <p:nvGrpSpPr>
          <p:cNvPr id="3" name="Group 548"/>
          <p:cNvGrpSpPr/>
          <p:nvPr/>
        </p:nvGrpSpPr>
        <p:grpSpPr>
          <a:xfrm>
            <a:off x="3769737" y="1523471"/>
            <a:ext cx="1138689" cy="569912"/>
            <a:chOff x="2384425" y="1544638"/>
            <a:chExt cx="1477963" cy="569912"/>
          </a:xfrm>
        </p:grpSpPr>
        <p:sp>
          <p:nvSpPr>
            <p:cNvPr id="474" name="Freeform 39"/>
            <p:cNvSpPr>
              <a:spLocks/>
            </p:cNvSpPr>
            <p:nvPr/>
          </p:nvSpPr>
          <p:spPr bwMode="auto">
            <a:xfrm>
              <a:off x="2449513" y="1592263"/>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76" name="Freeform 45"/>
            <p:cNvSpPr>
              <a:spLocks/>
            </p:cNvSpPr>
            <p:nvPr/>
          </p:nvSpPr>
          <p:spPr bwMode="auto">
            <a:xfrm>
              <a:off x="3454400" y="1592263"/>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9" name="AutoShape 121"/>
            <p:cNvSpPr>
              <a:spLocks noChangeArrowheads="1"/>
            </p:cNvSpPr>
            <p:nvPr/>
          </p:nvSpPr>
          <p:spPr bwMode="gray">
            <a:xfrm>
              <a:off x="2384425" y="1544638"/>
              <a:ext cx="1477963" cy="569912"/>
            </a:xfrm>
            <a:prstGeom prst="roundRect">
              <a:avLst>
                <a:gd name="adj" fmla="val 6611"/>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233363" marR="0" lvl="0" indent="-233363"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0" name="Freeform 122"/>
            <p:cNvSpPr>
              <a:spLocks/>
            </p:cNvSpPr>
            <p:nvPr/>
          </p:nvSpPr>
          <p:spPr bwMode="auto">
            <a:xfrm>
              <a:off x="2395538" y="1544638"/>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1" name="Rectangle 16"/>
            <p:cNvSpPr>
              <a:spLocks noChangeArrowheads="1"/>
            </p:cNvSpPr>
            <p:nvPr/>
          </p:nvSpPr>
          <p:spPr bwMode="auto">
            <a:xfrm>
              <a:off x="2406819" y="1574800"/>
              <a:ext cx="1377190" cy="528638"/>
            </a:xfrm>
            <a:prstGeom prst="rect">
              <a:avLst/>
            </a:prstGeom>
            <a:noFill/>
            <a:ln w="12700" algn="ctr">
              <a:noFill/>
              <a:miter lim="800000"/>
              <a:headEnd/>
              <a:tailEnd/>
            </a:ln>
            <a:effectLst/>
          </p:spPr>
          <p:txBody>
            <a:bodyPr wrap="squar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50" b="1" kern="0" noProof="0" dirty="0" smtClean="0">
                  <a:solidFill>
                    <a:schemeClr val="bg1"/>
                  </a:solidFill>
                </a:rPr>
                <a:t>SAP Big Data Applications</a:t>
              </a:r>
              <a:endParaRPr kumimoji="0" lang="en-US" sz="1050" b="1" i="0" u="none" strike="noStrike" kern="0" cap="none" spc="0" normalizeH="0" baseline="0" noProof="0" dirty="0" smtClean="0">
                <a:ln>
                  <a:noFill/>
                </a:ln>
                <a:solidFill>
                  <a:schemeClr val="bg1"/>
                </a:solidFill>
                <a:effectLst/>
                <a:uLnTx/>
                <a:uFillTx/>
              </a:endParaRPr>
            </a:p>
          </p:txBody>
        </p:sp>
      </p:grpSp>
      <p:grpSp>
        <p:nvGrpSpPr>
          <p:cNvPr id="4" name="Group 544"/>
          <p:cNvGrpSpPr/>
          <p:nvPr/>
        </p:nvGrpSpPr>
        <p:grpSpPr>
          <a:xfrm>
            <a:off x="851054" y="1534864"/>
            <a:ext cx="927515" cy="1070228"/>
            <a:chOff x="7874054" y="1552533"/>
            <a:chExt cx="916717" cy="583232"/>
          </a:xfrm>
        </p:grpSpPr>
        <p:sp>
          <p:nvSpPr>
            <p:cNvPr id="541" name="Freeform 86"/>
            <p:cNvSpPr>
              <a:spLocks/>
            </p:cNvSpPr>
            <p:nvPr/>
          </p:nvSpPr>
          <p:spPr bwMode="auto">
            <a:xfrm>
              <a:off x="8001659" y="1585954"/>
              <a:ext cx="190500" cy="119062"/>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42" name="AutoShape 83"/>
            <p:cNvSpPr>
              <a:spLocks noChangeArrowheads="1"/>
            </p:cNvSpPr>
            <p:nvPr/>
          </p:nvSpPr>
          <p:spPr bwMode="gray">
            <a:xfrm>
              <a:off x="7877974" y="1554121"/>
              <a:ext cx="912797" cy="581644"/>
            </a:xfrm>
            <a:prstGeom prst="roundRect">
              <a:avLst>
                <a:gd name="adj" fmla="val 5384"/>
              </a:avLst>
            </a:prstGeom>
            <a:gradFill rotWithShape="1">
              <a:gsLst>
                <a:gs pos="0">
                  <a:srgbClr val="4D4D4D">
                    <a:gamma/>
                    <a:tint val="73725"/>
                    <a:invGamma/>
                  </a:srgbClr>
                </a:gs>
                <a:gs pos="100000">
                  <a:srgbClr val="4D4D4D"/>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43" name="Freeform 84"/>
            <p:cNvSpPr>
              <a:spLocks/>
            </p:cNvSpPr>
            <p:nvPr/>
          </p:nvSpPr>
          <p:spPr bwMode="auto">
            <a:xfrm>
              <a:off x="7874054" y="1569997"/>
              <a:ext cx="256260" cy="110816"/>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B2B2B2">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44" name="Rectangle 134"/>
            <p:cNvSpPr>
              <a:spLocks noChangeArrowheads="1"/>
            </p:cNvSpPr>
            <p:nvPr/>
          </p:nvSpPr>
          <p:spPr bwMode="auto">
            <a:xfrm>
              <a:off x="7990671" y="1552533"/>
              <a:ext cx="800100" cy="583046"/>
            </a:xfrm>
            <a:prstGeom prst="rect">
              <a:avLst/>
            </a:prstGeom>
            <a:noFill/>
            <a:ln w="12700" algn="ctr">
              <a:noFill/>
              <a:miter lim="800000"/>
              <a:headEnd/>
              <a:tailEnd/>
            </a:ln>
            <a:effectLst/>
          </p:spPr>
          <p:txBody>
            <a:bodyPr lIns="72000" tIns="72000" rIns="72000" bIns="720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rgbClr val="FFFFFF"/>
                  </a:solidFill>
                </a:rPr>
                <a:t>3</a:t>
              </a:r>
              <a:r>
                <a:rPr lang="en-US" sz="1100" b="1" kern="0" baseline="30000" dirty="0" smtClean="0">
                  <a:solidFill>
                    <a:srgbClr val="FFFFFF"/>
                  </a:solidFill>
                </a:rPr>
                <a:t>rd</a:t>
              </a:r>
              <a:r>
                <a:rPr lang="en-US" sz="1100" b="1" kern="0" dirty="0" smtClean="0">
                  <a:solidFill>
                    <a:srgbClr val="FFFFFF"/>
                  </a:solidFill>
                </a:rPr>
                <a:t> Party</a:t>
              </a:r>
              <a:r>
                <a:rPr lang="en-US" sz="1100" b="1" kern="0" noProof="0" dirty="0" smtClean="0">
                  <a:solidFill>
                    <a:srgbClr val="FFFFFF"/>
                  </a:solidFill>
                </a:rPr>
                <a:t>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noProof="0" dirty="0" smtClean="0">
                  <a:solidFill>
                    <a:srgbClr val="FFFFFF"/>
                  </a:solidFill>
                </a:rPr>
                <a:t>BI Clients</a:t>
              </a:r>
              <a:endParaRPr kumimoji="0" lang="en-US" sz="1100" b="1" i="0" u="none" strike="noStrike" kern="0" cap="none" spc="0" normalizeH="0" baseline="0" noProof="0" dirty="0" smtClean="0">
                <a:ln>
                  <a:noFill/>
                </a:ln>
                <a:solidFill>
                  <a:srgbClr val="FFFFFF"/>
                </a:solidFill>
                <a:effectLst/>
                <a:uLnTx/>
                <a:uFillTx/>
              </a:endParaRPr>
            </a:p>
          </p:txBody>
        </p:sp>
      </p:grpSp>
      <p:grpSp>
        <p:nvGrpSpPr>
          <p:cNvPr id="5" name="Group 550"/>
          <p:cNvGrpSpPr/>
          <p:nvPr/>
        </p:nvGrpSpPr>
        <p:grpSpPr>
          <a:xfrm>
            <a:off x="6038487" y="1523470"/>
            <a:ext cx="888079" cy="569913"/>
            <a:chOff x="3903663" y="1552575"/>
            <a:chExt cx="1500187" cy="569913"/>
          </a:xfrm>
        </p:grpSpPr>
        <p:sp>
          <p:nvSpPr>
            <p:cNvPr id="552" name="AutoShape 44"/>
            <p:cNvSpPr>
              <a:spLocks noChangeArrowheads="1"/>
            </p:cNvSpPr>
            <p:nvPr/>
          </p:nvSpPr>
          <p:spPr bwMode="gray">
            <a:xfrm>
              <a:off x="3903663" y="1552575"/>
              <a:ext cx="1477962" cy="569913"/>
            </a:xfrm>
            <a:prstGeom prst="roundRect">
              <a:avLst>
                <a:gd name="adj" fmla="val 6611"/>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3" name="Freeform 47"/>
            <p:cNvSpPr>
              <a:spLocks/>
            </p:cNvSpPr>
            <p:nvPr/>
          </p:nvSpPr>
          <p:spPr bwMode="auto">
            <a:xfrm>
              <a:off x="3914775" y="1563688"/>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4" name="Rectangle 15"/>
            <p:cNvSpPr>
              <a:spLocks noChangeArrowheads="1"/>
            </p:cNvSpPr>
            <p:nvPr/>
          </p:nvSpPr>
          <p:spPr bwMode="auto">
            <a:xfrm>
              <a:off x="4049713" y="1574800"/>
              <a:ext cx="1354137" cy="528638"/>
            </a:xfrm>
            <a:prstGeom prst="rect">
              <a:avLst/>
            </a:prstGeom>
            <a:noFill/>
            <a:ln w="12700" algn="ctr">
              <a:noFill/>
              <a:miter lim="800000"/>
              <a:headEnd/>
              <a:tailEn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SAP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Mobile</a:t>
              </a:r>
              <a:endParaRPr kumimoji="0" lang="en-US" sz="1100" b="1" i="0" u="none" strike="noStrike" kern="0" cap="none" spc="0" normalizeH="0" baseline="0" noProof="0" dirty="0" smtClean="0">
                <a:ln>
                  <a:noFill/>
                </a:ln>
                <a:solidFill>
                  <a:schemeClr val="bg1"/>
                </a:solidFill>
                <a:effectLst/>
                <a:uLnTx/>
                <a:uFillTx/>
              </a:endParaRPr>
            </a:p>
          </p:txBody>
        </p:sp>
      </p:grpSp>
      <p:sp>
        <p:nvSpPr>
          <p:cNvPr id="103" name="AutoShape 44"/>
          <p:cNvSpPr>
            <a:spLocks noChangeArrowheads="1"/>
          </p:cNvSpPr>
          <p:nvPr/>
        </p:nvSpPr>
        <p:spPr bwMode="gray">
          <a:xfrm>
            <a:off x="1864926" y="2186514"/>
            <a:ext cx="5424148" cy="405745"/>
          </a:xfrm>
          <a:prstGeom prst="roundRect">
            <a:avLst>
              <a:gd name="adj" fmla="val 6611"/>
            </a:avLst>
          </a:prstGeom>
          <a:gradFill rotWithShape="1">
            <a:gsLst>
              <a:gs pos="0">
                <a:srgbClr val="003366">
                  <a:gamma/>
                  <a:tint val="73725"/>
                  <a:invGamma/>
                </a:srgbClr>
              </a:gs>
              <a:gs pos="100000">
                <a:srgbClr val="003366"/>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a:defRPr/>
            </a:pPr>
            <a:endParaRPr lang="en-US" kern="0" smtClean="0">
              <a:solidFill>
                <a:sysClr val="windowText" lastClr="000000"/>
              </a:solidFill>
            </a:endParaRPr>
          </a:p>
        </p:txBody>
      </p:sp>
      <p:sp>
        <p:nvSpPr>
          <p:cNvPr id="104" name="Freeform 47"/>
          <p:cNvSpPr>
            <a:spLocks/>
          </p:cNvSpPr>
          <p:nvPr/>
        </p:nvSpPr>
        <p:spPr bwMode="auto">
          <a:xfrm>
            <a:off x="1889441" y="2194427"/>
            <a:ext cx="192132" cy="145682"/>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15"/>
          <p:cNvSpPr>
            <a:spLocks noChangeArrowheads="1"/>
          </p:cNvSpPr>
          <p:nvPr/>
        </p:nvSpPr>
        <p:spPr bwMode="auto">
          <a:xfrm>
            <a:off x="1609253" y="2227700"/>
            <a:ext cx="5690453" cy="315316"/>
          </a:xfrm>
          <a:prstGeom prst="rect">
            <a:avLst/>
          </a:prstGeom>
          <a:noFill/>
          <a:ln w="12700" algn="ctr">
            <a:noFill/>
            <a:miter lim="800000"/>
            <a:headEnd/>
            <a:tailEn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SAP NetWeaver (On Premise / Cloud)</a:t>
            </a:r>
            <a:endParaRPr kumimoji="0" lang="en-US" sz="1100" b="1" i="0" u="none" strike="noStrike" kern="0" cap="none" spc="0" normalizeH="0" baseline="0" noProof="0" dirty="0" smtClean="0">
              <a:ln>
                <a:noFill/>
              </a:ln>
              <a:solidFill>
                <a:schemeClr val="bg1"/>
              </a:solidFill>
              <a:effectLst/>
              <a:uLnTx/>
              <a:uFillTx/>
            </a:endParaRPr>
          </a:p>
        </p:txBody>
      </p:sp>
      <p:sp>
        <p:nvSpPr>
          <p:cNvPr id="116" name="L-Shape 115"/>
          <p:cNvSpPr/>
          <p:nvPr/>
        </p:nvSpPr>
        <p:spPr bwMode="gray">
          <a:xfrm rot="10800000">
            <a:off x="7001692" y="1567542"/>
            <a:ext cx="1018902" cy="1045028"/>
          </a:xfrm>
          <a:prstGeom prst="corner">
            <a:avLst>
              <a:gd name="adj1" fmla="val 50000"/>
              <a:gd name="adj2" fmla="val 64926"/>
            </a:avLst>
          </a:prstGeom>
          <a:gradFill rotWithShape="1">
            <a:gsLst>
              <a:gs pos="0">
                <a:srgbClr val="4D4D4D">
                  <a:gamma/>
                  <a:tint val="73725"/>
                  <a:invGamma/>
                </a:srgbClr>
              </a:gs>
              <a:gs pos="100000">
                <a:srgbClr val="4D4D4D"/>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a:defRPr/>
            </a:pPr>
            <a:endParaRPr lang="en-US" kern="0" dirty="0" smtClean="0">
              <a:solidFill>
                <a:sysClr val="windowText" lastClr="000000"/>
              </a:solidFill>
            </a:endParaRPr>
          </a:p>
        </p:txBody>
      </p:sp>
      <p:sp>
        <p:nvSpPr>
          <p:cNvPr id="124" name="Rectangle 15"/>
          <p:cNvSpPr>
            <a:spLocks noChangeArrowheads="1"/>
          </p:cNvSpPr>
          <p:nvPr/>
        </p:nvSpPr>
        <p:spPr bwMode="auto">
          <a:xfrm>
            <a:off x="7132881" y="1593592"/>
            <a:ext cx="817356" cy="528638"/>
          </a:xfrm>
          <a:prstGeom prst="rect">
            <a:avLst/>
          </a:prstGeom>
          <a:noFill/>
          <a:ln w="12700" algn="ctr">
            <a:noFill/>
            <a:miter lim="800000"/>
            <a:headEnd/>
            <a:tailEn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Custom Apps </a:t>
            </a:r>
          </a:p>
        </p:txBody>
      </p:sp>
      <p:grpSp>
        <p:nvGrpSpPr>
          <p:cNvPr id="6" name="Group 99"/>
          <p:cNvGrpSpPr/>
          <p:nvPr/>
        </p:nvGrpSpPr>
        <p:grpSpPr>
          <a:xfrm>
            <a:off x="543491" y="2916251"/>
            <a:ext cx="7791012" cy="3103550"/>
            <a:chOff x="543491" y="2916250"/>
            <a:chExt cx="7791012" cy="3419225"/>
          </a:xfrm>
        </p:grpSpPr>
        <p:sp>
          <p:nvSpPr>
            <p:cNvPr id="642" name="AutoShape 34"/>
            <p:cNvSpPr>
              <a:spLocks noChangeArrowheads="1"/>
            </p:cNvSpPr>
            <p:nvPr/>
          </p:nvSpPr>
          <p:spPr bwMode="gray">
            <a:xfrm>
              <a:off x="572877" y="2984622"/>
              <a:ext cx="7761626" cy="3350853"/>
            </a:xfrm>
            <a:prstGeom prst="roundRect">
              <a:avLst>
                <a:gd name="adj" fmla="val 7731"/>
              </a:avLst>
            </a:prstGeom>
            <a:solidFill>
              <a:schemeClr val="bg2">
                <a:lumMod val="90000"/>
              </a:schemeClr>
            </a:solidFill>
            <a:ln w="9525" algn="ctr">
              <a:solidFill>
                <a:srgbClr val="D3D3D3"/>
              </a:solidFill>
              <a:round/>
              <a:headEnd/>
              <a:tailEnd/>
            </a:ln>
            <a:effectLst/>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4" name="AutoShape 73"/>
            <p:cNvSpPr>
              <a:spLocks noChangeArrowheads="1"/>
            </p:cNvSpPr>
            <p:nvPr/>
          </p:nvSpPr>
          <p:spPr bwMode="gray">
            <a:xfrm>
              <a:off x="1606731" y="3745442"/>
              <a:ext cx="4992376" cy="1135063"/>
            </a:xfrm>
            <a:prstGeom prst="roundRect">
              <a:avLst>
                <a:gd name="adj" fmla="val 5384"/>
              </a:avLst>
            </a:prstGeom>
            <a:gradFill rotWithShape="1">
              <a:gsLst>
                <a:gs pos="0">
                  <a:srgbClr val="003366">
                    <a:gamma/>
                    <a:tint val="73725"/>
                    <a:invGamma/>
                  </a:srgbClr>
                </a:gs>
                <a:gs pos="100000">
                  <a:srgbClr val="003366"/>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445" name="AutoShape 53"/>
            <p:cNvSpPr>
              <a:spLocks noChangeArrowheads="1"/>
            </p:cNvSpPr>
            <p:nvPr/>
          </p:nvSpPr>
          <p:spPr bwMode="gray">
            <a:xfrm>
              <a:off x="1608049" y="3271700"/>
              <a:ext cx="5652668" cy="396256"/>
            </a:xfrm>
            <a:prstGeom prst="roundRect">
              <a:avLst>
                <a:gd name="adj" fmla="val 14065"/>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6" name="Freeform 54"/>
            <p:cNvSpPr>
              <a:spLocks/>
            </p:cNvSpPr>
            <p:nvPr/>
          </p:nvSpPr>
          <p:spPr bwMode="auto">
            <a:xfrm>
              <a:off x="543491" y="2916250"/>
              <a:ext cx="297884" cy="190500"/>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5" name="Rectangle 20"/>
            <p:cNvSpPr>
              <a:spLocks noChangeArrowheads="1"/>
            </p:cNvSpPr>
            <p:nvPr/>
          </p:nvSpPr>
          <p:spPr bwMode="auto">
            <a:xfrm>
              <a:off x="1890828" y="3324418"/>
              <a:ext cx="4886325" cy="263525"/>
            </a:xfrm>
            <a:prstGeom prst="rect">
              <a:avLst/>
            </a:prstGeom>
            <a:noFill/>
            <a:ln w="12700">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dirty="0" smtClean="0">
                  <a:ln>
                    <a:noFill/>
                  </a:ln>
                  <a:effectLst/>
                  <a:uLnTx/>
                  <a:uFillTx/>
                </a:rPr>
                <a:t>Open</a:t>
              </a:r>
              <a:r>
                <a:rPr kumimoji="0" lang="en-US" sz="1100" b="1" i="0" u="none" strike="noStrike" kern="0" cap="none" spc="0" normalizeH="0" noProof="0" dirty="0" smtClean="0">
                  <a:ln>
                    <a:noFill/>
                  </a:ln>
                  <a:effectLst/>
                  <a:uLnTx/>
                  <a:uFillTx/>
                </a:rPr>
                <a:t> Developer API’s and Protocols  </a:t>
              </a:r>
              <a:endParaRPr kumimoji="0" lang="en-US" sz="1100" b="1" i="0" u="none" strike="noStrike" kern="0" cap="none" spc="0" normalizeH="0" baseline="0" noProof="0" dirty="0" smtClean="0">
                <a:ln>
                  <a:noFill/>
                </a:ln>
                <a:effectLst/>
                <a:uLnTx/>
                <a:uFillTx/>
              </a:endParaRPr>
            </a:p>
          </p:txBody>
        </p:sp>
        <p:sp>
          <p:nvSpPr>
            <p:cNvPr id="487" name="AutoShape 85"/>
            <p:cNvSpPr>
              <a:spLocks noChangeArrowheads="1"/>
            </p:cNvSpPr>
            <p:nvPr/>
          </p:nvSpPr>
          <p:spPr bwMode="gray">
            <a:xfrm>
              <a:off x="7364408" y="3271707"/>
              <a:ext cx="549442" cy="2790705"/>
            </a:xfrm>
            <a:prstGeom prst="roundRect">
              <a:avLst>
                <a:gd name="adj" fmla="val 14065"/>
              </a:avLst>
            </a:prstGeom>
            <a:gradFill rotWithShape="1">
              <a:gsLst>
                <a:gs pos="0">
                  <a:srgbClr val="003366">
                    <a:gamma/>
                    <a:tint val="73725"/>
                    <a:invGamma/>
                  </a:srgbClr>
                </a:gs>
                <a:gs pos="100000">
                  <a:srgbClr val="003366"/>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R="0" lvl="0" indent="0" fontAlgn="auto">
                <a:lnSpc>
                  <a:spcPct val="100000"/>
                </a:lnSpc>
                <a:spcBef>
                  <a:spcPts val="0"/>
                </a:spcBef>
                <a:spcAft>
                  <a:spcPts val="0"/>
                </a:spcAft>
                <a:buClrTx/>
                <a:buSzTx/>
                <a:buFontTx/>
                <a:buNone/>
                <a:tabLst/>
                <a:defRPr/>
              </a:pPr>
              <a:endParaRPr lang="en-US" kern="0" smtClean="0">
                <a:solidFill>
                  <a:sysClr val="windowText" lastClr="000000"/>
                </a:solidFill>
              </a:endParaRPr>
            </a:p>
          </p:txBody>
        </p:sp>
        <p:sp>
          <p:nvSpPr>
            <p:cNvPr id="489" name="Rectangle 32"/>
            <p:cNvSpPr>
              <a:spLocks noChangeArrowheads="1"/>
            </p:cNvSpPr>
            <p:nvPr/>
          </p:nvSpPr>
          <p:spPr bwMode="auto">
            <a:xfrm rot="16200000">
              <a:off x="6299984" y="4460418"/>
              <a:ext cx="2707575" cy="330157"/>
            </a:xfrm>
            <a:prstGeom prst="rect">
              <a:avLst/>
            </a:prstGeom>
            <a:noFill/>
            <a:ln w="12700" algn="ctr">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dirty="0" smtClean="0">
                  <a:ln>
                    <a:noFill/>
                  </a:ln>
                  <a:solidFill>
                    <a:schemeClr val="bg1"/>
                  </a:solidFill>
                  <a:effectLst/>
                  <a:uLnTx/>
                  <a:uFillTx/>
                </a:rPr>
                <a:t>Common  Landscape</a:t>
              </a:r>
              <a:r>
                <a:rPr kumimoji="0" lang="en-US" sz="1100" b="1" i="0" u="none" strike="noStrike" kern="0" cap="none" spc="0" normalizeH="0" noProof="0" dirty="0" smtClean="0">
                  <a:ln>
                    <a:noFill/>
                  </a:ln>
                  <a:solidFill>
                    <a:schemeClr val="bg1"/>
                  </a:solidFill>
                  <a:effectLst/>
                  <a:uLnTx/>
                  <a:uFillTx/>
                </a:rPr>
                <a:t> </a:t>
              </a:r>
              <a:r>
                <a:rPr kumimoji="0" lang="en-US" sz="1100" b="1" i="0" u="none" strike="noStrike" kern="0" cap="none" spc="0" normalizeH="0" baseline="0" noProof="0" dirty="0" smtClean="0">
                  <a:ln>
                    <a:noFill/>
                  </a:ln>
                  <a:solidFill>
                    <a:schemeClr val="bg1"/>
                  </a:solidFill>
                  <a:effectLst/>
                  <a:uLnTx/>
                  <a:uFillTx/>
                </a:rPr>
                <a:t> Management</a:t>
              </a:r>
            </a:p>
          </p:txBody>
        </p:sp>
        <p:grpSp>
          <p:nvGrpSpPr>
            <p:cNvPr id="7" name="Group 563"/>
            <p:cNvGrpSpPr/>
            <p:nvPr/>
          </p:nvGrpSpPr>
          <p:grpSpPr>
            <a:xfrm>
              <a:off x="6666923" y="3730026"/>
              <a:ext cx="581927" cy="1144841"/>
              <a:chOff x="6046771" y="3534716"/>
              <a:chExt cx="804863" cy="583940"/>
            </a:xfrm>
          </p:grpSpPr>
          <p:sp>
            <p:nvSpPr>
              <p:cNvPr id="559" name="Freeform 86"/>
              <p:cNvSpPr>
                <a:spLocks/>
              </p:cNvSpPr>
              <p:nvPr/>
            </p:nvSpPr>
            <p:spPr bwMode="auto">
              <a:xfrm>
                <a:off x="6062522" y="3568845"/>
                <a:ext cx="190500" cy="119062"/>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60" name="AutoShape 83"/>
              <p:cNvSpPr>
                <a:spLocks noChangeArrowheads="1"/>
              </p:cNvSpPr>
              <p:nvPr/>
            </p:nvSpPr>
            <p:spPr bwMode="gray">
              <a:xfrm>
                <a:off x="6046771" y="3537012"/>
                <a:ext cx="804863" cy="581644"/>
              </a:xfrm>
              <a:prstGeom prst="roundRect">
                <a:avLst>
                  <a:gd name="adj" fmla="val 5384"/>
                </a:avLst>
              </a:prstGeom>
              <a:gradFill rotWithShape="1">
                <a:gsLst>
                  <a:gs pos="0">
                    <a:srgbClr val="4D4D4D">
                      <a:gamma/>
                      <a:tint val="73725"/>
                      <a:invGamma/>
                    </a:srgbClr>
                  </a:gs>
                  <a:gs pos="100000">
                    <a:srgbClr val="4D4D4D"/>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61" name="Freeform 84"/>
              <p:cNvSpPr>
                <a:spLocks/>
              </p:cNvSpPr>
              <p:nvPr/>
            </p:nvSpPr>
            <p:spPr bwMode="auto">
              <a:xfrm>
                <a:off x="6057260" y="3534716"/>
                <a:ext cx="184423" cy="123598"/>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B2B2B2">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600" name="AutoShape 53"/>
            <p:cNvSpPr>
              <a:spLocks noChangeArrowheads="1"/>
            </p:cNvSpPr>
            <p:nvPr/>
          </p:nvSpPr>
          <p:spPr bwMode="gray">
            <a:xfrm>
              <a:off x="1608050" y="4990011"/>
              <a:ext cx="5647773" cy="1042712"/>
            </a:xfrm>
            <a:prstGeom prst="roundRect">
              <a:avLst>
                <a:gd name="adj" fmla="val 14065"/>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610" name="Rectangle 20"/>
            <p:cNvSpPr>
              <a:spLocks noChangeArrowheads="1"/>
            </p:cNvSpPr>
            <p:nvPr/>
          </p:nvSpPr>
          <p:spPr bwMode="auto">
            <a:xfrm>
              <a:off x="1950228" y="5807735"/>
              <a:ext cx="4886325" cy="263525"/>
            </a:xfrm>
            <a:prstGeom prst="rect">
              <a:avLst/>
            </a:prstGeom>
            <a:noFill/>
            <a:ln w="12700">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rgbClr val="000000"/>
                  </a:solidFill>
                </a:rPr>
                <a:t>Enterprise Information Management</a:t>
              </a:r>
              <a:endParaRPr kumimoji="0" lang="en-US" sz="1100" b="1" i="0" u="none" strike="noStrike" kern="0" cap="none" spc="0" normalizeH="0" baseline="0" noProof="0" dirty="0" smtClean="0">
                <a:ln>
                  <a:noFill/>
                </a:ln>
                <a:solidFill>
                  <a:srgbClr val="000000"/>
                </a:solidFill>
                <a:effectLst/>
                <a:uLnTx/>
                <a:uFillTx/>
              </a:endParaRPr>
            </a:p>
          </p:txBody>
        </p:sp>
        <p:grpSp>
          <p:nvGrpSpPr>
            <p:cNvPr id="8" name="Group 616"/>
            <p:cNvGrpSpPr/>
            <p:nvPr/>
          </p:nvGrpSpPr>
          <p:grpSpPr>
            <a:xfrm>
              <a:off x="1809870" y="5258842"/>
              <a:ext cx="1654666" cy="463138"/>
              <a:chOff x="829256" y="3263735"/>
              <a:chExt cx="1075779" cy="463138"/>
            </a:xfrm>
          </p:grpSpPr>
          <p:sp>
            <p:nvSpPr>
              <p:cNvPr id="618" name="Freeform 64"/>
              <p:cNvSpPr>
                <a:spLocks/>
              </p:cNvSpPr>
              <p:nvPr/>
            </p:nvSpPr>
            <p:spPr bwMode="auto">
              <a:xfrm>
                <a:off x="834152" y="3316642"/>
                <a:ext cx="312009" cy="21640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9" name="AutoShape 75"/>
              <p:cNvSpPr>
                <a:spLocks noChangeArrowheads="1"/>
              </p:cNvSpPr>
              <p:nvPr/>
            </p:nvSpPr>
            <p:spPr bwMode="gray">
              <a:xfrm>
                <a:off x="829256" y="3276033"/>
                <a:ext cx="1075779" cy="450840"/>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0" name="Freeform 76"/>
              <p:cNvSpPr>
                <a:spLocks/>
              </p:cNvSpPr>
              <p:nvPr/>
            </p:nvSpPr>
            <p:spPr bwMode="auto">
              <a:xfrm>
                <a:off x="844662" y="3319242"/>
                <a:ext cx="287633" cy="200174"/>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1" name="Freeform 74"/>
              <p:cNvSpPr>
                <a:spLocks/>
              </p:cNvSpPr>
              <p:nvPr/>
            </p:nvSpPr>
            <p:spPr bwMode="auto">
              <a:xfrm>
                <a:off x="869861" y="3263735"/>
                <a:ext cx="319310" cy="255681"/>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2" name="Rectangle 12"/>
              <p:cNvSpPr>
                <a:spLocks noChangeArrowheads="1"/>
              </p:cNvSpPr>
              <p:nvPr/>
            </p:nvSpPr>
            <p:spPr bwMode="auto">
              <a:xfrm>
                <a:off x="853006" y="3275609"/>
                <a:ext cx="1015689" cy="432806"/>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Sybase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Replication Server</a:t>
                </a:r>
                <a:endParaRPr kumimoji="0" lang="en-US" sz="1000" b="1" i="0" u="none" strike="noStrike" kern="0" cap="none" spc="0" normalizeH="0" baseline="0" noProof="0" dirty="0" smtClean="0">
                  <a:ln>
                    <a:noFill/>
                  </a:ln>
                  <a:solidFill>
                    <a:srgbClr val="000000"/>
                  </a:solidFill>
                  <a:effectLst/>
                  <a:uLnTx/>
                  <a:uFillTx/>
                </a:endParaRPr>
              </a:p>
            </p:txBody>
          </p:sp>
        </p:grpSp>
        <p:grpSp>
          <p:nvGrpSpPr>
            <p:cNvPr id="9" name="Group 622"/>
            <p:cNvGrpSpPr/>
            <p:nvPr/>
          </p:nvGrpSpPr>
          <p:grpSpPr>
            <a:xfrm>
              <a:off x="3539726" y="5258842"/>
              <a:ext cx="1575488" cy="463138"/>
              <a:chOff x="829256" y="3263735"/>
              <a:chExt cx="1075779" cy="463138"/>
            </a:xfrm>
          </p:grpSpPr>
          <p:sp>
            <p:nvSpPr>
              <p:cNvPr id="624" name="Freeform 64"/>
              <p:cNvSpPr>
                <a:spLocks/>
              </p:cNvSpPr>
              <p:nvPr/>
            </p:nvSpPr>
            <p:spPr bwMode="auto">
              <a:xfrm>
                <a:off x="834152" y="3316642"/>
                <a:ext cx="312009" cy="21640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5" name="AutoShape 75"/>
              <p:cNvSpPr>
                <a:spLocks noChangeArrowheads="1"/>
              </p:cNvSpPr>
              <p:nvPr/>
            </p:nvSpPr>
            <p:spPr bwMode="gray">
              <a:xfrm>
                <a:off x="829256" y="3276033"/>
                <a:ext cx="1075779" cy="450840"/>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6" name="Freeform 76"/>
              <p:cNvSpPr>
                <a:spLocks/>
              </p:cNvSpPr>
              <p:nvPr/>
            </p:nvSpPr>
            <p:spPr bwMode="auto">
              <a:xfrm>
                <a:off x="844662" y="3319242"/>
                <a:ext cx="287633" cy="200174"/>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7" name="Freeform 74"/>
              <p:cNvSpPr>
                <a:spLocks/>
              </p:cNvSpPr>
              <p:nvPr/>
            </p:nvSpPr>
            <p:spPr bwMode="auto">
              <a:xfrm>
                <a:off x="869861" y="3263735"/>
                <a:ext cx="319310" cy="255681"/>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8" name="Rectangle 12"/>
              <p:cNvSpPr>
                <a:spLocks noChangeArrowheads="1"/>
              </p:cNvSpPr>
              <p:nvPr/>
            </p:nvSpPr>
            <p:spPr bwMode="auto">
              <a:xfrm>
                <a:off x="853006" y="3275609"/>
                <a:ext cx="1015689" cy="432806"/>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Data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Services</a:t>
                </a:r>
                <a:endParaRPr kumimoji="0" lang="en-US" sz="1000" b="1" i="0" u="none" strike="noStrike" kern="0" cap="none" spc="0" normalizeH="0" baseline="0" noProof="0" dirty="0" smtClean="0">
                  <a:ln>
                    <a:noFill/>
                  </a:ln>
                  <a:solidFill>
                    <a:srgbClr val="000000"/>
                  </a:solidFill>
                  <a:effectLst/>
                  <a:uLnTx/>
                  <a:uFillTx/>
                </a:endParaRPr>
              </a:p>
            </p:txBody>
          </p:sp>
        </p:grpSp>
        <p:grpSp>
          <p:nvGrpSpPr>
            <p:cNvPr id="10" name="Group 635"/>
            <p:cNvGrpSpPr/>
            <p:nvPr/>
          </p:nvGrpSpPr>
          <p:grpSpPr>
            <a:xfrm>
              <a:off x="2987849" y="3956275"/>
              <a:ext cx="2766022" cy="919459"/>
              <a:chOff x="3903663" y="1540262"/>
              <a:chExt cx="1477962" cy="668523"/>
            </a:xfrm>
          </p:grpSpPr>
          <p:sp>
            <p:nvSpPr>
              <p:cNvPr id="637" name="AutoShape 44"/>
              <p:cNvSpPr>
                <a:spLocks noChangeArrowheads="1"/>
              </p:cNvSpPr>
              <p:nvPr/>
            </p:nvSpPr>
            <p:spPr bwMode="gray">
              <a:xfrm>
                <a:off x="3903663" y="1552575"/>
                <a:ext cx="1477962" cy="569913"/>
              </a:xfrm>
              <a:prstGeom prst="roundRect">
                <a:avLst>
                  <a:gd name="adj" fmla="val 6611"/>
                </a:avLst>
              </a:prstGeom>
              <a:gradFill rotWithShape="1">
                <a:gsLst>
                  <a:gs pos="0">
                    <a:srgbClr val="50B4CF">
                      <a:gamma/>
                      <a:tint val="73725"/>
                      <a:invGamma/>
                    </a:srgbClr>
                  </a:gs>
                  <a:gs pos="100000">
                    <a:srgbClr val="50B4CF"/>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8" name="Freeform 47"/>
              <p:cNvSpPr>
                <a:spLocks/>
              </p:cNvSpPr>
              <p:nvPr/>
            </p:nvSpPr>
            <p:spPr bwMode="auto">
              <a:xfrm>
                <a:off x="3914775" y="1563688"/>
                <a:ext cx="390525"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9" name="Rectangle 15"/>
              <p:cNvSpPr>
                <a:spLocks noChangeArrowheads="1"/>
              </p:cNvSpPr>
              <p:nvPr/>
            </p:nvSpPr>
            <p:spPr bwMode="auto">
              <a:xfrm>
                <a:off x="3992608" y="1540262"/>
                <a:ext cx="1354137" cy="668523"/>
              </a:xfrm>
              <a:prstGeom prst="rect">
                <a:avLst/>
              </a:prstGeom>
              <a:noFill/>
              <a:ln w="12700" algn="ctr">
                <a:noFill/>
                <a:miter lim="800000"/>
                <a:headEnd/>
                <a:tailEn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rgbClr val="000000"/>
                    </a:solidFill>
                  </a:rPr>
                  <a:t>SAP HANA Platform</a:t>
                </a:r>
                <a:endParaRPr kumimoji="0" lang="en-US" sz="1100" b="1" i="0" u="none" strike="noStrike" kern="0" cap="none" spc="0" normalizeH="0" baseline="0" noProof="0" dirty="0" smtClean="0">
                  <a:ln>
                    <a:noFill/>
                  </a:ln>
                  <a:solidFill>
                    <a:srgbClr val="000000"/>
                  </a:solidFill>
                  <a:effectLst/>
                  <a:uLnTx/>
                  <a:uFillTx/>
                </a:endParaRPr>
              </a:p>
            </p:txBody>
          </p:sp>
        </p:grpSp>
        <p:grpSp>
          <p:nvGrpSpPr>
            <p:cNvPr id="11" name="Group 628"/>
            <p:cNvGrpSpPr/>
            <p:nvPr/>
          </p:nvGrpSpPr>
          <p:grpSpPr>
            <a:xfrm>
              <a:off x="5198332" y="5258842"/>
              <a:ext cx="1575488" cy="463138"/>
              <a:chOff x="829256" y="3263735"/>
              <a:chExt cx="1075779" cy="463138"/>
            </a:xfrm>
          </p:grpSpPr>
          <p:sp>
            <p:nvSpPr>
              <p:cNvPr id="630" name="Freeform 64"/>
              <p:cNvSpPr>
                <a:spLocks/>
              </p:cNvSpPr>
              <p:nvPr/>
            </p:nvSpPr>
            <p:spPr bwMode="auto">
              <a:xfrm>
                <a:off x="834152" y="3316642"/>
                <a:ext cx="312009" cy="21640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1" name="AutoShape 75"/>
              <p:cNvSpPr>
                <a:spLocks noChangeArrowheads="1"/>
              </p:cNvSpPr>
              <p:nvPr/>
            </p:nvSpPr>
            <p:spPr bwMode="gray">
              <a:xfrm>
                <a:off x="829256" y="3276033"/>
                <a:ext cx="1075779" cy="450840"/>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2" name="Freeform 76"/>
              <p:cNvSpPr>
                <a:spLocks/>
              </p:cNvSpPr>
              <p:nvPr/>
            </p:nvSpPr>
            <p:spPr bwMode="auto">
              <a:xfrm>
                <a:off x="844662" y="3319242"/>
                <a:ext cx="287633" cy="200174"/>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3" name="Freeform 74"/>
              <p:cNvSpPr>
                <a:spLocks/>
              </p:cNvSpPr>
              <p:nvPr/>
            </p:nvSpPr>
            <p:spPr bwMode="auto">
              <a:xfrm>
                <a:off x="869861" y="3263735"/>
                <a:ext cx="319310" cy="255681"/>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4" name="Rectangle 12"/>
              <p:cNvSpPr>
                <a:spLocks noChangeArrowheads="1"/>
              </p:cNvSpPr>
              <p:nvPr/>
            </p:nvSpPr>
            <p:spPr bwMode="auto">
              <a:xfrm>
                <a:off x="853006" y="3275609"/>
                <a:ext cx="1015689" cy="432806"/>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MDG, MDM, DQ</a:t>
                </a:r>
              </a:p>
            </p:txBody>
          </p:sp>
        </p:grpSp>
        <p:sp>
          <p:nvSpPr>
            <p:cNvPr id="640" name="Freeform 38"/>
            <p:cNvSpPr>
              <a:spLocks/>
            </p:cNvSpPr>
            <p:nvPr/>
          </p:nvSpPr>
          <p:spPr bwMode="auto">
            <a:xfrm>
              <a:off x="1169936" y="4555845"/>
              <a:ext cx="380112" cy="244475"/>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3" name="Rectangle 20"/>
            <p:cNvSpPr>
              <a:spLocks noChangeArrowheads="1"/>
            </p:cNvSpPr>
            <p:nvPr/>
          </p:nvSpPr>
          <p:spPr bwMode="auto">
            <a:xfrm>
              <a:off x="1005786" y="2947441"/>
              <a:ext cx="6640492" cy="293664"/>
            </a:xfrm>
            <a:prstGeom prst="rect">
              <a:avLst/>
            </a:prstGeom>
            <a:noFill/>
            <a:ln w="12700">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b="1" kern="0" noProof="0" dirty="0" smtClean="0"/>
                <a:t>SAP Real-time Data Platform</a:t>
              </a:r>
              <a:endParaRPr kumimoji="0" lang="en-US" sz="1400" b="1" i="0" u="none" strike="noStrike" kern="0" cap="none" spc="0" normalizeH="0" baseline="0" noProof="0" dirty="0" smtClean="0">
                <a:ln>
                  <a:noFill/>
                </a:ln>
                <a:effectLst/>
                <a:uLnTx/>
                <a:uFillTx/>
              </a:endParaRPr>
            </a:p>
          </p:txBody>
        </p:sp>
        <p:grpSp>
          <p:nvGrpSpPr>
            <p:cNvPr id="12" name="Group 566"/>
            <p:cNvGrpSpPr/>
            <p:nvPr/>
          </p:nvGrpSpPr>
          <p:grpSpPr>
            <a:xfrm>
              <a:off x="5356051" y="4088606"/>
              <a:ext cx="1080655" cy="463138"/>
              <a:chOff x="5897995" y="3372592"/>
              <a:chExt cx="1055688" cy="407701"/>
            </a:xfrm>
          </p:grpSpPr>
          <p:sp>
            <p:nvSpPr>
              <p:cNvPr id="452" name="Freeform 64"/>
              <p:cNvSpPr>
                <a:spLocks/>
              </p:cNvSpPr>
              <p:nvPr/>
            </p:nvSpPr>
            <p:spPr bwMode="auto">
              <a:xfrm>
                <a:off x="5902778" y="3419166"/>
                <a:ext cx="304800" cy="190500"/>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2" name="AutoShape 75"/>
              <p:cNvSpPr>
                <a:spLocks noChangeArrowheads="1"/>
              </p:cNvSpPr>
              <p:nvPr/>
            </p:nvSpPr>
            <p:spPr bwMode="gray">
              <a:xfrm>
                <a:off x="5897995" y="3383418"/>
                <a:ext cx="1050925" cy="396875"/>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3" name="Freeform 76"/>
              <p:cNvSpPr>
                <a:spLocks/>
              </p:cNvSpPr>
              <p:nvPr/>
            </p:nvSpPr>
            <p:spPr bwMode="auto">
              <a:xfrm>
                <a:off x="5913045" y="3421455"/>
                <a:ext cx="280988" cy="17621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5" name="Freeform 74"/>
              <p:cNvSpPr>
                <a:spLocks/>
              </p:cNvSpPr>
              <p:nvPr/>
            </p:nvSpPr>
            <p:spPr bwMode="auto">
              <a:xfrm>
                <a:off x="5937662" y="3372592"/>
                <a:ext cx="311933" cy="225076"/>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6" name="Rectangle 12"/>
              <p:cNvSpPr>
                <a:spLocks noChangeArrowheads="1"/>
              </p:cNvSpPr>
              <p:nvPr/>
            </p:nvSpPr>
            <p:spPr bwMode="auto">
              <a:xfrm>
                <a:off x="5897995" y="3391355"/>
                <a:ext cx="1055688" cy="381000"/>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Sybase IQ </a:t>
                </a:r>
                <a:endParaRPr kumimoji="0" lang="en-US" sz="1000" b="1" i="0" u="none" strike="noStrike" kern="0" cap="none" spc="0" normalizeH="0" baseline="0" noProof="0" dirty="0" smtClean="0">
                  <a:ln>
                    <a:noFill/>
                  </a:ln>
                  <a:solidFill>
                    <a:srgbClr val="000000"/>
                  </a:solidFill>
                  <a:effectLst/>
                  <a:uLnTx/>
                  <a:uFillTx/>
                </a:endParaRPr>
              </a:p>
            </p:txBody>
          </p:sp>
        </p:grpSp>
        <p:grpSp>
          <p:nvGrpSpPr>
            <p:cNvPr id="13" name="Group 587"/>
            <p:cNvGrpSpPr/>
            <p:nvPr/>
          </p:nvGrpSpPr>
          <p:grpSpPr>
            <a:xfrm>
              <a:off x="2324428" y="4112356"/>
              <a:ext cx="1080655" cy="463138"/>
              <a:chOff x="5897995" y="3372592"/>
              <a:chExt cx="1055688" cy="407701"/>
            </a:xfrm>
          </p:grpSpPr>
          <p:sp>
            <p:nvSpPr>
              <p:cNvPr id="589" name="Freeform 64"/>
              <p:cNvSpPr>
                <a:spLocks/>
              </p:cNvSpPr>
              <p:nvPr/>
            </p:nvSpPr>
            <p:spPr bwMode="auto">
              <a:xfrm>
                <a:off x="5902778" y="3419166"/>
                <a:ext cx="304800" cy="190500"/>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90" name="AutoShape 75"/>
              <p:cNvSpPr>
                <a:spLocks noChangeArrowheads="1"/>
              </p:cNvSpPr>
              <p:nvPr/>
            </p:nvSpPr>
            <p:spPr bwMode="gray">
              <a:xfrm>
                <a:off x="5897995" y="3383418"/>
                <a:ext cx="1050925" cy="396875"/>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91" name="Freeform 76"/>
              <p:cNvSpPr>
                <a:spLocks/>
              </p:cNvSpPr>
              <p:nvPr/>
            </p:nvSpPr>
            <p:spPr bwMode="auto">
              <a:xfrm>
                <a:off x="5913045" y="3421455"/>
                <a:ext cx="280988" cy="17621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92" name="Freeform 74"/>
              <p:cNvSpPr>
                <a:spLocks/>
              </p:cNvSpPr>
              <p:nvPr/>
            </p:nvSpPr>
            <p:spPr bwMode="auto">
              <a:xfrm>
                <a:off x="5937662" y="3372592"/>
                <a:ext cx="311933" cy="225076"/>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93" name="Rectangle 12"/>
              <p:cNvSpPr>
                <a:spLocks noChangeArrowheads="1"/>
              </p:cNvSpPr>
              <p:nvPr/>
            </p:nvSpPr>
            <p:spPr bwMode="auto">
              <a:xfrm>
                <a:off x="5897995" y="3391355"/>
                <a:ext cx="1055688" cy="381000"/>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Sybase ASE</a:t>
                </a:r>
                <a:endParaRPr kumimoji="0" lang="en-US" sz="1000" b="1" i="0" u="none" strike="noStrike" kern="0" cap="none" spc="0" normalizeH="0" baseline="0" noProof="0" dirty="0" smtClean="0">
                  <a:ln>
                    <a:noFill/>
                  </a:ln>
                  <a:solidFill>
                    <a:srgbClr val="000000"/>
                  </a:solidFill>
                  <a:effectLst/>
                  <a:uLnTx/>
                  <a:uFillTx/>
                </a:endParaRPr>
              </a:p>
            </p:txBody>
          </p:sp>
        </p:grpSp>
        <p:grpSp>
          <p:nvGrpSpPr>
            <p:cNvPr id="14" name="Group 607"/>
            <p:cNvGrpSpPr/>
            <p:nvPr/>
          </p:nvGrpSpPr>
          <p:grpSpPr>
            <a:xfrm>
              <a:off x="3807150" y="3744220"/>
              <a:ext cx="1080655" cy="463138"/>
              <a:chOff x="2713462" y="3402281"/>
              <a:chExt cx="1080655" cy="463138"/>
            </a:xfrm>
          </p:grpSpPr>
          <p:sp>
            <p:nvSpPr>
              <p:cNvPr id="603" name="Freeform 64"/>
              <p:cNvSpPr>
                <a:spLocks/>
              </p:cNvSpPr>
              <p:nvPr/>
            </p:nvSpPr>
            <p:spPr bwMode="auto">
              <a:xfrm>
                <a:off x="2718358" y="3455188"/>
                <a:ext cx="312009" cy="21640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04" name="AutoShape 75"/>
              <p:cNvSpPr>
                <a:spLocks noChangeArrowheads="1"/>
              </p:cNvSpPr>
              <p:nvPr/>
            </p:nvSpPr>
            <p:spPr bwMode="gray">
              <a:xfrm>
                <a:off x="2713462" y="3414579"/>
                <a:ext cx="1075779" cy="450840"/>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05" name="Freeform 76"/>
              <p:cNvSpPr>
                <a:spLocks/>
              </p:cNvSpPr>
              <p:nvPr/>
            </p:nvSpPr>
            <p:spPr bwMode="auto">
              <a:xfrm>
                <a:off x="2728868" y="3457788"/>
                <a:ext cx="287633" cy="200174"/>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06" name="Freeform 74"/>
              <p:cNvSpPr>
                <a:spLocks/>
              </p:cNvSpPr>
              <p:nvPr/>
            </p:nvSpPr>
            <p:spPr bwMode="auto">
              <a:xfrm>
                <a:off x="2754067" y="3402281"/>
                <a:ext cx="319310" cy="255681"/>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07" name="Rectangle 12"/>
              <p:cNvSpPr>
                <a:spLocks noChangeArrowheads="1"/>
              </p:cNvSpPr>
              <p:nvPr/>
            </p:nvSpPr>
            <p:spPr bwMode="auto">
              <a:xfrm>
                <a:off x="2713462" y="3423595"/>
                <a:ext cx="1080655" cy="432806"/>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Sybase SQLA</a:t>
                </a:r>
                <a:endParaRPr kumimoji="0" lang="en-US" sz="1000" b="1" i="0" u="none" strike="noStrike" kern="0" cap="none" spc="0" normalizeH="0" baseline="0" noProof="0" dirty="0" smtClean="0">
                  <a:ln>
                    <a:noFill/>
                  </a:ln>
                  <a:solidFill>
                    <a:srgbClr val="000000"/>
                  </a:solidFill>
                  <a:effectLst/>
                  <a:uLnTx/>
                  <a:uFillTx/>
                </a:endParaRPr>
              </a:p>
            </p:txBody>
          </p:sp>
        </p:grpSp>
        <p:grpSp>
          <p:nvGrpSpPr>
            <p:cNvPr id="15" name="Group 610"/>
            <p:cNvGrpSpPr/>
            <p:nvPr/>
          </p:nvGrpSpPr>
          <p:grpSpPr>
            <a:xfrm>
              <a:off x="3789683" y="4586238"/>
              <a:ext cx="1104405" cy="571916"/>
              <a:chOff x="829256" y="3263735"/>
              <a:chExt cx="1104405" cy="463138"/>
            </a:xfrm>
          </p:grpSpPr>
          <p:sp>
            <p:nvSpPr>
              <p:cNvPr id="612" name="Freeform 64"/>
              <p:cNvSpPr>
                <a:spLocks/>
              </p:cNvSpPr>
              <p:nvPr/>
            </p:nvSpPr>
            <p:spPr bwMode="auto">
              <a:xfrm>
                <a:off x="834152" y="3316642"/>
                <a:ext cx="312009" cy="216403"/>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FFFFFF">
                      <a:alpha val="17999"/>
                    </a:srgbClr>
                  </a:gs>
                  <a:gs pos="100000">
                    <a:srgbClr val="FFFF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3" name="AutoShape 75"/>
              <p:cNvSpPr>
                <a:spLocks noChangeArrowheads="1"/>
              </p:cNvSpPr>
              <p:nvPr/>
            </p:nvSpPr>
            <p:spPr bwMode="gray">
              <a:xfrm>
                <a:off x="829256" y="3276033"/>
                <a:ext cx="1075779" cy="450840"/>
              </a:xfrm>
              <a:prstGeom prst="roundRect">
                <a:avLst>
                  <a:gd name="adj" fmla="val 10880"/>
                </a:avLst>
              </a:prstGeom>
              <a:gradFill rotWithShape="1">
                <a:gsLst>
                  <a:gs pos="0">
                    <a:srgbClr val="F0A000">
                      <a:gamma/>
                      <a:tint val="63922"/>
                      <a:invGamma/>
                    </a:srgbClr>
                  </a:gs>
                  <a:gs pos="100000">
                    <a:srgbClr val="F0A000"/>
                  </a:gs>
                </a:gsLst>
                <a:lin ang="2700000" scaled="1"/>
              </a:gradFill>
              <a:ln w="12700" algn="ctr">
                <a:solidFill>
                  <a:srgbClr val="333333"/>
                </a:solidFill>
                <a:round/>
                <a:headEnd/>
                <a:tailEnd/>
              </a:ln>
              <a:effectLst>
                <a:prstShdw prst="shdw17" dist="17961" dir="2700000">
                  <a:srgbClr val="333333">
                    <a:gamma/>
                    <a:shade val="60000"/>
                    <a:invGamma/>
                  </a:srgbClr>
                </a:prst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4" name="Freeform 76"/>
              <p:cNvSpPr>
                <a:spLocks/>
              </p:cNvSpPr>
              <p:nvPr/>
            </p:nvSpPr>
            <p:spPr bwMode="auto">
              <a:xfrm>
                <a:off x="844662" y="3319242"/>
                <a:ext cx="287633" cy="200174"/>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solidFill>
                <a:srgbClr val="E6EC98">
                  <a:alpha val="17999"/>
                </a:srgbClr>
              </a:soli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5" name="Freeform 74"/>
              <p:cNvSpPr>
                <a:spLocks/>
              </p:cNvSpPr>
              <p:nvPr/>
            </p:nvSpPr>
            <p:spPr bwMode="auto">
              <a:xfrm>
                <a:off x="869861" y="3263735"/>
                <a:ext cx="319310" cy="255681"/>
              </a:xfrm>
              <a:custGeom>
                <a:avLst/>
                <a:gdLst/>
                <a:ahLst/>
                <a:cxnLst>
                  <a:cxn ang="0">
                    <a:pos x="214" y="0"/>
                  </a:cxn>
                  <a:cxn ang="0">
                    <a:pos x="44" y="0"/>
                  </a:cxn>
                  <a:cxn ang="0">
                    <a:pos x="18" y="0"/>
                  </a:cxn>
                  <a:cxn ang="0">
                    <a:pos x="2" y="6"/>
                  </a:cxn>
                  <a:cxn ang="0">
                    <a:pos x="0" y="18"/>
                  </a:cxn>
                  <a:cxn ang="0">
                    <a:pos x="0" y="168"/>
                  </a:cxn>
                  <a:cxn ang="0">
                    <a:pos x="214" y="0"/>
                  </a:cxn>
                </a:cxnLst>
                <a:rect l="0" t="0" r="r" b="b"/>
                <a:pathLst>
                  <a:path w="214" h="168">
                    <a:moveTo>
                      <a:pt x="214" y="0"/>
                    </a:moveTo>
                    <a:lnTo>
                      <a:pt x="44" y="0"/>
                    </a:lnTo>
                    <a:lnTo>
                      <a:pt x="18" y="0"/>
                    </a:lnTo>
                    <a:lnTo>
                      <a:pt x="2" y="6"/>
                    </a:lnTo>
                    <a:lnTo>
                      <a:pt x="0" y="18"/>
                    </a:lnTo>
                    <a:lnTo>
                      <a:pt x="0" y="168"/>
                    </a:lnTo>
                    <a:lnTo>
                      <a:pt x="214" y="0"/>
                    </a:lnTo>
                    <a:close/>
                  </a:path>
                </a:pathLst>
              </a:custGeom>
              <a:gradFill rotWithShape="1">
                <a:gsLst>
                  <a:gs pos="0">
                    <a:srgbClr val="81C0FF">
                      <a:alpha val="17999"/>
                    </a:srgbClr>
                  </a:gs>
                  <a:gs pos="100000">
                    <a:srgbClr val="81C0FF">
                      <a:gamma/>
                      <a:tint val="57255"/>
                      <a:invGamma/>
                      <a:alpha val="0"/>
                    </a:srgbClr>
                  </a:gs>
                </a:gsLst>
                <a:lin ang="5400000" scaled="1"/>
              </a:gradFill>
              <a:ln w="12700" cap="flat" cmpd="sng">
                <a:noFill/>
                <a:prstDash val="solid"/>
                <a:round/>
                <a:headEnd type="none" w="med" len="med"/>
                <a:tailEnd type="none" w="med" len="med"/>
              </a:ln>
              <a:effec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6" name="Rectangle 12"/>
              <p:cNvSpPr>
                <a:spLocks noChangeArrowheads="1"/>
              </p:cNvSpPr>
              <p:nvPr/>
            </p:nvSpPr>
            <p:spPr bwMode="auto">
              <a:xfrm>
                <a:off x="853006" y="3275609"/>
                <a:ext cx="1080655" cy="432806"/>
              </a:xfrm>
              <a:prstGeom prst="rect">
                <a:avLst/>
              </a:prstGeom>
              <a:noFill/>
              <a:ln w="12700" algn="ctr">
                <a:noFill/>
                <a:miter lim="800000"/>
                <a:headEnd/>
                <a:tailEnd/>
              </a:ln>
              <a:effectLst/>
            </p:spPr>
            <p:txBody>
              <a:bodyPr lIns="90000" tIns="46800" rIns="90000" bIns="46800"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0" dirty="0" smtClean="0">
                    <a:solidFill>
                      <a:srgbClr val="000000"/>
                    </a:solidFill>
                  </a:rPr>
                  <a:t>SAP Sybase  ESP</a:t>
                </a:r>
                <a:endParaRPr kumimoji="0" lang="en-US" sz="1000" b="1" i="0" u="none" strike="noStrike" kern="0" cap="none" spc="0" normalizeH="0" baseline="0" noProof="0" dirty="0" smtClean="0">
                  <a:ln>
                    <a:noFill/>
                  </a:ln>
                  <a:solidFill>
                    <a:srgbClr val="000000"/>
                  </a:solidFill>
                  <a:effectLst/>
                  <a:uLnTx/>
                  <a:uFillTx/>
                </a:endParaRPr>
              </a:p>
            </p:txBody>
          </p:sp>
        </p:grpSp>
        <p:sp>
          <p:nvSpPr>
            <p:cNvPr id="97" name="AutoShape 85"/>
            <p:cNvSpPr>
              <a:spLocks noChangeArrowheads="1"/>
            </p:cNvSpPr>
            <p:nvPr/>
          </p:nvSpPr>
          <p:spPr bwMode="gray">
            <a:xfrm>
              <a:off x="931296" y="3269871"/>
              <a:ext cx="549442" cy="2790705"/>
            </a:xfrm>
            <a:prstGeom prst="roundRect">
              <a:avLst>
                <a:gd name="adj" fmla="val 14065"/>
              </a:avLst>
            </a:prstGeom>
            <a:gradFill rotWithShape="1">
              <a:gsLst>
                <a:gs pos="0">
                  <a:srgbClr val="003366">
                    <a:gamma/>
                    <a:tint val="73725"/>
                    <a:invGamma/>
                  </a:srgbClr>
                </a:gs>
                <a:gs pos="100000">
                  <a:srgbClr val="003366"/>
                </a:gs>
              </a:gsLst>
              <a:lin ang="2700000" scaled="1"/>
            </a:gradFill>
            <a:ln w="12700" algn="ctr">
              <a:solidFill>
                <a:srgbClr val="CBCBCB"/>
              </a:solidFill>
              <a:round/>
              <a:headEnd/>
              <a:tailEnd/>
            </a:ln>
            <a:effectLst>
              <a:prstShdw prst="shdw17" dist="17961" dir="2700000">
                <a:srgbClr val="CBCBCB">
                  <a:gamma/>
                  <a:shade val="60000"/>
                  <a:invGamma/>
                </a:srgbClr>
              </a:prstShdw>
            </a:effectLst>
          </p:spPr>
          <p:txBody>
            <a:bodyPr wrap="none" lIns="0" tIns="0" rIns="0" bIns="0" anchor="ctr"/>
            <a:lstStyle/>
            <a:p>
              <a:pPr>
                <a:defRPr/>
              </a:pPr>
              <a:endParaRPr lang="en-US" kern="0" smtClean="0">
                <a:solidFill>
                  <a:sysClr val="windowText" lastClr="000000"/>
                </a:solidFill>
              </a:endParaRPr>
            </a:p>
          </p:txBody>
        </p:sp>
        <p:sp>
          <p:nvSpPr>
            <p:cNvPr id="98" name="Rectangle 32"/>
            <p:cNvSpPr>
              <a:spLocks noChangeArrowheads="1"/>
            </p:cNvSpPr>
            <p:nvPr/>
          </p:nvSpPr>
          <p:spPr bwMode="auto">
            <a:xfrm rot="16200000">
              <a:off x="-147643" y="4488136"/>
              <a:ext cx="2707575" cy="330157"/>
            </a:xfrm>
            <a:prstGeom prst="rect">
              <a:avLst/>
            </a:prstGeom>
            <a:noFill/>
            <a:ln w="12700" algn="ctr">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dirty="0" smtClean="0">
                  <a:ln>
                    <a:noFill/>
                  </a:ln>
                  <a:solidFill>
                    <a:schemeClr val="bg1"/>
                  </a:solidFill>
                  <a:effectLst/>
                  <a:uLnTx/>
                  <a:uFillTx/>
                </a:rPr>
                <a:t>Common  Modeling</a:t>
              </a:r>
            </a:p>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Sybase PowerDesigner</a:t>
              </a:r>
              <a:endParaRPr kumimoji="0" lang="en-US" sz="1100" b="1" i="0" u="none" strike="noStrike" kern="0" cap="none" spc="0" normalizeH="0" baseline="0" noProof="0" dirty="0" smtClean="0">
                <a:ln>
                  <a:noFill/>
                </a:ln>
                <a:solidFill>
                  <a:schemeClr val="bg1"/>
                </a:solidFill>
                <a:effectLst/>
                <a:uLnTx/>
                <a:uFillTx/>
              </a:endParaRPr>
            </a:p>
          </p:txBody>
        </p:sp>
        <p:sp>
          <p:nvSpPr>
            <p:cNvPr id="113" name="Rectangle 32"/>
            <p:cNvSpPr>
              <a:spLocks noChangeArrowheads="1"/>
            </p:cNvSpPr>
            <p:nvPr/>
          </p:nvSpPr>
          <p:spPr bwMode="auto">
            <a:xfrm rot="16200000">
              <a:off x="5597359" y="4139091"/>
              <a:ext cx="2707575" cy="330157"/>
            </a:xfrm>
            <a:prstGeom prst="rect">
              <a:avLst/>
            </a:prstGeom>
            <a:noFill/>
            <a:ln w="12700" algn="ctr">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HADOOP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 </a:t>
              </a:r>
              <a:r>
                <a:rPr lang="en-US" sz="1100" b="1" kern="0" dirty="0" err="1" smtClean="0">
                  <a:solidFill>
                    <a:schemeClr val="bg1"/>
                  </a:solidFill>
                </a:rPr>
                <a:t>NoSQL</a:t>
              </a:r>
              <a:endParaRPr kumimoji="0" lang="en-US" sz="1100" b="1" i="0" u="none" strike="noStrike" kern="0" cap="none" spc="0" normalizeH="0" baseline="0" noProof="0" dirty="0" smtClean="0">
                <a:ln>
                  <a:noFill/>
                </a:ln>
                <a:solidFill>
                  <a:schemeClr val="bg1"/>
                </a:solidFill>
                <a:effectLst/>
                <a:uLnTx/>
                <a:uFillTx/>
              </a:endParaRPr>
            </a:p>
          </p:txBody>
        </p:sp>
        <p:sp>
          <p:nvSpPr>
            <p:cNvPr id="114" name="Rectangle 32"/>
            <p:cNvSpPr>
              <a:spLocks noChangeArrowheads="1"/>
            </p:cNvSpPr>
            <p:nvPr/>
          </p:nvSpPr>
          <p:spPr bwMode="auto">
            <a:xfrm rot="16200000">
              <a:off x="525127" y="4182179"/>
              <a:ext cx="2707575" cy="330157"/>
            </a:xfrm>
            <a:prstGeom prst="rect">
              <a:avLst/>
            </a:prstGeom>
            <a:noFill/>
            <a:ln w="12700" algn="ctr">
              <a:noFill/>
              <a:miter lim="800000"/>
              <a:headEnd/>
              <a:tailEnd/>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MPP </a:t>
              </a:r>
            </a:p>
            <a:p>
              <a:pPr marL="0" marR="0" lvl="0" indent="0" algn="ctr" defTabSz="914400" eaLnBrk="1" fontAlgn="auto" latinLnBrk="0" hangingPunct="1">
                <a:lnSpc>
                  <a:spcPct val="100000"/>
                </a:lnSpc>
                <a:spcBef>
                  <a:spcPct val="0"/>
                </a:spcBef>
                <a:spcAft>
                  <a:spcPts val="0"/>
                </a:spcAft>
                <a:buClrTx/>
                <a:buSzTx/>
                <a:buFontTx/>
                <a:buNone/>
                <a:tabLst/>
                <a:defRPr/>
              </a:pPr>
              <a:r>
                <a:rPr lang="en-US" sz="1100" b="1" kern="0" dirty="0" smtClean="0">
                  <a:solidFill>
                    <a:schemeClr val="bg1"/>
                  </a:solidFill>
                </a:rPr>
                <a:t>Scale-Out</a:t>
              </a:r>
              <a:endParaRPr kumimoji="0" lang="en-US" sz="1100" b="1" i="0" u="none" strike="noStrike" kern="0" cap="none" spc="0" normalizeH="0" baseline="0" noProof="0" dirty="0" smtClean="0">
                <a:ln>
                  <a:noFill/>
                </a:ln>
                <a:solidFill>
                  <a:schemeClr val="bg1"/>
                </a:solidFill>
                <a:effectLst/>
                <a:uLnTx/>
                <a:uFillTx/>
              </a:endParaRPr>
            </a:p>
          </p:txBody>
        </p:sp>
        <p:cxnSp>
          <p:nvCxnSpPr>
            <p:cNvPr id="123" name="Straight Arrow Connector 122"/>
            <p:cNvCxnSpPr/>
            <p:nvPr/>
          </p:nvCxnSpPr>
          <p:spPr>
            <a:xfrm flipV="1">
              <a:off x="5982789" y="4872446"/>
              <a:ext cx="0" cy="1828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2700304" y="4860725"/>
              <a:ext cx="0" cy="1828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5" name="Rectangle 17"/>
          <p:cNvSpPr>
            <a:spLocks noChangeArrowheads="1"/>
          </p:cNvSpPr>
          <p:nvPr/>
        </p:nvSpPr>
        <p:spPr bwMode="auto">
          <a:xfrm>
            <a:off x="2761407" y="1512665"/>
            <a:ext cx="1008332" cy="539750"/>
          </a:xfrm>
          <a:prstGeom prst="rect">
            <a:avLst/>
          </a:prstGeom>
          <a:noFill/>
          <a:ln w="12700" algn="ctr">
            <a:noFill/>
            <a:miter lim="800000"/>
            <a:headEnd/>
            <a:tailEnd/>
          </a:ln>
          <a:effectLst/>
        </p:spPr>
        <p:txBody>
          <a:bodyPr lIns="90000" tIns="72000" rIns="90000" bIns="72000" anchor="ctr"/>
          <a:lstStyle/>
          <a:p>
            <a:pPr marL="0" marR="0" lvl="0" indent="0" algn="ctr" defTabSz="914400" eaLnBrk="1" fontAlgn="auto" latinLnBrk="0" hangingPunct="1">
              <a:lnSpc>
                <a:spcPct val="100000"/>
              </a:lnSpc>
              <a:spcBef>
                <a:spcPct val="0"/>
              </a:spcBef>
              <a:spcAft>
                <a:spcPts val="0"/>
              </a:spcAft>
              <a:buClrTx/>
              <a:buSzTx/>
              <a:buFontTx/>
              <a:buNone/>
              <a:tabLst>
                <a:tab pos="180975" algn="l"/>
                <a:tab pos="360363" algn="l"/>
              </a:tabLst>
              <a:defRPr/>
            </a:pPr>
            <a:r>
              <a:rPr lang="en-US" sz="1100" b="1" kern="0" noProof="0" dirty="0" smtClean="0">
                <a:solidFill>
                  <a:srgbClr val="FFFFFF"/>
                </a:solidFill>
              </a:rPr>
              <a:t>SAP Business Warehouse</a:t>
            </a:r>
            <a:endParaRPr kumimoji="0" lang="en-US" sz="1100" b="1" i="0" u="none" strike="noStrike" kern="0" cap="none" spc="0" normalizeH="0" baseline="0" noProof="0" dirty="0" smtClean="0">
              <a:ln>
                <a:noFill/>
              </a:ln>
              <a:solidFill>
                <a:srgbClr val="FFFFFF"/>
              </a:solidFill>
              <a:effectLst/>
              <a:uLnTx/>
              <a:uFillTx/>
            </a:endParaRPr>
          </a:p>
        </p:txBody>
      </p:sp>
      <p:sp>
        <p:nvSpPr>
          <p:cNvPr id="102" name="Title 87"/>
          <p:cNvSpPr txBox="1">
            <a:spLocks/>
          </p:cNvSpPr>
          <p:nvPr/>
        </p:nvSpPr>
        <p:spPr bwMode="gray">
          <a:xfrm>
            <a:off x="476250" y="381000"/>
            <a:ext cx="8496300" cy="7556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accent2"/>
                </a:solidFill>
                <a:effectLst/>
                <a:uLnTx/>
                <a:uFillTx/>
                <a:latin typeface="+mj-lt"/>
                <a:ea typeface="+mj-ea"/>
                <a:cs typeface="+mj-cs"/>
              </a:rPr>
              <a:t>In-Memory</a:t>
            </a:r>
            <a:r>
              <a:rPr kumimoji="0" lang="en-US" sz="2400" b="1" i="0" u="none" strike="noStrike" kern="1200" cap="none" spc="0" normalizeH="0" noProof="0" dirty="0" smtClean="0">
                <a:ln>
                  <a:noFill/>
                </a:ln>
                <a:solidFill>
                  <a:schemeClr val="accent2"/>
                </a:solidFill>
                <a:effectLst/>
                <a:uLnTx/>
                <a:uFillTx/>
                <a:latin typeface="+mj-lt"/>
                <a:ea typeface="+mj-ea"/>
                <a:cs typeface="+mj-cs"/>
              </a:rPr>
              <a:t> Database and </a:t>
            </a:r>
            <a:r>
              <a:rPr kumimoji="0" lang="en-US" sz="2400" b="1" i="0" u="none" strike="noStrike" kern="1200" cap="none" spc="0" normalizeH="0" baseline="0" noProof="0" dirty="0" smtClean="0">
                <a:ln>
                  <a:noFill/>
                </a:ln>
                <a:solidFill>
                  <a:schemeClr val="accent2"/>
                </a:solidFill>
                <a:effectLst/>
                <a:uLnTx/>
                <a:uFillTx/>
                <a:latin typeface="+mj-lt"/>
                <a:ea typeface="+mj-ea"/>
                <a:cs typeface="+mj-cs"/>
              </a:rPr>
              <a:t>Platform for Big Data</a:t>
            </a:r>
            <a:br>
              <a:rPr kumimoji="0" lang="en-US" sz="2400" b="1" i="0" u="none" strike="noStrike" kern="1200" cap="none" spc="0" normalizeH="0" baseline="0" noProof="0" dirty="0" smtClean="0">
                <a:ln>
                  <a:noFill/>
                </a:ln>
                <a:solidFill>
                  <a:schemeClr val="accent2"/>
                </a:solidFill>
                <a:effectLst/>
                <a:uLnTx/>
                <a:uFillTx/>
                <a:latin typeface="+mj-lt"/>
                <a:ea typeface="+mj-ea"/>
                <a:cs typeface="+mj-cs"/>
              </a:rPr>
            </a:br>
            <a:r>
              <a:rPr kumimoji="0" lang="en-US" sz="2000" i="0" u="none" strike="noStrike" kern="1200" cap="none" spc="0" normalizeH="0" baseline="0" noProof="0" dirty="0" smtClean="0">
                <a:ln>
                  <a:noFill/>
                </a:ln>
                <a:solidFill>
                  <a:schemeClr val="accent2"/>
                </a:solidFill>
                <a:effectLst/>
                <a:uLnTx/>
                <a:uFillTx/>
                <a:latin typeface="+mj-lt"/>
                <a:ea typeface="+mj-ea"/>
                <a:cs typeface="+mj-cs"/>
              </a:rPr>
              <a:t>SAP Real-</a:t>
            </a:r>
            <a:r>
              <a:rPr lang="en-US" sz="2000" dirty="0" smtClean="0">
                <a:solidFill>
                  <a:schemeClr val="accent2"/>
                </a:solidFill>
                <a:latin typeface="+mj-lt"/>
                <a:ea typeface="+mj-ea"/>
                <a:cs typeface="+mj-cs"/>
              </a:rPr>
              <a:t>time Data Platform Optimized</a:t>
            </a:r>
            <a:r>
              <a:rPr kumimoji="0" lang="en-US" sz="2000" i="0" u="none" strike="noStrike" kern="1200" cap="none" spc="0" normalizeH="0" baseline="0" noProof="0" dirty="0" smtClean="0">
                <a:ln>
                  <a:noFill/>
                </a:ln>
                <a:solidFill>
                  <a:schemeClr val="accent2"/>
                </a:solidFill>
                <a:effectLst/>
                <a:uLnTx/>
                <a:uFillTx/>
                <a:latin typeface="+mj-lt"/>
                <a:ea typeface="+mj-ea"/>
                <a:cs typeface="+mj-cs"/>
              </a:rPr>
              <a:t> for Big Data applications</a:t>
            </a:r>
            <a:endParaRPr kumimoji="0" lang="en-US" sz="2000" i="0" u="none" strike="noStrike" kern="1200" cap="none" spc="0" normalizeH="0" baseline="0" noProof="0" dirty="0">
              <a:ln>
                <a:noFill/>
              </a:ln>
              <a:solidFill>
                <a:schemeClr val="accent2"/>
              </a:solidFill>
              <a:effectLst/>
              <a:uLnTx/>
              <a:uFillTx/>
              <a:latin typeface="+mj-lt"/>
              <a:ea typeface="+mj-ea"/>
              <a:cs typeface="+mj-cs"/>
            </a:endParaRPr>
          </a:p>
        </p:txBody>
      </p:sp>
    </p:spTree>
    <p:extLst>
      <p:ext uri="{BB962C8B-B14F-4D97-AF65-F5344CB8AC3E}">
        <p14:creationId xmlns:p14="http://schemas.microsoft.com/office/powerpoint/2010/main" val="85181560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2231380"/>
          </a:xfrm>
          <a:prstGeom prst="rect">
            <a:avLst/>
          </a:prstGeom>
        </p:spPr>
        <p:txBody>
          <a:bodyPr wrap="square">
            <a:spAutoFit/>
          </a:bodyPr>
          <a:lstStyle/>
          <a:p>
            <a:pPr defTabSz="914400"/>
            <a:r>
              <a:rPr lang="en-US" sz="2800" b="1" dirty="0"/>
              <a:t>In-Memory Database </a:t>
            </a:r>
            <a:r>
              <a:rPr lang="en-US" sz="2800" b="1" dirty="0" smtClean="0"/>
              <a:t>Platform </a:t>
            </a:r>
            <a:r>
              <a:rPr lang="en-US" sz="2800" b="1" dirty="0"/>
              <a:t>for Big Data</a:t>
            </a:r>
            <a:br>
              <a:rPr lang="en-US" sz="2800" b="1" dirty="0"/>
            </a:br>
            <a:r>
              <a:rPr lang="en-US" sz="2000" dirty="0" smtClean="0">
                <a:solidFill>
                  <a:srgbClr val="000000"/>
                </a:solidFill>
                <a:latin typeface="Arial"/>
              </a:rPr>
              <a:t>SAP HANA</a:t>
            </a:r>
          </a:p>
          <a:p>
            <a:pPr defTabSz="914400"/>
            <a:endParaRPr lang="en-US" sz="2000" dirty="0" smtClean="0">
              <a:solidFill>
                <a:srgbClr val="000000"/>
              </a:solidFill>
              <a:latin typeface="Arial"/>
            </a:endParaRPr>
          </a:p>
          <a:p>
            <a:pPr defTabSz="914400"/>
            <a:r>
              <a:rPr lang="en-US" b="1" dirty="0" smtClean="0">
                <a:solidFill>
                  <a:srgbClr val="000000"/>
                </a:solidFill>
                <a:latin typeface="Arial"/>
              </a:rPr>
              <a:t>Ingest</a:t>
            </a:r>
            <a:r>
              <a:rPr lang="en-US" dirty="0" smtClean="0">
                <a:solidFill>
                  <a:srgbClr val="000000"/>
                </a:solidFill>
                <a:latin typeface="Arial"/>
              </a:rPr>
              <a:t>: Help you load/access big data from different data sources</a:t>
            </a:r>
            <a:r>
              <a:rPr lang="en-US" sz="2400" dirty="0">
                <a:solidFill>
                  <a:srgbClr val="000000"/>
                </a:solidFill>
                <a:latin typeface="Arial"/>
              </a:rPr>
              <a:t/>
            </a:r>
            <a:br>
              <a:rPr lang="en-US" sz="2400" dirty="0">
                <a:solidFill>
                  <a:srgbClr val="000000"/>
                </a:solidFill>
                <a:latin typeface="Arial"/>
              </a:rPr>
            </a:br>
            <a:endParaRPr lang="en-US" sz="500" dirty="0" smtClean="0">
              <a:solidFill>
                <a:srgbClr val="000000"/>
              </a:solidFill>
              <a:latin typeface="Arial"/>
            </a:endParaRPr>
          </a:p>
          <a:p>
            <a:pPr marL="571500" lvl="1" indent="-342900" defTabSz="914400">
              <a:buClr>
                <a:srgbClr val="FDB913"/>
              </a:buClr>
              <a:buSzPct val="100000"/>
              <a:buFont typeface="wingdings"/>
              <a:buAutoNum type="alphaLcPeriod"/>
            </a:pPr>
            <a:r>
              <a:rPr lang="en-US" sz="1600" dirty="0" smtClean="0">
                <a:solidFill>
                  <a:srgbClr val="000000"/>
                </a:solidFill>
                <a:latin typeface="Arial"/>
              </a:rPr>
              <a:t>ETL </a:t>
            </a:r>
            <a:r>
              <a:rPr lang="en-US" sz="1600" dirty="0">
                <a:solidFill>
                  <a:srgbClr val="000000"/>
                </a:solidFill>
                <a:latin typeface="Arial"/>
              </a:rPr>
              <a:t>process </a:t>
            </a:r>
            <a:endParaRPr lang="en-US" sz="1600" dirty="0" smtClean="0">
              <a:solidFill>
                <a:srgbClr val="000000"/>
              </a:solidFill>
              <a:latin typeface="Arial"/>
            </a:endParaRPr>
          </a:p>
          <a:p>
            <a:pPr marL="571500" lvl="1" indent="-342900" defTabSz="914400">
              <a:buClr>
                <a:srgbClr val="FDB913"/>
              </a:buClr>
              <a:buSzPct val="100000"/>
              <a:buFont typeface="wingdings"/>
              <a:buAutoNum type="alphaLcPeriod"/>
            </a:pPr>
            <a:r>
              <a:rPr lang="en-US" sz="1600" dirty="0" smtClean="0">
                <a:solidFill>
                  <a:srgbClr val="000000"/>
                </a:solidFill>
                <a:latin typeface="Arial"/>
              </a:rPr>
              <a:t>Real-Time Replication</a:t>
            </a:r>
          </a:p>
          <a:p>
            <a:pPr marL="571500" lvl="1" indent="-342900" defTabSz="914400">
              <a:buClr>
                <a:srgbClr val="FDB913"/>
              </a:buClr>
              <a:buSzPct val="100000"/>
              <a:buFont typeface="wingdings"/>
              <a:buAutoNum type="alphaLcPeriod"/>
            </a:pPr>
            <a:r>
              <a:rPr lang="en-US" sz="1600" dirty="0">
                <a:solidFill>
                  <a:srgbClr val="000000"/>
                </a:solidFill>
              </a:rPr>
              <a:t>Data </a:t>
            </a:r>
            <a:r>
              <a:rPr lang="en-US" sz="1600" dirty="0" smtClean="0">
                <a:solidFill>
                  <a:srgbClr val="000000"/>
                </a:solidFill>
              </a:rPr>
              <a:t>Virtualization</a:t>
            </a:r>
            <a:endParaRPr lang="en-US" sz="1600" dirty="0">
              <a:solidFill>
                <a:srgbClr val="000000"/>
              </a:solidFill>
              <a:latin typeface="Arial"/>
            </a:endParaRPr>
          </a:p>
        </p:txBody>
      </p:sp>
    </p:spTree>
    <p:extLst>
      <p:ext uri="{BB962C8B-B14F-4D97-AF65-F5344CB8AC3E}">
        <p14:creationId xmlns:p14="http://schemas.microsoft.com/office/powerpoint/2010/main" val="8585768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dirty="0" smtClean="0"/>
              <a:t>Overview: Data Provisioning with SAP HANA</a:t>
            </a:r>
            <a:endParaRPr lang="en-US" b="0" dirty="0"/>
          </a:p>
        </p:txBody>
      </p:sp>
      <p:sp>
        <p:nvSpPr>
          <p:cNvPr id="48" name="Flowchart: Magnetic Disk 47"/>
          <p:cNvSpPr/>
          <p:nvPr/>
        </p:nvSpPr>
        <p:spPr bwMode="gray">
          <a:xfrm>
            <a:off x="3832615" y="1341251"/>
            <a:ext cx="1241815" cy="1007879"/>
          </a:xfrm>
          <a:prstGeom prst="flowChartMagneticDisk">
            <a:avLst/>
          </a:prstGeom>
          <a:ln>
            <a:headEnd/>
            <a:tailEnd/>
          </a:ln>
        </p:spPr>
        <p:style>
          <a:lnRef idx="1">
            <a:schemeClr val="dk1"/>
          </a:lnRef>
          <a:fillRef idx="2">
            <a:schemeClr val="dk1"/>
          </a:fillRef>
          <a:effectRef idx="1">
            <a:schemeClr val="dk1"/>
          </a:effectRef>
          <a:fontRef idx="minor">
            <a:schemeClr val="dk1"/>
          </a:fontRef>
        </p:style>
        <p:txBody>
          <a:bodyPr lIns="89985" tIns="71987" rIns="89985" bIns="71987" rtlCol="0" anchor="ctr"/>
          <a:lstStyle/>
          <a:p>
            <a:pPr algn="ctr" fontAlgn="base">
              <a:spcBef>
                <a:spcPct val="50000"/>
              </a:spcBef>
              <a:spcAft>
                <a:spcPct val="0"/>
              </a:spcAft>
              <a:buClr>
                <a:srgbClr val="F0AB00"/>
              </a:buClr>
              <a:buSzPct val="80000"/>
            </a:pPr>
            <a:endParaRPr lang="en-US" kern="0" dirty="0" smtClean="0">
              <a:ea typeface="Arial Unicode MS" pitchFamily="34" charset="-128"/>
              <a:cs typeface="Arial Unicode MS" pitchFamily="34" charset="-128"/>
            </a:endParaRPr>
          </a:p>
        </p:txBody>
      </p:sp>
      <p:sp>
        <p:nvSpPr>
          <p:cNvPr id="49" name="Rectangle 48"/>
          <p:cNvSpPr/>
          <p:nvPr/>
        </p:nvSpPr>
        <p:spPr bwMode="gray">
          <a:xfrm>
            <a:off x="3886607" y="1773201"/>
            <a:ext cx="1133831" cy="40676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85" tIns="71987" rIns="89985" bIns="71987" anchor="ctr"/>
          <a:lstStyle/>
          <a:p>
            <a:pPr>
              <a:spcBef>
                <a:spcPct val="50000"/>
              </a:spcBef>
              <a:buClr>
                <a:srgbClr val="F0AB00"/>
              </a:buClr>
              <a:buSzPct val="80000"/>
            </a:pPr>
            <a:r>
              <a:rPr lang="en-US" sz="900" kern="0" dirty="0">
                <a:solidFill>
                  <a:schemeClr val="tx1"/>
                </a:solidFill>
                <a:ea typeface="Arial Unicode MS" pitchFamily="34" charset="-128"/>
                <a:cs typeface="Arial Unicode MS" pitchFamily="34" charset="-128"/>
              </a:rPr>
              <a:t>SAP </a:t>
            </a:r>
            <a:r>
              <a:rPr lang="en-US" sz="900" kern="0" dirty="0" smtClean="0">
                <a:solidFill>
                  <a:schemeClr val="tx1"/>
                </a:solidFill>
                <a:ea typeface="Arial Unicode MS" pitchFamily="34" charset="-128"/>
                <a:cs typeface="Arial Unicode MS" pitchFamily="34" charset="-128"/>
              </a:rPr>
              <a:t>LT Replication Server </a:t>
            </a:r>
            <a:endParaRPr lang="en-US" sz="900" kern="0" dirty="0">
              <a:solidFill>
                <a:schemeClr val="tx1"/>
              </a:solidFill>
              <a:ea typeface="Arial Unicode MS" pitchFamily="34" charset="-128"/>
              <a:cs typeface="Arial Unicode MS" pitchFamily="34" charset="-128"/>
            </a:endParaRPr>
          </a:p>
        </p:txBody>
      </p:sp>
      <p:sp>
        <p:nvSpPr>
          <p:cNvPr id="50" name="AutoShape 63"/>
          <p:cNvSpPr>
            <a:spLocks noChangeArrowheads="1"/>
          </p:cNvSpPr>
          <p:nvPr/>
        </p:nvSpPr>
        <p:spPr bwMode="auto">
          <a:xfrm>
            <a:off x="377130" y="1485234"/>
            <a:ext cx="1187823" cy="431948"/>
          </a:xfrm>
          <a:prstGeom prst="bevel">
            <a:avLst>
              <a:gd name="adj" fmla="val 5662"/>
            </a:avLst>
          </a:prstGeom>
          <a:solidFill>
            <a:srgbClr val="607F8F"/>
          </a:solidFill>
          <a:ln w="9525">
            <a:noFill/>
            <a:miter lim="800000"/>
            <a:headEnd/>
            <a:tailEnd/>
          </a:ln>
          <a:effectLst/>
        </p:spPr>
        <p:txBody>
          <a:bodyPr wrap="none" lIns="91425" tIns="45712" rIns="91425" bIns="45712" anchor="ctr"/>
          <a:lstStyle/>
          <a:p>
            <a:r>
              <a:rPr lang="en-US" sz="1000" dirty="0">
                <a:solidFill>
                  <a:schemeClr val="bg1"/>
                </a:solidFill>
              </a:rPr>
              <a:t>SAP Business</a:t>
            </a:r>
          </a:p>
          <a:p>
            <a:r>
              <a:rPr lang="en-US" sz="1000" dirty="0">
                <a:solidFill>
                  <a:schemeClr val="bg1"/>
                </a:solidFill>
              </a:rPr>
              <a:t>Suite</a:t>
            </a:r>
          </a:p>
        </p:txBody>
      </p:sp>
      <p:pic>
        <p:nvPicPr>
          <p:cNvPr id="51" name="Picture 11" descr="Cube"/>
          <p:cNvPicPr>
            <a:picLocks noChangeAspect="1" noChangeArrowheads="1"/>
          </p:cNvPicPr>
          <p:nvPr/>
        </p:nvPicPr>
        <p:blipFill>
          <a:blip r:embed="rId3" cstate="print"/>
          <a:srcRect/>
          <a:stretch>
            <a:fillRect/>
          </a:stretch>
        </p:blipFill>
        <p:spPr bwMode="auto">
          <a:xfrm>
            <a:off x="485115" y="2349130"/>
            <a:ext cx="965039" cy="785818"/>
          </a:xfrm>
          <a:prstGeom prst="rect">
            <a:avLst/>
          </a:prstGeom>
          <a:solidFill>
            <a:srgbClr val="156570"/>
          </a:solidFill>
        </p:spPr>
      </p:pic>
      <p:sp>
        <p:nvSpPr>
          <p:cNvPr id="52" name="TextBox 51"/>
          <p:cNvSpPr txBox="1"/>
          <p:nvPr/>
        </p:nvSpPr>
        <p:spPr>
          <a:xfrm>
            <a:off x="593098" y="2565104"/>
            <a:ext cx="755887" cy="246205"/>
          </a:xfrm>
          <a:prstGeom prst="rect">
            <a:avLst/>
          </a:prstGeom>
          <a:noFill/>
        </p:spPr>
        <p:txBody>
          <a:bodyPr wrap="square" lIns="91425" tIns="45712" rIns="91425" bIns="45712" rtlCol="0">
            <a:spAutoFit/>
          </a:bodyPr>
          <a:lstStyle/>
          <a:p>
            <a:pPr marL="157136" indent="-157136"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SAP BW</a:t>
            </a:r>
          </a:p>
        </p:txBody>
      </p:sp>
      <p:grpSp>
        <p:nvGrpSpPr>
          <p:cNvPr id="53" name="Group 25"/>
          <p:cNvGrpSpPr/>
          <p:nvPr/>
        </p:nvGrpSpPr>
        <p:grpSpPr>
          <a:xfrm>
            <a:off x="485115" y="3213026"/>
            <a:ext cx="1000132" cy="791905"/>
            <a:chOff x="714348" y="5286388"/>
            <a:chExt cx="1214446" cy="1071570"/>
          </a:xfrm>
        </p:grpSpPr>
        <p:grpSp>
          <p:nvGrpSpPr>
            <p:cNvPr id="54" name="Group 67"/>
            <p:cNvGrpSpPr>
              <a:grpSpLocks/>
            </p:cNvGrpSpPr>
            <p:nvPr/>
          </p:nvGrpSpPr>
          <p:grpSpPr bwMode="auto">
            <a:xfrm>
              <a:off x="714348" y="5286388"/>
              <a:ext cx="1214446" cy="571504"/>
              <a:chOff x="3888" y="3097"/>
              <a:chExt cx="1162" cy="475"/>
            </a:xfrm>
          </p:grpSpPr>
          <p:pic>
            <p:nvPicPr>
              <p:cNvPr id="57" name="Picture 29" descr="data"/>
              <p:cNvPicPr>
                <a:picLocks noChangeAspect="1" noChangeArrowheads="1"/>
              </p:cNvPicPr>
              <p:nvPr/>
            </p:nvPicPr>
            <p:blipFill>
              <a:blip r:embed="rId4" cstate="print"/>
              <a:srcRect/>
              <a:stretch>
                <a:fillRect/>
              </a:stretch>
            </p:blipFill>
            <p:spPr bwMode="auto">
              <a:xfrm>
                <a:off x="3888" y="3097"/>
                <a:ext cx="580" cy="361"/>
              </a:xfrm>
              <a:prstGeom prst="rect">
                <a:avLst/>
              </a:prstGeom>
              <a:noFill/>
              <a:effectLst/>
            </p:spPr>
          </p:pic>
          <p:pic>
            <p:nvPicPr>
              <p:cNvPr id="58" name="Picture 61" descr="data"/>
              <p:cNvPicPr>
                <a:picLocks noChangeAspect="1" noChangeArrowheads="1"/>
              </p:cNvPicPr>
              <p:nvPr/>
            </p:nvPicPr>
            <p:blipFill>
              <a:blip r:embed="rId4" cstate="print"/>
              <a:srcRect/>
              <a:stretch>
                <a:fillRect/>
              </a:stretch>
            </p:blipFill>
            <p:spPr bwMode="auto">
              <a:xfrm>
                <a:off x="4103" y="3211"/>
                <a:ext cx="580" cy="361"/>
              </a:xfrm>
              <a:prstGeom prst="rect">
                <a:avLst/>
              </a:prstGeom>
              <a:noFill/>
              <a:effectLst/>
            </p:spPr>
          </p:pic>
          <p:pic>
            <p:nvPicPr>
              <p:cNvPr id="59" name="Picture 27" descr="data"/>
              <p:cNvPicPr>
                <a:picLocks noChangeAspect="1" noChangeArrowheads="1"/>
              </p:cNvPicPr>
              <p:nvPr/>
            </p:nvPicPr>
            <p:blipFill>
              <a:blip r:embed="rId4" cstate="print"/>
              <a:srcRect/>
              <a:stretch>
                <a:fillRect/>
              </a:stretch>
            </p:blipFill>
            <p:spPr bwMode="auto">
              <a:xfrm>
                <a:off x="4470" y="3097"/>
                <a:ext cx="580" cy="361"/>
              </a:xfrm>
              <a:prstGeom prst="rect">
                <a:avLst/>
              </a:prstGeom>
              <a:noFill/>
              <a:effectLst/>
            </p:spPr>
          </p:pic>
        </p:grpSp>
        <p:pic>
          <p:nvPicPr>
            <p:cNvPr id="55" name="Picture 12" descr="DB4"/>
            <p:cNvPicPr>
              <a:picLocks noChangeAspect="1" noChangeArrowheads="1"/>
            </p:cNvPicPr>
            <p:nvPr/>
          </p:nvPicPr>
          <p:blipFill>
            <a:blip r:embed="rId5" cstate="print"/>
            <a:srcRect/>
            <a:stretch>
              <a:fillRect/>
            </a:stretch>
          </p:blipFill>
          <p:spPr bwMode="auto">
            <a:xfrm>
              <a:off x="714348" y="6000768"/>
              <a:ext cx="541705" cy="357190"/>
            </a:xfrm>
            <a:prstGeom prst="rect">
              <a:avLst/>
            </a:prstGeom>
            <a:noFill/>
          </p:spPr>
        </p:pic>
        <p:pic>
          <p:nvPicPr>
            <p:cNvPr id="56" name="Picture 9" descr="web"/>
            <p:cNvPicPr>
              <a:picLocks noChangeAspect="1" noChangeArrowheads="1"/>
            </p:cNvPicPr>
            <p:nvPr/>
          </p:nvPicPr>
          <p:blipFill>
            <a:blip r:embed="rId6" cstate="print"/>
            <a:srcRect/>
            <a:stretch>
              <a:fillRect/>
            </a:stretch>
          </p:blipFill>
          <p:spPr bwMode="auto">
            <a:xfrm>
              <a:off x="1357290" y="5929330"/>
              <a:ext cx="511167" cy="311435"/>
            </a:xfrm>
            <a:prstGeom prst="rect">
              <a:avLst/>
            </a:prstGeom>
            <a:noFill/>
          </p:spPr>
        </p:pic>
      </p:grpSp>
      <p:sp>
        <p:nvSpPr>
          <p:cNvPr id="60" name="AutoShape 63"/>
          <p:cNvSpPr>
            <a:spLocks noChangeArrowheads="1"/>
          </p:cNvSpPr>
          <p:nvPr/>
        </p:nvSpPr>
        <p:spPr bwMode="auto">
          <a:xfrm>
            <a:off x="377130" y="3716965"/>
            <a:ext cx="1241815" cy="431948"/>
          </a:xfrm>
          <a:prstGeom prst="bevel">
            <a:avLst>
              <a:gd name="adj" fmla="val 5662"/>
            </a:avLst>
          </a:prstGeom>
          <a:solidFill>
            <a:srgbClr val="607F8F"/>
          </a:solidFill>
          <a:ln w="9525">
            <a:noFill/>
            <a:miter lim="800000"/>
            <a:headEnd/>
            <a:tailEnd/>
          </a:ln>
          <a:effectLst/>
        </p:spPr>
        <p:txBody>
          <a:bodyPr wrap="none" lIns="91425" tIns="45712" rIns="91425" bIns="45712" anchor="ctr"/>
          <a:lstStyle/>
          <a:p>
            <a:endParaRPr lang="en-US" sz="1200" dirty="0">
              <a:solidFill>
                <a:schemeClr val="bg1"/>
              </a:solidFill>
              <a:latin typeface="Arial Black" pitchFamily="34" charset="0"/>
            </a:endParaRPr>
          </a:p>
          <a:p>
            <a:r>
              <a:rPr lang="en-US" sz="1000" dirty="0">
                <a:solidFill>
                  <a:schemeClr val="bg1"/>
                </a:solidFill>
              </a:rPr>
              <a:t>Non SAP</a:t>
            </a:r>
          </a:p>
          <a:p>
            <a:r>
              <a:rPr lang="en-US" sz="1000" dirty="0">
                <a:solidFill>
                  <a:schemeClr val="bg1"/>
                </a:solidFill>
              </a:rPr>
              <a:t> Data Sources</a:t>
            </a:r>
            <a:r>
              <a:rPr lang="en-US" sz="1200" dirty="0">
                <a:solidFill>
                  <a:schemeClr val="bg1"/>
                </a:solidFill>
                <a:latin typeface="Arial Black" pitchFamily="34" charset="0"/>
              </a:rPr>
              <a:t/>
            </a:r>
            <a:br>
              <a:rPr lang="en-US" sz="1200" dirty="0">
                <a:solidFill>
                  <a:schemeClr val="bg1"/>
                </a:solidFill>
                <a:latin typeface="Arial Black" pitchFamily="34" charset="0"/>
              </a:rPr>
            </a:br>
            <a:endParaRPr lang="en-US" sz="1200" dirty="0">
              <a:solidFill>
                <a:schemeClr val="bg1"/>
              </a:solidFill>
              <a:latin typeface="Arial Black" pitchFamily="34" charset="0"/>
            </a:endParaRPr>
          </a:p>
        </p:txBody>
      </p:sp>
      <p:cxnSp>
        <p:nvCxnSpPr>
          <p:cNvPr id="61" name="Elbow Connector 60"/>
          <p:cNvCxnSpPr>
            <a:stCxn id="50" idx="1"/>
          </p:cNvCxnSpPr>
          <p:nvPr/>
        </p:nvCxnSpPr>
        <p:spPr>
          <a:xfrm>
            <a:off x="1546611" y="1701208"/>
            <a:ext cx="720236" cy="1561035"/>
          </a:xfrm>
          <a:prstGeom prst="bentConnector2">
            <a:avLst/>
          </a:prstGeom>
          <a:ln w="38100">
            <a:solidFill>
              <a:schemeClr val="tx1"/>
            </a:solidFill>
          </a:ln>
        </p:spPr>
        <p:style>
          <a:lnRef idx="2">
            <a:schemeClr val="accent2"/>
          </a:lnRef>
          <a:fillRef idx="0">
            <a:schemeClr val="accent2"/>
          </a:fillRef>
          <a:effectRef idx="1">
            <a:schemeClr val="accent2"/>
          </a:effectRef>
          <a:fontRef idx="minor">
            <a:schemeClr val="tx1"/>
          </a:fontRef>
        </p:style>
      </p:cxnSp>
      <p:sp>
        <p:nvSpPr>
          <p:cNvPr id="62" name="Rounded Rectangle 61"/>
          <p:cNvSpPr/>
          <p:nvPr/>
        </p:nvSpPr>
        <p:spPr bwMode="gray">
          <a:xfrm>
            <a:off x="3832615" y="2421121"/>
            <a:ext cx="1241815" cy="1007879"/>
          </a:xfrm>
          <a:prstGeom prst="roundRect">
            <a:avLst/>
          </a:prstGeom>
          <a:gradFill flip="none" rotWithShape="1">
            <a:gsLst>
              <a:gs pos="0">
                <a:srgbClr val="7D96A4">
                  <a:tint val="66000"/>
                  <a:satMod val="160000"/>
                </a:srgbClr>
              </a:gs>
              <a:gs pos="50000">
                <a:srgbClr val="7D96A4">
                  <a:tint val="44500"/>
                  <a:satMod val="160000"/>
                </a:srgbClr>
              </a:gs>
              <a:gs pos="100000">
                <a:srgbClr val="7D96A4">
                  <a:tint val="23500"/>
                  <a:satMod val="160000"/>
                </a:srgbClr>
              </a:gs>
            </a:gsLst>
            <a:lin ang="16200000" scaled="1"/>
            <a:tileRect/>
          </a:gradFill>
          <a:ln w="9525" algn="ctr">
            <a:noFill/>
            <a:miter lim="800000"/>
            <a:headEnd/>
            <a:tailEnd/>
          </a:ln>
        </p:spPr>
        <p:txBody>
          <a:bodyPr lIns="89985" tIns="71987" rIns="89985" bIns="71987" rtlCol="0" anchor="ctr"/>
          <a:lstStyle/>
          <a:p>
            <a:pPr marL="184118" indent="-184118" algn="ct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pic>
        <p:nvPicPr>
          <p:cNvPr id="69" name="Picture 2"/>
          <p:cNvPicPr>
            <a:picLocks noChangeAspect="1" noChangeArrowheads="1"/>
          </p:cNvPicPr>
          <p:nvPr/>
        </p:nvPicPr>
        <p:blipFill>
          <a:blip r:embed="rId7" cstate="print"/>
          <a:srcRect/>
          <a:stretch>
            <a:fillRect/>
          </a:stretch>
        </p:blipFill>
        <p:spPr bwMode="auto">
          <a:xfrm>
            <a:off x="3977640" y="2493114"/>
            <a:ext cx="950976" cy="402486"/>
          </a:xfrm>
          <a:prstGeom prst="rect">
            <a:avLst/>
          </a:prstGeom>
          <a:noFill/>
          <a:ln w="28575">
            <a:solidFill>
              <a:schemeClr val="tx1"/>
            </a:solidFill>
            <a:miter lim="800000"/>
            <a:headEnd/>
            <a:tailEnd/>
          </a:ln>
        </p:spPr>
      </p:pic>
      <p:sp>
        <p:nvSpPr>
          <p:cNvPr id="71" name="Rectangle 70"/>
          <p:cNvSpPr/>
          <p:nvPr/>
        </p:nvSpPr>
        <p:spPr bwMode="gray">
          <a:xfrm>
            <a:off x="3886607" y="2961540"/>
            <a:ext cx="1133831" cy="359957"/>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85" tIns="71987" rIns="89985" bIns="71987" anchor="ctr"/>
          <a:lstStyle/>
          <a:p>
            <a:pPr>
              <a:spcBef>
                <a:spcPct val="50000"/>
              </a:spcBef>
              <a:buClr>
                <a:srgbClr val="F0AB00"/>
              </a:buClr>
              <a:buSzPct val="80000"/>
            </a:pPr>
            <a:r>
              <a:rPr lang="en-US" sz="1000" kern="0" dirty="0">
                <a:solidFill>
                  <a:schemeClr val="tx1"/>
                </a:solidFill>
                <a:ea typeface="Arial Unicode MS" pitchFamily="34" charset="-128"/>
                <a:cs typeface="Arial Unicode MS" pitchFamily="34" charset="-128"/>
              </a:rPr>
              <a:t>SAP Data Services</a:t>
            </a:r>
          </a:p>
        </p:txBody>
      </p:sp>
      <p:cxnSp>
        <p:nvCxnSpPr>
          <p:cNvPr id="73" name="Straight Connector 72"/>
          <p:cNvCxnSpPr/>
          <p:nvPr/>
        </p:nvCxnSpPr>
        <p:spPr>
          <a:xfrm flipH="1">
            <a:off x="1348985" y="2781078"/>
            <a:ext cx="917863" cy="3287"/>
          </a:xfrm>
          <a:prstGeom prst="line">
            <a:avLst/>
          </a:prstGeom>
          <a:ln w="38100">
            <a:solidFill>
              <a:schemeClr val="tx1"/>
            </a:solidFill>
          </a:ln>
        </p:spPr>
        <p:style>
          <a:lnRef idx="2">
            <a:schemeClr val="accent2"/>
          </a:lnRef>
          <a:fillRef idx="0">
            <a:schemeClr val="accent2"/>
          </a:fillRef>
          <a:effectRef idx="1">
            <a:schemeClr val="accent2"/>
          </a:effectRef>
          <a:fontRef idx="minor">
            <a:schemeClr val="tx1"/>
          </a:fontRef>
        </p:style>
      </p:cxnSp>
      <p:sp>
        <p:nvSpPr>
          <p:cNvPr id="84" name="Rectangle 83"/>
          <p:cNvSpPr/>
          <p:nvPr/>
        </p:nvSpPr>
        <p:spPr bwMode="gray">
          <a:xfrm>
            <a:off x="3832615" y="3500991"/>
            <a:ext cx="1241815" cy="50393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85" tIns="71987" rIns="89985" bIns="71987" anchor="ctr"/>
          <a:lstStyle/>
          <a:p>
            <a:pPr>
              <a:spcBef>
                <a:spcPct val="50000"/>
              </a:spcBef>
              <a:buClr>
                <a:srgbClr val="F0AB00"/>
              </a:buClr>
              <a:buSzPct val="80000"/>
            </a:pPr>
            <a:r>
              <a:rPr lang="en-US" sz="1000" kern="0" dirty="0" smtClean="0">
                <a:solidFill>
                  <a:schemeClr val="tx1"/>
                </a:solidFill>
                <a:ea typeface="Arial Unicode MS" pitchFamily="34" charset="-128"/>
                <a:cs typeface="Arial Unicode MS" pitchFamily="34" charset="-128"/>
              </a:rPr>
              <a:t>SAP Sybase </a:t>
            </a:r>
            <a:r>
              <a:rPr lang="en-US" sz="1000" kern="0" dirty="0">
                <a:solidFill>
                  <a:schemeClr val="tx1"/>
                </a:solidFill>
                <a:ea typeface="Arial Unicode MS" pitchFamily="34" charset="-128"/>
                <a:cs typeface="Arial Unicode MS" pitchFamily="34" charset="-128"/>
              </a:rPr>
              <a:t>Replication Server </a:t>
            </a:r>
          </a:p>
        </p:txBody>
      </p:sp>
      <p:sp>
        <p:nvSpPr>
          <p:cNvPr id="89" name="Rectangle 88"/>
          <p:cNvSpPr/>
          <p:nvPr/>
        </p:nvSpPr>
        <p:spPr bwMode="gray">
          <a:xfrm>
            <a:off x="3832615" y="4330491"/>
            <a:ext cx="1241815" cy="50393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85" tIns="71987" rIns="89985" bIns="71987" anchor="ctr"/>
          <a:lstStyle/>
          <a:p>
            <a:pPr>
              <a:spcBef>
                <a:spcPct val="50000"/>
              </a:spcBef>
              <a:buClr>
                <a:srgbClr val="F0AB00"/>
              </a:buClr>
              <a:buSzPct val="80000"/>
            </a:pPr>
            <a:r>
              <a:rPr lang="en-US" sz="1000" kern="0" dirty="0">
                <a:solidFill>
                  <a:schemeClr val="tx1"/>
                </a:solidFill>
                <a:ea typeface="Arial Unicode MS" pitchFamily="34" charset="-128"/>
                <a:cs typeface="Arial Unicode MS" pitchFamily="34" charset="-128"/>
              </a:rPr>
              <a:t>SAP Sybase Event Stream Processor </a:t>
            </a:r>
          </a:p>
        </p:txBody>
      </p:sp>
      <p:cxnSp>
        <p:nvCxnSpPr>
          <p:cNvPr id="112" name="Elbow Connector 111"/>
          <p:cNvCxnSpPr>
            <a:stCxn id="60" idx="0"/>
          </p:cNvCxnSpPr>
          <p:nvPr/>
        </p:nvCxnSpPr>
        <p:spPr>
          <a:xfrm flipV="1">
            <a:off x="1618945" y="2925061"/>
            <a:ext cx="647903" cy="1007879"/>
          </a:xfrm>
          <a:prstGeom prst="bentConnector2">
            <a:avLst/>
          </a:prstGeom>
          <a:ln w="38100">
            <a:solidFill>
              <a:schemeClr val="tx1"/>
            </a:solidFill>
          </a:ln>
        </p:spPr>
        <p:style>
          <a:lnRef idx="2">
            <a:schemeClr val="accent2"/>
          </a:lnRef>
          <a:fillRef idx="0">
            <a:schemeClr val="accent2"/>
          </a:fillRef>
          <a:effectRef idx="1">
            <a:schemeClr val="accent2"/>
          </a:effectRef>
          <a:fontRef idx="minor">
            <a:schemeClr val="tx1"/>
          </a:fontRef>
        </p:style>
      </p:cxnSp>
      <p:sp>
        <p:nvSpPr>
          <p:cNvPr id="117" name="Line 14"/>
          <p:cNvSpPr>
            <a:spLocks noChangeShapeType="1"/>
          </p:cNvSpPr>
          <p:nvPr/>
        </p:nvSpPr>
        <p:spPr bwMode="auto">
          <a:xfrm>
            <a:off x="5074430" y="2061165"/>
            <a:ext cx="1841598" cy="938065"/>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sp>
        <p:nvSpPr>
          <p:cNvPr id="118" name="Line 14"/>
          <p:cNvSpPr>
            <a:spLocks noChangeShapeType="1"/>
          </p:cNvSpPr>
          <p:nvPr/>
        </p:nvSpPr>
        <p:spPr bwMode="auto">
          <a:xfrm flipV="1">
            <a:off x="5020438" y="3190626"/>
            <a:ext cx="1895590" cy="12383"/>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cxnSp>
        <p:nvCxnSpPr>
          <p:cNvPr id="138" name="Straight Arrow Connector 137"/>
          <p:cNvCxnSpPr/>
          <p:nvPr/>
        </p:nvCxnSpPr>
        <p:spPr>
          <a:xfrm flipV="1">
            <a:off x="2266849" y="1989173"/>
            <a:ext cx="1565766" cy="791905"/>
          </a:xfrm>
          <a:prstGeom prst="straightConnector1">
            <a:avLst/>
          </a:prstGeom>
          <a:ln w="19050">
            <a:solidFill>
              <a:schemeClr val="tx2">
                <a:lumMod val="60000"/>
                <a:lumOff val="40000"/>
              </a:schemeClr>
            </a:solidFill>
            <a:prstDash val="sysDash"/>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2320841" y="2781078"/>
            <a:ext cx="1511774" cy="0"/>
          </a:xfrm>
          <a:prstGeom prst="straightConnector1">
            <a:avLst/>
          </a:prstGeom>
          <a:ln w="19050">
            <a:solidFill>
              <a:schemeClr val="tx2">
                <a:lumMod val="60000"/>
                <a:lumOff val="40000"/>
              </a:schemeClr>
            </a:solidFill>
            <a:prstDash val="sysDash"/>
            <a:tailEnd type="triangle"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bwMode="gray">
          <a:xfrm>
            <a:off x="2355068" y="1933044"/>
            <a:ext cx="1201921" cy="416086"/>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Trigger Based, Real </a:t>
            </a:r>
            <a:r>
              <a:rPr lang="en-US" sz="1100" b="1" dirty="0" smtClean="0">
                <a:latin typeface="Arial" charset="0"/>
                <a:ea typeface="Arial Unicode MS" pitchFamily="34" charset="-128"/>
                <a:cs typeface="Arial Unicode MS" pitchFamily="34" charset="-128"/>
              </a:rPr>
              <a:t>Time</a:t>
            </a:r>
            <a:endParaRPr lang="en-US" sz="1100" b="1" dirty="0">
              <a:latin typeface="Arial" charset="0"/>
              <a:ea typeface="Arial Unicode MS" pitchFamily="34" charset="-128"/>
              <a:cs typeface="Arial Unicode MS" pitchFamily="34" charset="-128"/>
            </a:endParaRPr>
          </a:p>
        </p:txBody>
      </p:sp>
      <p:sp>
        <p:nvSpPr>
          <p:cNvPr id="147" name="Rectangle 146"/>
          <p:cNvSpPr/>
          <p:nvPr/>
        </p:nvSpPr>
        <p:spPr bwMode="gray">
          <a:xfrm>
            <a:off x="2904422" y="2528686"/>
            <a:ext cx="917863" cy="231420"/>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000" b="1" dirty="0">
                <a:latin typeface="Arial" charset="0"/>
                <a:ea typeface="Arial Unicode MS" pitchFamily="34" charset="-128"/>
                <a:cs typeface="Arial Unicode MS" pitchFamily="34" charset="-128"/>
              </a:rPr>
              <a:t>ETL, Batch</a:t>
            </a:r>
          </a:p>
        </p:txBody>
      </p:sp>
      <p:sp>
        <p:nvSpPr>
          <p:cNvPr id="161" name="Line 14"/>
          <p:cNvSpPr>
            <a:spLocks noChangeShapeType="1"/>
          </p:cNvSpPr>
          <p:nvPr/>
        </p:nvSpPr>
        <p:spPr bwMode="auto">
          <a:xfrm flipV="1">
            <a:off x="5101426" y="3534011"/>
            <a:ext cx="1814602" cy="232647"/>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sp>
        <p:nvSpPr>
          <p:cNvPr id="162" name="Line 14"/>
          <p:cNvSpPr>
            <a:spLocks noChangeShapeType="1"/>
          </p:cNvSpPr>
          <p:nvPr/>
        </p:nvSpPr>
        <p:spPr bwMode="auto">
          <a:xfrm flipV="1">
            <a:off x="5101426" y="3918322"/>
            <a:ext cx="1816607" cy="574178"/>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cxnSp>
        <p:nvCxnSpPr>
          <p:cNvPr id="167" name="Straight Arrow Connector 166"/>
          <p:cNvCxnSpPr>
            <a:endCxn id="89" idx="1"/>
          </p:cNvCxnSpPr>
          <p:nvPr/>
        </p:nvCxnSpPr>
        <p:spPr>
          <a:xfrm>
            <a:off x="1672937" y="4546465"/>
            <a:ext cx="2159678" cy="35996"/>
          </a:xfrm>
          <a:prstGeom prst="straightConnector1">
            <a:avLst/>
          </a:prstGeom>
          <a:ln w="19050">
            <a:solidFill>
              <a:schemeClr val="tx2">
                <a:lumMod val="60000"/>
                <a:lumOff val="40000"/>
              </a:schemeClr>
            </a:solidFill>
            <a:prstDash val="sysDash"/>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endCxn id="84" idx="1"/>
          </p:cNvCxnSpPr>
          <p:nvPr/>
        </p:nvCxnSpPr>
        <p:spPr>
          <a:xfrm>
            <a:off x="2320841" y="2781078"/>
            <a:ext cx="1511774" cy="971883"/>
          </a:xfrm>
          <a:prstGeom prst="straightConnector1">
            <a:avLst/>
          </a:prstGeom>
          <a:ln w="19050">
            <a:solidFill>
              <a:schemeClr val="tx2">
                <a:lumMod val="60000"/>
                <a:lumOff val="40000"/>
              </a:schemeClr>
            </a:solidFill>
            <a:prstDash val="sysDash"/>
            <a:tailEnd type="triangle" w="med" len="med"/>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gray">
          <a:xfrm>
            <a:off x="2914752" y="2998697"/>
            <a:ext cx="917863" cy="231420"/>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000" b="1" dirty="0">
                <a:latin typeface="Arial" charset="0"/>
                <a:ea typeface="Arial Unicode MS" pitchFamily="34" charset="-128"/>
                <a:cs typeface="Arial Unicode MS" pitchFamily="34" charset="-128"/>
              </a:rPr>
              <a:t>Log Based</a:t>
            </a:r>
          </a:p>
        </p:txBody>
      </p:sp>
      <p:sp>
        <p:nvSpPr>
          <p:cNvPr id="186" name="TextBox 185"/>
          <p:cNvSpPr txBox="1"/>
          <p:nvPr/>
        </p:nvSpPr>
        <p:spPr>
          <a:xfrm>
            <a:off x="377131" y="4258500"/>
            <a:ext cx="1260000" cy="468000"/>
          </a:xfrm>
          <a:prstGeom prst="rect">
            <a:avLst/>
          </a:prstGeom>
          <a:solidFill>
            <a:srgbClr val="666666"/>
          </a:solidFill>
          <a:ln>
            <a:solidFill>
              <a:srgbClr val="6699FF"/>
            </a:solidFill>
          </a:ln>
        </p:spPr>
        <p:txBody>
          <a:bodyPr wrap="none" lIns="91425" tIns="45712" rIns="91425" bIns="45712" rtlCol="0" anchor="ctr" anchorCtr="0">
            <a:noAutofit/>
          </a:bodyPr>
          <a:lstStyle/>
          <a:p>
            <a:pPr marL="157136" indent="-157136" algn="ctr" fontAlgn="base">
              <a:spcBef>
                <a:spcPct val="50000"/>
              </a:spcBef>
              <a:spcAft>
                <a:spcPct val="0"/>
              </a:spcAft>
              <a:buClr>
                <a:srgbClr val="F0AB00"/>
              </a:buClr>
              <a:buSzPct val="80000"/>
            </a:pPr>
            <a:r>
              <a:rPr lang="de-DE" sz="1000" kern="0" dirty="0">
                <a:solidFill>
                  <a:schemeClr val="bg1"/>
                </a:solidFill>
                <a:ea typeface="Arial Unicode MS" pitchFamily="34" charset="-128"/>
                <a:cs typeface="Arial Unicode MS" pitchFamily="34" charset="-128"/>
              </a:rPr>
              <a:t>Trading &amp; Order </a:t>
            </a:r>
          </a:p>
          <a:p>
            <a:pPr marL="157136" indent="-157136" algn="ctr" fontAlgn="base">
              <a:spcBef>
                <a:spcPct val="50000"/>
              </a:spcBef>
              <a:spcAft>
                <a:spcPct val="0"/>
              </a:spcAft>
              <a:buClr>
                <a:srgbClr val="F0AB00"/>
              </a:buClr>
              <a:buSzPct val="80000"/>
            </a:pPr>
            <a:r>
              <a:rPr lang="de-DE" sz="1000" kern="0" dirty="0">
                <a:solidFill>
                  <a:schemeClr val="bg1"/>
                </a:solidFill>
                <a:ea typeface="Arial Unicode MS" pitchFamily="34" charset="-128"/>
                <a:cs typeface="Arial Unicode MS" pitchFamily="34" charset="-128"/>
              </a:rPr>
              <a:t>Management </a:t>
            </a:r>
            <a:r>
              <a:rPr lang="de-DE" sz="1000" kern="0" dirty="0" smtClean="0">
                <a:solidFill>
                  <a:schemeClr val="bg1"/>
                </a:solidFill>
                <a:ea typeface="Arial Unicode MS" pitchFamily="34" charset="-128"/>
                <a:cs typeface="Arial Unicode MS" pitchFamily="34" charset="-128"/>
              </a:rPr>
              <a:t>Systems</a:t>
            </a:r>
            <a:endParaRPr lang="de-DE" sz="1000" kern="0" dirty="0">
              <a:ea typeface="Arial Unicode MS" pitchFamily="34" charset="-128"/>
              <a:cs typeface="Arial Unicode MS" pitchFamily="34" charset="-128"/>
            </a:endParaRPr>
          </a:p>
        </p:txBody>
      </p:sp>
      <p:sp>
        <p:nvSpPr>
          <p:cNvPr id="199" name="Rectangle 198"/>
          <p:cNvSpPr/>
          <p:nvPr/>
        </p:nvSpPr>
        <p:spPr bwMode="gray">
          <a:xfrm>
            <a:off x="5245437" y="4082006"/>
            <a:ext cx="701895"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ODBC</a:t>
            </a:r>
          </a:p>
        </p:txBody>
      </p:sp>
      <p:sp>
        <p:nvSpPr>
          <p:cNvPr id="203" name="Rectangle 202"/>
          <p:cNvSpPr/>
          <p:nvPr/>
        </p:nvSpPr>
        <p:spPr bwMode="gray">
          <a:xfrm>
            <a:off x="5436699" y="2056556"/>
            <a:ext cx="1250138"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DB Connection</a:t>
            </a:r>
          </a:p>
        </p:txBody>
      </p:sp>
      <p:sp>
        <p:nvSpPr>
          <p:cNvPr id="204" name="Rectangle 203"/>
          <p:cNvSpPr/>
          <p:nvPr/>
        </p:nvSpPr>
        <p:spPr bwMode="gray">
          <a:xfrm>
            <a:off x="5312039" y="2934689"/>
            <a:ext cx="701895"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ODBC</a:t>
            </a:r>
          </a:p>
        </p:txBody>
      </p:sp>
      <p:sp>
        <p:nvSpPr>
          <p:cNvPr id="219" name="Rectangle 218"/>
          <p:cNvSpPr/>
          <p:nvPr/>
        </p:nvSpPr>
        <p:spPr bwMode="gray">
          <a:xfrm>
            <a:off x="1942897" y="4299656"/>
            <a:ext cx="1187823"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Event Streams</a:t>
            </a:r>
          </a:p>
        </p:txBody>
      </p:sp>
      <p:sp>
        <p:nvSpPr>
          <p:cNvPr id="67" name="Rectangle 66"/>
          <p:cNvSpPr/>
          <p:nvPr/>
        </p:nvSpPr>
        <p:spPr bwMode="gray">
          <a:xfrm>
            <a:off x="377131" y="5527080"/>
            <a:ext cx="1565766" cy="339142"/>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700" b="1" dirty="0">
                <a:solidFill>
                  <a:schemeClr val="tx2"/>
                </a:solidFill>
                <a:latin typeface="Arial" charset="0"/>
                <a:ea typeface="Arial Unicode MS" pitchFamily="34" charset="-128"/>
                <a:cs typeface="Arial Unicode MS" pitchFamily="34" charset="-128"/>
              </a:rPr>
              <a:t>Data Sources</a:t>
            </a:r>
          </a:p>
        </p:txBody>
      </p:sp>
      <p:sp>
        <p:nvSpPr>
          <p:cNvPr id="82" name="Rectangle 81"/>
          <p:cNvSpPr/>
          <p:nvPr/>
        </p:nvSpPr>
        <p:spPr bwMode="gray">
          <a:xfrm>
            <a:off x="5290397" y="3467575"/>
            <a:ext cx="512923"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ECH</a:t>
            </a:r>
          </a:p>
        </p:txBody>
      </p:sp>
      <p:sp>
        <p:nvSpPr>
          <p:cNvPr id="83" name="AutoShape 63"/>
          <p:cNvSpPr>
            <a:spLocks noChangeArrowheads="1"/>
          </p:cNvSpPr>
          <p:nvPr/>
        </p:nvSpPr>
        <p:spPr bwMode="auto">
          <a:xfrm>
            <a:off x="346727" y="4984555"/>
            <a:ext cx="1326210" cy="431948"/>
          </a:xfrm>
          <a:prstGeom prst="bevel">
            <a:avLst>
              <a:gd name="adj" fmla="val 5662"/>
            </a:avLst>
          </a:prstGeom>
          <a:solidFill>
            <a:srgbClr val="607F8F"/>
          </a:solidFill>
          <a:ln w="9525">
            <a:noFill/>
            <a:miter lim="800000"/>
            <a:headEnd/>
            <a:tailEnd/>
          </a:ln>
          <a:effectLst/>
        </p:spPr>
        <p:txBody>
          <a:bodyPr wrap="none" lIns="91425" tIns="45712" rIns="91425" bIns="45712" anchor="ctr"/>
          <a:lstStyle/>
          <a:p>
            <a:r>
              <a:rPr lang="en-US" sz="1000" dirty="0">
                <a:solidFill>
                  <a:schemeClr val="bg1"/>
                </a:solidFill>
              </a:rPr>
              <a:t>Network Devices- </a:t>
            </a:r>
          </a:p>
          <a:p>
            <a:r>
              <a:rPr lang="en-US" sz="1000" dirty="0">
                <a:solidFill>
                  <a:schemeClr val="bg1"/>
                </a:solidFill>
              </a:rPr>
              <a:t>wired/wireless</a:t>
            </a:r>
            <a:endParaRPr lang="en-US" sz="1200" dirty="0">
              <a:solidFill>
                <a:schemeClr val="bg1"/>
              </a:solidFill>
              <a:latin typeface="Arial Black" pitchFamily="34" charset="0"/>
            </a:endParaRPr>
          </a:p>
        </p:txBody>
      </p:sp>
      <p:sp>
        <p:nvSpPr>
          <p:cNvPr id="86" name="Rectangle 85"/>
          <p:cNvSpPr/>
          <p:nvPr/>
        </p:nvSpPr>
        <p:spPr bwMode="gray">
          <a:xfrm>
            <a:off x="3832615" y="4968898"/>
            <a:ext cx="1241815" cy="50393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85" tIns="71987" rIns="89985" bIns="71987" anchor="ctr"/>
          <a:lstStyle/>
          <a:p>
            <a:pPr>
              <a:spcBef>
                <a:spcPct val="50000"/>
              </a:spcBef>
              <a:buClr>
                <a:srgbClr val="F0AB00"/>
              </a:buClr>
              <a:buSzPct val="80000"/>
            </a:pPr>
            <a:r>
              <a:rPr lang="en-US" sz="1000" kern="0" dirty="0">
                <a:solidFill>
                  <a:schemeClr val="tx1"/>
                </a:solidFill>
                <a:ea typeface="Arial Unicode MS" pitchFamily="34" charset="-128"/>
                <a:cs typeface="Arial Unicode MS" pitchFamily="34" charset="-128"/>
              </a:rPr>
              <a:t>SAP Sybase SQL Anywhere </a:t>
            </a:r>
          </a:p>
        </p:txBody>
      </p:sp>
      <p:sp>
        <p:nvSpPr>
          <p:cNvPr id="87" name="Line 14"/>
          <p:cNvSpPr>
            <a:spLocks noChangeShapeType="1"/>
          </p:cNvSpPr>
          <p:nvPr/>
        </p:nvSpPr>
        <p:spPr bwMode="auto">
          <a:xfrm flipV="1">
            <a:off x="5098427" y="4060942"/>
            <a:ext cx="1819606" cy="1159926"/>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sp>
        <p:nvSpPr>
          <p:cNvPr id="88" name="Rectangle 87"/>
          <p:cNvSpPr/>
          <p:nvPr/>
        </p:nvSpPr>
        <p:spPr bwMode="gray">
          <a:xfrm>
            <a:off x="5251461" y="4587621"/>
            <a:ext cx="701895"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ODBC</a:t>
            </a:r>
          </a:p>
        </p:txBody>
      </p:sp>
      <p:cxnSp>
        <p:nvCxnSpPr>
          <p:cNvPr id="90" name="Straight Arrow Connector 89"/>
          <p:cNvCxnSpPr>
            <a:stCxn id="83" idx="0"/>
            <a:endCxn id="86" idx="1"/>
          </p:cNvCxnSpPr>
          <p:nvPr/>
        </p:nvCxnSpPr>
        <p:spPr>
          <a:xfrm>
            <a:off x="1672937" y="5200529"/>
            <a:ext cx="2159678" cy="20339"/>
          </a:xfrm>
          <a:prstGeom prst="straightConnector1">
            <a:avLst/>
          </a:prstGeom>
          <a:ln w="19050">
            <a:solidFill>
              <a:schemeClr val="tx2">
                <a:lumMod val="60000"/>
                <a:lumOff val="40000"/>
              </a:schemeClr>
            </a:solidFill>
            <a:prstDash val="sysDash"/>
            <a:tailEnd type="triangle"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gray">
          <a:xfrm>
            <a:off x="1942897" y="4953979"/>
            <a:ext cx="1677740" cy="246809"/>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a:latin typeface="Arial" charset="0"/>
                <a:ea typeface="Arial Unicode MS" pitchFamily="34" charset="-128"/>
                <a:cs typeface="Arial Unicode MS" pitchFamily="34" charset="-128"/>
              </a:rPr>
              <a:t>Data Synchronization</a:t>
            </a:r>
          </a:p>
        </p:txBody>
      </p:sp>
      <p:grpSp>
        <p:nvGrpSpPr>
          <p:cNvPr id="2" name="Group 1"/>
          <p:cNvGrpSpPr/>
          <p:nvPr/>
        </p:nvGrpSpPr>
        <p:grpSpPr>
          <a:xfrm>
            <a:off x="6815924" y="2669226"/>
            <a:ext cx="2004076" cy="1753834"/>
            <a:chOff x="6815924" y="2688890"/>
            <a:chExt cx="2004076" cy="1753834"/>
          </a:xfrm>
        </p:grpSpPr>
        <p:pic>
          <p:nvPicPr>
            <p:cNvPr id="68" name="Picture 2" descr="\\psf\Home\Graphic Tank\SAP 3D non-standard IN BRAND-98.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15924" y="2688890"/>
              <a:ext cx="2004076" cy="1753834"/>
            </a:xfrm>
            <a:prstGeom prst="rect">
              <a:avLst/>
            </a:prstGeom>
            <a:noFill/>
            <a:extLst>
              <a:ext uri="{909E8E84-426E-40DD-AFC4-6F175D3DCCD1}">
                <a14:hiddenFill xmlns:a14="http://schemas.microsoft.com/office/drawing/2010/main">
                  <a:solidFill>
                    <a:srgbClr val="FFFFFF"/>
                  </a:solidFill>
                </a14:hiddenFill>
              </a:ext>
            </a:extLst>
          </p:spPr>
        </p:pic>
        <p:sp>
          <p:nvSpPr>
            <p:cNvPr id="94" name="Text Box 11"/>
            <p:cNvSpPr txBox="1">
              <a:spLocks noChangeArrowheads="1"/>
            </p:cNvSpPr>
            <p:nvPr/>
          </p:nvSpPr>
          <p:spPr bwMode="auto">
            <a:xfrm>
              <a:off x="7733180" y="3378411"/>
              <a:ext cx="673399" cy="338554"/>
            </a:xfrm>
            <a:prstGeom prst="rect">
              <a:avLst/>
            </a:prstGeom>
            <a:noFill/>
            <a:ln w="25400">
              <a:noFill/>
              <a:miter lim="800000"/>
              <a:headEnd type="none" w="sm" len="sm"/>
              <a:tailEnd type="none" w="med" len="lg"/>
            </a:ln>
            <a:effectLst/>
          </p:spPr>
          <p:txBody>
            <a:bodyPr wrap="square">
              <a:spAutoFit/>
            </a:bodyPr>
            <a:lstStyle/>
            <a:p>
              <a:r>
                <a:rPr lang="en-US" sz="1300" b="1" dirty="0">
                  <a:solidFill>
                    <a:schemeClr val="tx2"/>
                  </a:solidFill>
                </a:rPr>
                <a:t>HANA</a:t>
              </a:r>
              <a:r>
                <a:rPr lang="en-US" sz="1600" b="1" dirty="0">
                  <a:solidFill>
                    <a:schemeClr val="tx2"/>
                  </a:solidFill>
                </a:rPr>
                <a:t> </a:t>
              </a:r>
            </a:p>
          </p:txBody>
        </p:sp>
        <p:pic>
          <p:nvPicPr>
            <p:cNvPr id="95" name="Picture 5" descr="SA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8156" y="3390526"/>
              <a:ext cx="628650" cy="314324"/>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Rectangle 62"/>
          <p:cNvSpPr/>
          <p:nvPr/>
        </p:nvSpPr>
        <p:spPr bwMode="gray">
          <a:xfrm>
            <a:off x="3832615" y="5635109"/>
            <a:ext cx="1241815" cy="50393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85" tIns="71987" rIns="89985" bIns="71987" anchor="ctr"/>
          <a:lstStyle/>
          <a:p>
            <a:pPr>
              <a:spcBef>
                <a:spcPct val="50000"/>
              </a:spcBef>
              <a:buClr>
                <a:srgbClr val="F0AB00"/>
              </a:buClr>
              <a:buSzPct val="80000"/>
            </a:pPr>
            <a:r>
              <a:rPr lang="en-US" sz="1000" b="1" kern="0" dirty="0" smtClean="0">
                <a:ea typeface="Arial Unicode MS" pitchFamily="34" charset="-128"/>
                <a:cs typeface="Arial Unicode MS" pitchFamily="34" charset="-128"/>
              </a:rPr>
              <a:t>Your own Applications</a:t>
            </a:r>
            <a:endParaRPr lang="en-US" sz="1000" b="1" kern="0" dirty="0">
              <a:ea typeface="Arial Unicode MS" pitchFamily="34" charset="-128"/>
              <a:cs typeface="Arial Unicode MS" pitchFamily="34" charset="-128"/>
            </a:endParaRPr>
          </a:p>
        </p:txBody>
      </p:sp>
      <p:sp>
        <p:nvSpPr>
          <p:cNvPr id="64" name="Line 14"/>
          <p:cNvSpPr>
            <a:spLocks noChangeShapeType="1"/>
          </p:cNvSpPr>
          <p:nvPr/>
        </p:nvSpPr>
        <p:spPr bwMode="auto">
          <a:xfrm flipV="1">
            <a:off x="5101426" y="4177310"/>
            <a:ext cx="1816608" cy="1612559"/>
          </a:xfrm>
          <a:prstGeom prst="line">
            <a:avLst/>
          </a:prstGeom>
          <a:noFill/>
          <a:ln w="38100">
            <a:solidFill>
              <a:schemeClr val="tx1"/>
            </a:solidFill>
            <a:prstDash val="solid"/>
            <a:round/>
            <a:headEnd/>
            <a:tailEnd type="triangle" w="med" len="med"/>
          </a:ln>
          <a:effectLst/>
        </p:spPr>
        <p:txBody>
          <a:bodyPr lIns="91425" tIns="45712" rIns="91425" bIns="45712"/>
          <a:lstStyle/>
          <a:p>
            <a:endParaRPr lang="en-US" dirty="0"/>
          </a:p>
        </p:txBody>
      </p:sp>
      <p:sp>
        <p:nvSpPr>
          <p:cNvPr id="65" name="Rectangle 64"/>
          <p:cNvSpPr/>
          <p:nvPr/>
        </p:nvSpPr>
        <p:spPr bwMode="gray">
          <a:xfrm>
            <a:off x="6008230" y="4869333"/>
            <a:ext cx="701895" cy="585363"/>
          </a:xfrm>
          <a:prstGeom prst="rect">
            <a:avLst/>
          </a:prstGeom>
          <a:scene3d>
            <a:camera prst="orthographicFront">
              <a:rot lat="0" lon="0" rev="0"/>
            </a:camera>
            <a:lightRig rig="threePt" dir="t"/>
          </a:scene3d>
          <a:sp3d prstMaterial="softEdge">
            <a:bevelT w="19050" h="57150"/>
          </a:sp3d>
        </p:spPr>
        <p:txBody>
          <a:bodyPr vert="horz" wrap="square" lIns="76782" tIns="38391" rIns="76782" bIns="38391">
            <a:spAutoFit/>
          </a:bodyPr>
          <a:lstStyle/>
          <a:p>
            <a:r>
              <a:rPr lang="en-US" sz="1100" b="1" dirty="0" smtClean="0">
                <a:latin typeface="Arial" charset="0"/>
                <a:ea typeface="Arial Unicode MS" pitchFamily="34" charset="-128"/>
                <a:cs typeface="Arial Unicode MS" pitchFamily="34" charset="-128"/>
              </a:rPr>
              <a:t>ODBC/ JDBC/ </a:t>
            </a:r>
            <a:r>
              <a:rPr lang="en-US" sz="1100" b="1" dirty="0" err="1" smtClean="0">
                <a:latin typeface="Arial" charset="0"/>
                <a:ea typeface="Arial Unicode MS" pitchFamily="34" charset="-128"/>
                <a:cs typeface="Arial Unicode MS" pitchFamily="34" charset="-128"/>
              </a:rPr>
              <a:t>oData</a:t>
            </a:r>
            <a:endParaRPr lang="en-US" sz="1100" b="1" dirty="0">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442301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ReplicationServer_116x116.png"/>
          <p:cNvPicPr>
            <a:picLocks noChangeAspect="1"/>
          </p:cNvPicPr>
          <p:nvPr/>
        </p:nvPicPr>
        <p:blipFill>
          <a:blip r:embed="rId3" cstate="print"/>
          <a:stretch>
            <a:fillRect/>
          </a:stretch>
        </p:blipFill>
        <p:spPr>
          <a:xfrm>
            <a:off x="5291478" y="2263068"/>
            <a:ext cx="915936" cy="643372"/>
          </a:xfrm>
          <a:prstGeom prst="rect">
            <a:avLst/>
          </a:prstGeom>
        </p:spPr>
      </p:pic>
      <p:sp>
        <p:nvSpPr>
          <p:cNvPr id="2" name="Title 1"/>
          <p:cNvSpPr>
            <a:spLocks noGrp="1"/>
          </p:cNvSpPr>
          <p:nvPr>
            <p:ph type="title"/>
          </p:nvPr>
        </p:nvSpPr>
        <p:spPr/>
        <p:txBody>
          <a:bodyPr/>
          <a:lstStyle/>
          <a:p>
            <a:r>
              <a:rPr lang="en-US" dirty="0" smtClean="0"/>
              <a:t>SAP Sybase Replication Server</a:t>
            </a:r>
            <a:endParaRPr lang="en-US" sz="2000" b="0" dirty="0"/>
          </a:p>
        </p:txBody>
      </p:sp>
      <p:sp>
        <p:nvSpPr>
          <p:cNvPr id="99" name="Text Box 14"/>
          <p:cNvSpPr txBox="1">
            <a:spLocks noChangeArrowheads="1"/>
          </p:cNvSpPr>
          <p:nvPr/>
        </p:nvSpPr>
        <p:spPr bwMode="auto">
          <a:xfrm>
            <a:off x="6580878" y="2461978"/>
            <a:ext cx="1116686" cy="276983"/>
          </a:xfrm>
          <a:prstGeom prst="rect">
            <a:avLst/>
          </a:prstGeom>
          <a:noFill/>
          <a:ln w="25400">
            <a:noFill/>
            <a:miter lim="800000"/>
            <a:headEnd type="none" w="sm" len="sm"/>
            <a:tailEnd type="none" w="med" len="lg"/>
          </a:ln>
          <a:effectLst/>
        </p:spPr>
        <p:txBody>
          <a:bodyPr wrap="none" lIns="91425" tIns="45712" rIns="91425" bIns="45712">
            <a:spAutoFit/>
          </a:bodyPr>
          <a:lstStyle/>
          <a:p>
            <a:pPr algn="ctr"/>
            <a:r>
              <a:rPr lang="en-US" sz="1200" b="1" dirty="0">
                <a:solidFill>
                  <a:srgbClr val="0070C0"/>
                </a:solidFill>
              </a:rPr>
              <a:t>HANA ODBC</a:t>
            </a:r>
          </a:p>
        </p:txBody>
      </p:sp>
      <p:sp>
        <p:nvSpPr>
          <p:cNvPr id="122" name="Right Arrow Callout 121"/>
          <p:cNvSpPr/>
          <p:nvPr/>
        </p:nvSpPr>
        <p:spPr>
          <a:xfrm>
            <a:off x="5996691" y="2415629"/>
            <a:ext cx="461798" cy="386580"/>
          </a:xfrm>
          <a:prstGeom prst="rightArrowCallout">
            <a:avLst>
              <a:gd name="adj1" fmla="val 43577"/>
              <a:gd name="adj2" fmla="val 43576"/>
              <a:gd name="adj3" fmla="val 26858"/>
              <a:gd name="adj4" fmla="val 64977"/>
            </a:avLst>
          </a:prstGeom>
          <a:solidFill>
            <a:srgbClr val="C0000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lIns="91425" tIns="0" rIns="0" bIns="0" rtlCol="0" anchor="ctr" anchorCtr="1"/>
          <a:lstStyle/>
          <a:p>
            <a:pPr algn="ctr">
              <a:lnSpc>
                <a:spcPts val="1400"/>
              </a:lnSpc>
            </a:pPr>
            <a:r>
              <a:rPr lang="en-US" sz="800" b="1" dirty="0">
                <a:solidFill>
                  <a:schemeClr val="bg1"/>
                </a:solidFill>
                <a:effectLst>
                  <a:outerShdw blurRad="38100" dist="38100" dir="2700000" algn="tl">
                    <a:srgbClr val="000000">
                      <a:alpha val="43137"/>
                    </a:srgbClr>
                  </a:outerShdw>
                </a:effectLst>
              </a:rPr>
              <a:t>ECH</a:t>
            </a:r>
          </a:p>
        </p:txBody>
      </p:sp>
      <p:sp>
        <p:nvSpPr>
          <p:cNvPr id="125" name="Text Box 14"/>
          <p:cNvSpPr txBox="1">
            <a:spLocks noChangeArrowheads="1"/>
          </p:cNvSpPr>
          <p:nvPr/>
        </p:nvSpPr>
        <p:spPr bwMode="auto">
          <a:xfrm>
            <a:off x="417911" y="4404496"/>
            <a:ext cx="8130475" cy="2008226"/>
          </a:xfrm>
          <a:prstGeom prst="rect">
            <a:avLst/>
          </a:prstGeom>
          <a:noFill/>
          <a:ln w="25400">
            <a:noFill/>
            <a:miter lim="800000"/>
            <a:headEnd type="none" w="sm" len="sm"/>
            <a:tailEnd type="none" w="med" len="lg"/>
          </a:ln>
          <a:effectLst/>
        </p:spPr>
        <p:txBody>
          <a:bodyPr wrap="square" lIns="91425" tIns="45712" rIns="91425" bIns="45712">
            <a:spAutoFit/>
          </a:bodyPr>
          <a:lstStyle/>
          <a:p>
            <a:pPr marL="228561" indent="-228561">
              <a:spcAft>
                <a:spcPts val="300"/>
              </a:spcAft>
              <a:buClr>
                <a:schemeClr val="accent1"/>
              </a:buClr>
              <a:buSzPct val="100000"/>
              <a:buFont typeface="+mj-lt"/>
              <a:buAutoNum type="arabicPeriod"/>
            </a:pPr>
            <a:r>
              <a:rPr lang="en-US" sz="1400" b="1" dirty="0"/>
              <a:t>Log-based Heterogeneity </a:t>
            </a:r>
            <a:r>
              <a:rPr lang="en-US" sz="1400" b="1" dirty="0" smtClean="0"/>
              <a:t>support: </a:t>
            </a:r>
            <a:r>
              <a:rPr lang="en-US" sz="1400" dirty="0" smtClean="0"/>
              <a:t>Supports </a:t>
            </a:r>
            <a:r>
              <a:rPr lang="en-US" sz="1400" dirty="0"/>
              <a:t>Log-based ASE, Oracle, MS SQL and IBM DB2/UDB replication for low-impact and non-intrusiveness of production system </a:t>
            </a:r>
            <a:endParaRPr lang="en-US" sz="1400" b="1" dirty="0"/>
          </a:p>
          <a:p>
            <a:pPr marL="228561" indent="-228561">
              <a:spcAft>
                <a:spcPts val="300"/>
              </a:spcAft>
              <a:buClr>
                <a:schemeClr val="accent1"/>
              </a:buClr>
              <a:buSzPct val="100000"/>
              <a:buFont typeface="+mj-lt"/>
              <a:buAutoNum type="arabicPeriod"/>
            </a:pPr>
            <a:r>
              <a:rPr lang="en-US" sz="1400" b="1" dirty="0"/>
              <a:t>Express Connector for HANA (ECH</a:t>
            </a:r>
            <a:r>
              <a:rPr lang="en-US" sz="1400" b="1" dirty="0" smtClean="0"/>
              <a:t>): </a:t>
            </a:r>
            <a:r>
              <a:rPr lang="en-US" sz="1400" dirty="0" smtClean="0"/>
              <a:t>SRS </a:t>
            </a:r>
            <a:r>
              <a:rPr lang="en-US" sz="1400" dirty="0"/>
              <a:t>dynamically loads  ECH library </a:t>
            </a:r>
            <a:r>
              <a:rPr lang="en-US" sz="1400" dirty="0" smtClean="0"/>
              <a:t>to </a:t>
            </a:r>
            <a:r>
              <a:rPr lang="en-US" sz="1400" dirty="0"/>
              <a:t>leverage native HANA bulk capability for better performance</a:t>
            </a:r>
            <a:endParaRPr lang="en-US" sz="1400" b="1" dirty="0"/>
          </a:p>
          <a:p>
            <a:pPr marL="228561" indent="-228561">
              <a:spcAft>
                <a:spcPts val="300"/>
              </a:spcAft>
              <a:buClr>
                <a:schemeClr val="accent1"/>
              </a:buClr>
              <a:buSzPct val="100000"/>
              <a:buFont typeface="+mj-lt"/>
              <a:buAutoNum type="arabicPeriod"/>
            </a:pPr>
            <a:r>
              <a:rPr lang="en-US" sz="1400" b="1" dirty="0"/>
              <a:t>Heterogeneous materialization</a:t>
            </a:r>
          </a:p>
          <a:p>
            <a:pPr marL="228561" indent="-228561">
              <a:spcAft>
                <a:spcPts val="300"/>
              </a:spcAft>
              <a:buClr>
                <a:schemeClr val="accent1"/>
              </a:buClr>
              <a:buSzPct val="100000"/>
              <a:buFont typeface="+mj-lt"/>
              <a:buAutoNum type="arabicPeriod"/>
            </a:pPr>
            <a:r>
              <a:rPr lang="en-US" sz="1400" b="1" dirty="0"/>
              <a:t>Preserve Transactional Consistency </a:t>
            </a:r>
          </a:p>
          <a:p>
            <a:pPr marL="228561" indent="-228561">
              <a:spcAft>
                <a:spcPts val="300"/>
              </a:spcAft>
              <a:buClr>
                <a:schemeClr val="accent1"/>
              </a:buClr>
              <a:buSzPct val="100000"/>
              <a:buFont typeface="+mj-lt"/>
              <a:buAutoNum type="arabicPeriod"/>
            </a:pPr>
            <a:r>
              <a:rPr lang="en-US" sz="1400" b="1" dirty="0"/>
              <a:t>Flexible Deployment topology</a:t>
            </a:r>
          </a:p>
          <a:p>
            <a:pPr marL="228561" indent="-228561">
              <a:spcAft>
                <a:spcPts val="300"/>
              </a:spcAft>
              <a:buClr>
                <a:schemeClr val="accent1"/>
              </a:buClr>
              <a:buSzPct val="100000"/>
              <a:buFont typeface="+mj-lt"/>
              <a:buAutoNum type="arabicPeriod"/>
            </a:pPr>
            <a:r>
              <a:rPr lang="en-US" sz="1400" b="1" dirty="0"/>
              <a:t>Data Assurance support</a:t>
            </a:r>
            <a:endParaRPr lang="en-US" sz="1400" dirty="0"/>
          </a:p>
        </p:txBody>
      </p:sp>
      <p:sp>
        <p:nvSpPr>
          <p:cNvPr id="17" name="Can 16"/>
          <p:cNvSpPr/>
          <p:nvPr/>
        </p:nvSpPr>
        <p:spPr bwMode="gray">
          <a:xfrm>
            <a:off x="534243" y="1840067"/>
            <a:ext cx="482063" cy="591646"/>
          </a:xfrm>
          <a:prstGeom prst="can">
            <a:avLst/>
          </a:prstGeom>
          <a:solidFill>
            <a:schemeClr val="accent3">
              <a:lumMod val="60000"/>
              <a:lumOff val="40000"/>
            </a:schemeClr>
          </a:solidFill>
          <a:ln w="6350" algn="ctr">
            <a:solidFill>
              <a:schemeClr val="bg1">
                <a:lumMod val="75000"/>
              </a:schemeClr>
            </a:solidFill>
            <a:miter lim="800000"/>
            <a:headEnd/>
            <a:tailEnd/>
          </a:ln>
        </p:spPr>
        <p:txBody>
          <a:bodyPr lIns="89985" tIns="71987" rIns="89985" bIns="71987"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8" name="Can 17"/>
          <p:cNvSpPr/>
          <p:nvPr/>
        </p:nvSpPr>
        <p:spPr bwMode="gray">
          <a:xfrm>
            <a:off x="674581" y="2017274"/>
            <a:ext cx="482063" cy="591646"/>
          </a:xfrm>
          <a:prstGeom prst="can">
            <a:avLst/>
          </a:prstGeom>
          <a:solidFill>
            <a:schemeClr val="accent3">
              <a:lumMod val="60000"/>
              <a:lumOff val="40000"/>
            </a:schemeClr>
          </a:solidFill>
          <a:ln w="6350" algn="ctr">
            <a:solidFill>
              <a:schemeClr val="bg1">
                <a:lumMod val="75000"/>
              </a:schemeClr>
            </a:solidFill>
            <a:miter lim="800000"/>
            <a:headEnd/>
            <a:tailEnd/>
          </a:ln>
        </p:spPr>
        <p:txBody>
          <a:bodyPr lIns="89985" tIns="71987" rIns="89985" bIns="71987"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9" name="Can 18"/>
          <p:cNvSpPr/>
          <p:nvPr/>
        </p:nvSpPr>
        <p:spPr bwMode="gray">
          <a:xfrm>
            <a:off x="824631" y="2135889"/>
            <a:ext cx="782989" cy="739558"/>
          </a:xfrm>
          <a:prstGeom prst="can">
            <a:avLst/>
          </a:prstGeom>
          <a:solidFill>
            <a:schemeClr val="accent3">
              <a:lumMod val="60000"/>
              <a:lumOff val="40000"/>
            </a:schemeClr>
          </a:solidFill>
          <a:ln w="6350" algn="ctr">
            <a:solidFill>
              <a:schemeClr val="bg1">
                <a:lumMod val="65000"/>
              </a:schemeClr>
            </a:solidFill>
            <a:miter lim="800000"/>
            <a:headEnd/>
            <a:tailEnd/>
          </a:ln>
        </p:spPr>
        <p:txBody>
          <a:bodyPr lIns="89985" tIns="71987" rIns="89985" bIns="71987" rtlCol="0" anchor="ctr"/>
          <a:lstStyle/>
          <a:p>
            <a:pPr algn="ctr"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Source DB</a:t>
            </a:r>
          </a:p>
        </p:txBody>
      </p:sp>
      <p:pic>
        <p:nvPicPr>
          <p:cNvPr id="21" name="Picture 13" descr="Replication Agent - 2 ICON"/>
          <p:cNvPicPr>
            <a:picLocks noChangeAspect="1" noChangeArrowheads="1"/>
          </p:cNvPicPr>
          <p:nvPr/>
        </p:nvPicPr>
        <p:blipFill>
          <a:blip r:embed="rId4" cstate="print"/>
          <a:srcRect/>
          <a:stretch>
            <a:fillRect/>
          </a:stretch>
        </p:blipFill>
        <p:spPr bwMode="auto">
          <a:xfrm>
            <a:off x="1380837" y="2494440"/>
            <a:ext cx="389666" cy="278265"/>
          </a:xfrm>
          <a:prstGeom prst="rect">
            <a:avLst/>
          </a:prstGeom>
          <a:noFill/>
          <a:ln w="9525">
            <a:noFill/>
            <a:miter lim="800000"/>
            <a:headEnd/>
            <a:tailEnd/>
          </a:ln>
        </p:spPr>
      </p:pic>
      <p:sp>
        <p:nvSpPr>
          <p:cNvPr id="22" name="TextBox 21"/>
          <p:cNvSpPr txBox="1"/>
          <p:nvPr/>
        </p:nvSpPr>
        <p:spPr>
          <a:xfrm>
            <a:off x="5559216" y="2955098"/>
            <a:ext cx="874950" cy="67710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dirty="0">
                <a:ea typeface="Arial Unicode MS" pitchFamily="34" charset="-128"/>
                <a:cs typeface="Arial Unicode MS" pitchFamily="34" charset="-128"/>
              </a:rPr>
              <a:t>SAP Sybase Replication Server for HANA</a:t>
            </a:r>
          </a:p>
        </p:txBody>
      </p:sp>
      <p:cxnSp>
        <p:nvCxnSpPr>
          <p:cNvPr id="25" name="Straight Arrow Connector 24"/>
          <p:cNvCxnSpPr>
            <a:stCxn id="33" idx="3"/>
            <a:endCxn id="20" idx="1"/>
          </p:cNvCxnSpPr>
          <p:nvPr/>
        </p:nvCxnSpPr>
        <p:spPr>
          <a:xfrm>
            <a:off x="4580670" y="2584753"/>
            <a:ext cx="710808"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6" name="Text Box 51"/>
          <p:cNvSpPr txBox="1">
            <a:spLocks noChangeArrowheads="1"/>
          </p:cNvSpPr>
          <p:nvPr/>
        </p:nvSpPr>
        <p:spPr bwMode="auto">
          <a:xfrm>
            <a:off x="297304" y="2888818"/>
            <a:ext cx="1891927" cy="830981"/>
          </a:xfrm>
          <a:prstGeom prst="rect">
            <a:avLst/>
          </a:prstGeom>
          <a:noFill/>
          <a:ln w="12700" cap="sq">
            <a:noFill/>
            <a:miter lim="800000"/>
            <a:headEnd type="none" w="sm" len="sm"/>
            <a:tailEnd type="none" w="sm" len="sm"/>
          </a:ln>
          <a:effectLst/>
        </p:spPr>
        <p:txBody>
          <a:bodyPr wrap="square" lIns="91425" tIns="45712" rIns="91425" bIns="45712" anchor="ctr">
            <a:spAutoFit/>
          </a:bodyPr>
          <a:lstStyle/>
          <a:p>
            <a:pPr marL="171421" indent="-171421">
              <a:buFont typeface="Arial" pitchFamily="34" charset="0"/>
              <a:buChar char="•"/>
            </a:pPr>
            <a:r>
              <a:rPr lang="en-US" sz="1200" b="1" dirty="0"/>
              <a:t>SAP Sybase ASE</a:t>
            </a:r>
          </a:p>
          <a:p>
            <a:pPr marL="171421" indent="-171421">
              <a:buFont typeface="Arial" pitchFamily="34" charset="0"/>
              <a:buChar char="•"/>
            </a:pPr>
            <a:r>
              <a:rPr lang="en-US" sz="1200" b="1" dirty="0"/>
              <a:t>Oracle</a:t>
            </a:r>
          </a:p>
          <a:p>
            <a:pPr marL="171421" indent="-171421">
              <a:buFont typeface="Arial" pitchFamily="34" charset="0"/>
              <a:buChar char="•"/>
            </a:pPr>
            <a:r>
              <a:rPr lang="en-US" sz="1200" b="1" dirty="0"/>
              <a:t>MS SQL</a:t>
            </a:r>
          </a:p>
          <a:p>
            <a:pPr marL="171421" indent="-171421">
              <a:buFont typeface="Arial" pitchFamily="34" charset="0"/>
              <a:buChar char="•"/>
            </a:pPr>
            <a:r>
              <a:rPr lang="en-US" sz="1200" b="1" dirty="0"/>
              <a:t>IBM DB2/UDB</a:t>
            </a:r>
          </a:p>
        </p:txBody>
      </p:sp>
      <p:cxnSp>
        <p:nvCxnSpPr>
          <p:cNvPr id="27" name="Straight Arrow Connector 26"/>
          <p:cNvCxnSpPr>
            <a:stCxn id="122" idx="3"/>
            <a:endCxn id="62" idx="1"/>
          </p:cNvCxnSpPr>
          <p:nvPr/>
        </p:nvCxnSpPr>
        <p:spPr>
          <a:xfrm flipV="1">
            <a:off x="6458490" y="1891907"/>
            <a:ext cx="1260763" cy="717013"/>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37977" y="1332178"/>
            <a:ext cx="8485389" cy="338538"/>
          </a:xfrm>
          <a:prstGeom prst="rect">
            <a:avLst/>
          </a:prstGeom>
        </p:spPr>
        <p:txBody>
          <a:bodyPr wrap="square" lIns="91425" tIns="45712" rIns="91425" bIns="45712">
            <a:spAutoFit/>
          </a:bodyPr>
          <a:lstStyle/>
          <a:p>
            <a:pPr>
              <a:spcAft>
                <a:spcPts val="300"/>
              </a:spcAft>
              <a:buClr>
                <a:schemeClr val="accent1"/>
              </a:buClr>
              <a:buSzPct val="80000"/>
            </a:pPr>
            <a:r>
              <a:rPr lang="en-US" sz="1600" dirty="0"/>
              <a:t>Provide real time, log-based, transactional replication for HANA</a:t>
            </a:r>
          </a:p>
        </p:txBody>
      </p:sp>
      <p:cxnSp>
        <p:nvCxnSpPr>
          <p:cNvPr id="29" name="Straight Arrow Connector 28"/>
          <p:cNvCxnSpPr>
            <a:stCxn id="122" idx="3"/>
            <a:endCxn id="23" idx="1"/>
          </p:cNvCxnSpPr>
          <p:nvPr/>
        </p:nvCxnSpPr>
        <p:spPr>
          <a:xfrm>
            <a:off x="6458490" y="2608920"/>
            <a:ext cx="1259459" cy="63499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0" name="Picture 29" descr="ReplicationServer_116x116.png"/>
          <p:cNvPicPr>
            <a:picLocks noChangeAspect="1"/>
          </p:cNvPicPr>
          <p:nvPr/>
        </p:nvPicPr>
        <p:blipFill>
          <a:blip r:embed="rId3" cstate="print"/>
          <a:stretch>
            <a:fillRect/>
          </a:stretch>
        </p:blipFill>
        <p:spPr>
          <a:xfrm>
            <a:off x="2097009" y="2329084"/>
            <a:ext cx="850389" cy="597330"/>
          </a:xfrm>
          <a:prstGeom prst="rect">
            <a:avLst/>
          </a:prstGeom>
        </p:spPr>
      </p:pic>
      <p:sp>
        <p:nvSpPr>
          <p:cNvPr id="31" name="TextBox 30"/>
          <p:cNvSpPr txBox="1"/>
          <p:nvPr/>
        </p:nvSpPr>
        <p:spPr>
          <a:xfrm>
            <a:off x="2097009" y="2952298"/>
            <a:ext cx="1021278" cy="67710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dirty="0">
                <a:ea typeface="Arial Unicode MS" pitchFamily="34" charset="-128"/>
                <a:cs typeface="Arial Unicode MS" pitchFamily="34" charset="-128"/>
              </a:rPr>
              <a:t>SAP Sybase Replication Server for HANA</a:t>
            </a:r>
          </a:p>
        </p:txBody>
      </p:sp>
      <p:grpSp>
        <p:nvGrpSpPr>
          <p:cNvPr id="9" name="Group 8"/>
          <p:cNvGrpSpPr/>
          <p:nvPr/>
        </p:nvGrpSpPr>
        <p:grpSpPr>
          <a:xfrm>
            <a:off x="3744293" y="2332175"/>
            <a:ext cx="836377" cy="505155"/>
            <a:chOff x="4745646" y="2583190"/>
            <a:chExt cx="836377" cy="505155"/>
          </a:xfrm>
        </p:grpSpPr>
        <p:pic>
          <p:nvPicPr>
            <p:cNvPr id="33" name="Picture 32" descr="cloud.png"/>
            <p:cNvPicPr>
              <a:picLocks noChangeAspect="1"/>
            </p:cNvPicPr>
            <p:nvPr/>
          </p:nvPicPr>
          <p:blipFill>
            <a:blip r:embed="rId5" cstate="print"/>
            <a:stretch>
              <a:fillRect/>
            </a:stretch>
          </p:blipFill>
          <p:spPr>
            <a:xfrm>
              <a:off x="4745646" y="2583190"/>
              <a:ext cx="836377" cy="505155"/>
            </a:xfrm>
            <a:prstGeom prst="rect">
              <a:avLst/>
            </a:prstGeom>
            <a:effectLst>
              <a:outerShdw blurRad="50800" dist="38100" dir="2700000">
                <a:srgbClr val="000000">
                  <a:alpha val="43000"/>
                </a:srgbClr>
              </a:outerShdw>
            </a:effectLst>
          </p:spPr>
        </p:pic>
        <p:sp>
          <p:nvSpPr>
            <p:cNvPr id="35" name="Text Box 35"/>
            <p:cNvSpPr txBox="1">
              <a:spLocks noChangeArrowheads="1"/>
            </p:cNvSpPr>
            <p:nvPr/>
          </p:nvSpPr>
          <p:spPr bwMode="gray">
            <a:xfrm>
              <a:off x="4918036" y="2712992"/>
              <a:ext cx="543290" cy="276999"/>
            </a:xfrm>
            <a:prstGeom prst="rect">
              <a:avLst/>
            </a:prstGeom>
            <a:noFill/>
            <a:ln w="9525">
              <a:noFill/>
              <a:miter lim="800000"/>
              <a:headEnd/>
              <a:tailEnd/>
            </a:ln>
          </p:spPr>
          <p:txBody>
            <a:bodyPr wrap="none">
              <a:spAutoFit/>
            </a:bodyPr>
            <a:lstStyle/>
            <a:p>
              <a:r>
                <a:rPr lang="en-US" sz="1200" b="1" dirty="0">
                  <a:solidFill>
                    <a:srgbClr val="0033CC"/>
                  </a:solidFill>
                  <a:cs typeface="Arial Unicode MS" pitchFamily="34" charset="-122"/>
                </a:rPr>
                <a:t>WAN</a:t>
              </a:r>
            </a:p>
          </p:txBody>
        </p:sp>
      </p:grpSp>
      <p:grpSp>
        <p:nvGrpSpPr>
          <p:cNvPr id="10" name="Group 9"/>
          <p:cNvGrpSpPr/>
          <p:nvPr/>
        </p:nvGrpSpPr>
        <p:grpSpPr>
          <a:xfrm>
            <a:off x="3747326" y="3549552"/>
            <a:ext cx="836377" cy="505155"/>
            <a:chOff x="4081660" y="3739305"/>
            <a:chExt cx="836377" cy="505155"/>
          </a:xfrm>
        </p:grpSpPr>
        <p:pic>
          <p:nvPicPr>
            <p:cNvPr id="34" name="Picture 33" descr="cloud.png"/>
            <p:cNvPicPr>
              <a:picLocks noChangeAspect="1"/>
            </p:cNvPicPr>
            <p:nvPr/>
          </p:nvPicPr>
          <p:blipFill>
            <a:blip r:embed="rId5" cstate="print"/>
            <a:stretch>
              <a:fillRect/>
            </a:stretch>
          </p:blipFill>
          <p:spPr>
            <a:xfrm>
              <a:off x="4081660" y="3739305"/>
              <a:ext cx="836377" cy="505155"/>
            </a:xfrm>
            <a:prstGeom prst="rect">
              <a:avLst/>
            </a:prstGeom>
            <a:effectLst>
              <a:outerShdw blurRad="50800" dist="38100" dir="2700000">
                <a:srgbClr val="000000">
                  <a:alpha val="43000"/>
                </a:srgbClr>
              </a:outerShdw>
            </a:effectLst>
          </p:spPr>
        </p:pic>
        <p:sp>
          <p:nvSpPr>
            <p:cNvPr id="36" name="Text Box 54"/>
            <p:cNvSpPr txBox="1">
              <a:spLocks noChangeArrowheads="1"/>
            </p:cNvSpPr>
            <p:nvPr/>
          </p:nvSpPr>
          <p:spPr bwMode="gray">
            <a:xfrm>
              <a:off x="4234975" y="3844000"/>
              <a:ext cx="500458" cy="276999"/>
            </a:xfrm>
            <a:prstGeom prst="rect">
              <a:avLst/>
            </a:prstGeom>
            <a:noFill/>
            <a:ln w="9525">
              <a:noFill/>
              <a:miter lim="800000"/>
              <a:headEnd/>
              <a:tailEnd/>
            </a:ln>
          </p:spPr>
          <p:txBody>
            <a:bodyPr wrap="none">
              <a:spAutoFit/>
            </a:bodyPr>
            <a:lstStyle/>
            <a:p>
              <a:r>
                <a:rPr lang="en-US" sz="1200" b="1" dirty="0">
                  <a:solidFill>
                    <a:srgbClr val="CC3300"/>
                  </a:solidFill>
                  <a:cs typeface="Arial Unicode MS" pitchFamily="34" charset="-122"/>
                </a:rPr>
                <a:t>LAN</a:t>
              </a:r>
            </a:p>
          </p:txBody>
        </p:sp>
      </p:grpSp>
      <p:cxnSp>
        <p:nvCxnSpPr>
          <p:cNvPr id="46" name="Straight Arrow Connector 45"/>
          <p:cNvCxnSpPr>
            <a:stCxn id="58" idx="3"/>
            <a:endCxn id="33" idx="1"/>
          </p:cNvCxnSpPr>
          <p:nvPr/>
        </p:nvCxnSpPr>
        <p:spPr>
          <a:xfrm flipV="1">
            <a:off x="3178297" y="2584754"/>
            <a:ext cx="565997" cy="59287"/>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8" idx="3"/>
            <a:endCxn id="34" idx="1"/>
          </p:cNvCxnSpPr>
          <p:nvPr/>
        </p:nvCxnSpPr>
        <p:spPr>
          <a:xfrm>
            <a:off x="3178296" y="2644040"/>
            <a:ext cx="569030" cy="115809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8" name="Right Arrow Callout 57"/>
          <p:cNvSpPr/>
          <p:nvPr/>
        </p:nvSpPr>
        <p:spPr>
          <a:xfrm>
            <a:off x="2716499" y="2450750"/>
            <a:ext cx="461798" cy="386580"/>
          </a:xfrm>
          <a:prstGeom prst="rightArrowCallout">
            <a:avLst>
              <a:gd name="adj1" fmla="val 43577"/>
              <a:gd name="adj2" fmla="val 43576"/>
              <a:gd name="adj3" fmla="val 26858"/>
              <a:gd name="adj4" fmla="val 64977"/>
            </a:avLst>
          </a:prstGeom>
          <a:solidFill>
            <a:srgbClr val="C0000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lIns="91425" tIns="0" rIns="0" bIns="0" rtlCol="0" anchor="ctr" anchorCtr="1"/>
          <a:lstStyle/>
          <a:p>
            <a:pPr algn="ctr">
              <a:lnSpc>
                <a:spcPts val="1400"/>
              </a:lnSpc>
            </a:pPr>
            <a:r>
              <a:rPr lang="en-US" sz="800" b="1" dirty="0">
                <a:solidFill>
                  <a:schemeClr val="bg1"/>
                </a:solidFill>
                <a:effectLst>
                  <a:outerShdw blurRad="38100" dist="38100" dir="2700000" algn="tl">
                    <a:srgbClr val="000000">
                      <a:alpha val="43137"/>
                    </a:srgbClr>
                  </a:outerShdw>
                </a:effectLst>
              </a:rPr>
              <a:t>ECH</a:t>
            </a:r>
          </a:p>
        </p:txBody>
      </p:sp>
      <p:cxnSp>
        <p:nvCxnSpPr>
          <p:cNvPr id="61" name="Straight Arrow Connector 60"/>
          <p:cNvCxnSpPr>
            <a:stCxn id="34" idx="3"/>
            <a:endCxn id="57" idx="1"/>
          </p:cNvCxnSpPr>
          <p:nvPr/>
        </p:nvCxnSpPr>
        <p:spPr>
          <a:xfrm flipV="1">
            <a:off x="4583703" y="3801455"/>
            <a:ext cx="1850463" cy="675"/>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1" idx="3"/>
            <a:endCxn id="30" idx="1"/>
          </p:cNvCxnSpPr>
          <p:nvPr/>
        </p:nvCxnSpPr>
        <p:spPr>
          <a:xfrm flipV="1">
            <a:off x="1770504" y="2627750"/>
            <a:ext cx="326505" cy="5823"/>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719253" y="2677806"/>
            <a:ext cx="1256360" cy="1132208"/>
            <a:chOff x="6815924" y="2688890"/>
            <a:chExt cx="2004076" cy="1753834"/>
          </a:xfrm>
        </p:grpSpPr>
        <p:pic>
          <p:nvPicPr>
            <p:cNvPr id="43" name="Picture 2" descr="\\psf\Home\Graphic Tank\SAP 3D non-standard IN BRAND-98.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5924" y="2688890"/>
              <a:ext cx="2004076" cy="17538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11"/>
            <p:cNvSpPr txBox="1">
              <a:spLocks noChangeArrowheads="1"/>
            </p:cNvSpPr>
            <p:nvPr/>
          </p:nvSpPr>
          <p:spPr bwMode="auto">
            <a:xfrm>
              <a:off x="7733180" y="3378410"/>
              <a:ext cx="1086820" cy="393326"/>
            </a:xfrm>
            <a:prstGeom prst="rect">
              <a:avLst/>
            </a:prstGeom>
            <a:noFill/>
            <a:ln w="25400">
              <a:noFill/>
              <a:miter lim="800000"/>
              <a:headEnd type="none" w="sm" len="sm"/>
              <a:tailEnd type="none" w="med" len="lg"/>
            </a:ln>
            <a:effectLst/>
          </p:spPr>
          <p:txBody>
            <a:bodyPr wrap="square">
              <a:spAutoFit/>
            </a:bodyPr>
            <a:lstStyle/>
            <a:p>
              <a:r>
                <a:rPr lang="en-US" sz="1000" b="1" dirty="0">
                  <a:solidFill>
                    <a:schemeClr val="tx2"/>
                  </a:solidFill>
                </a:rPr>
                <a:t>HANA</a:t>
              </a:r>
              <a:r>
                <a:rPr lang="en-US" sz="1050" b="1" dirty="0">
                  <a:solidFill>
                    <a:schemeClr val="tx2"/>
                  </a:solidFill>
                </a:rPr>
                <a:t> </a:t>
              </a:r>
            </a:p>
          </p:txBody>
        </p:sp>
        <p:pic>
          <p:nvPicPr>
            <p:cNvPr id="45" name="Picture 5" descr="S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156" y="3390526"/>
              <a:ext cx="628650" cy="314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7743604" y="1318491"/>
            <a:ext cx="1256360" cy="1132208"/>
            <a:chOff x="6815924" y="2688890"/>
            <a:chExt cx="2004076" cy="1753834"/>
          </a:xfrm>
        </p:grpSpPr>
        <p:pic>
          <p:nvPicPr>
            <p:cNvPr id="48" name="Picture 2" descr="\\psf\Home\Graphic Tank\SAP 3D non-standard IN BRAND-98.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5924" y="2688890"/>
              <a:ext cx="2004076" cy="1753834"/>
            </a:xfrm>
            <a:prstGeom prst="rect">
              <a:avLst/>
            </a:prstGeom>
            <a:noFill/>
            <a:extLst>
              <a:ext uri="{909E8E84-426E-40DD-AFC4-6F175D3DCCD1}">
                <a14:hiddenFill xmlns:a14="http://schemas.microsoft.com/office/drawing/2010/main">
                  <a:solidFill>
                    <a:srgbClr val="FFFFFF"/>
                  </a:solidFill>
                </a14:hiddenFill>
              </a:ext>
            </a:extLst>
          </p:spPr>
        </p:pic>
        <p:sp>
          <p:nvSpPr>
            <p:cNvPr id="49" name="Text Box 11"/>
            <p:cNvSpPr txBox="1">
              <a:spLocks noChangeArrowheads="1"/>
            </p:cNvSpPr>
            <p:nvPr/>
          </p:nvSpPr>
          <p:spPr bwMode="auto">
            <a:xfrm>
              <a:off x="7733180" y="3378410"/>
              <a:ext cx="1086820" cy="393326"/>
            </a:xfrm>
            <a:prstGeom prst="rect">
              <a:avLst/>
            </a:prstGeom>
            <a:noFill/>
            <a:ln w="25400">
              <a:noFill/>
              <a:miter lim="800000"/>
              <a:headEnd type="none" w="sm" len="sm"/>
              <a:tailEnd type="none" w="med" len="lg"/>
            </a:ln>
            <a:effectLst/>
          </p:spPr>
          <p:txBody>
            <a:bodyPr wrap="square">
              <a:spAutoFit/>
            </a:bodyPr>
            <a:lstStyle/>
            <a:p>
              <a:r>
                <a:rPr lang="en-US" sz="1000" b="1" dirty="0">
                  <a:solidFill>
                    <a:schemeClr val="tx2"/>
                  </a:solidFill>
                </a:rPr>
                <a:t>HANA</a:t>
              </a:r>
              <a:r>
                <a:rPr lang="en-US" sz="1050" b="1" dirty="0">
                  <a:solidFill>
                    <a:schemeClr val="tx2"/>
                  </a:solidFill>
                </a:rPr>
                <a:t> </a:t>
              </a:r>
            </a:p>
          </p:txBody>
        </p:sp>
        <p:pic>
          <p:nvPicPr>
            <p:cNvPr id="50" name="Picture 5" descr="S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156" y="3390526"/>
              <a:ext cx="628650" cy="314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6434166" y="3235351"/>
            <a:ext cx="1256360" cy="1132208"/>
            <a:chOff x="6815924" y="2688890"/>
            <a:chExt cx="2004076" cy="1753834"/>
          </a:xfrm>
        </p:grpSpPr>
        <p:pic>
          <p:nvPicPr>
            <p:cNvPr id="57" name="Picture 2" descr="\\psf\Home\Graphic Tank\SAP 3D non-standard IN BRAND-98.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5924" y="2688890"/>
              <a:ext cx="2004076" cy="17538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 Box 11"/>
            <p:cNvSpPr txBox="1">
              <a:spLocks noChangeArrowheads="1"/>
            </p:cNvSpPr>
            <p:nvPr/>
          </p:nvSpPr>
          <p:spPr bwMode="auto">
            <a:xfrm>
              <a:off x="7733180" y="3378410"/>
              <a:ext cx="1086820" cy="393326"/>
            </a:xfrm>
            <a:prstGeom prst="rect">
              <a:avLst/>
            </a:prstGeom>
            <a:noFill/>
            <a:ln w="25400">
              <a:noFill/>
              <a:miter lim="800000"/>
              <a:headEnd type="none" w="sm" len="sm"/>
              <a:tailEnd type="none" w="med" len="lg"/>
            </a:ln>
            <a:effectLst/>
          </p:spPr>
          <p:txBody>
            <a:bodyPr wrap="square">
              <a:spAutoFit/>
            </a:bodyPr>
            <a:lstStyle/>
            <a:p>
              <a:r>
                <a:rPr lang="en-US" sz="1000" b="1" dirty="0">
                  <a:solidFill>
                    <a:schemeClr val="tx2"/>
                  </a:solidFill>
                </a:rPr>
                <a:t>HANA</a:t>
              </a:r>
              <a:r>
                <a:rPr lang="en-US" sz="1050" b="1" dirty="0">
                  <a:solidFill>
                    <a:schemeClr val="tx2"/>
                  </a:solidFill>
                </a:rPr>
                <a:t> </a:t>
              </a:r>
            </a:p>
          </p:txBody>
        </p:sp>
        <p:pic>
          <p:nvPicPr>
            <p:cNvPr id="60" name="Picture 5" descr="S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156" y="3390526"/>
              <a:ext cx="628650" cy="314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100371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Data Services</a:t>
            </a:r>
            <a:endParaRPr lang="en-US" dirty="0"/>
          </a:p>
        </p:txBody>
      </p:sp>
      <p:sp>
        <p:nvSpPr>
          <p:cNvPr id="4" name="Text Placeholder 3"/>
          <p:cNvSpPr>
            <a:spLocks noGrp="1"/>
          </p:cNvSpPr>
          <p:nvPr>
            <p:ph type="body" sz="quarter" idx="10"/>
          </p:nvPr>
        </p:nvSpPr>
        <p:spPr bwMode="gray">
          <a:xfrm>
            <a:off x="335875" y="1265764"/>
            <a:ext cx="8160934" cy="5047144"/>
          </a:xfrm>
          <a:prstGeom prst="rect">
            <a:avLst/>
          </a:prstGeom>
          <a:noFill/>
          <a:ln w="6350" algn="ctr">
            <a:noFill/>
            <a:miter lim="800000"/>
            <a:headEnd/>
            <a:tailEnd/>
          </a:ln>
        </p:spPr>
        <p:txBody>
          <a:bodyPr lIns="89985" tIns="71987" rIns="89985" bIns="71987" rtlCol="0" anchor="t"/>
          <a:lstStyle/>
          <a:p>
            <a:pPr lvl="1" fontAlgn="base">
              <a:spcBef>
                <a:spcPts val="300"/>
              </a:spcBef>
              <a:spcAft>
                <a:spcPct val="0"/>
              </a:spcAft>
              <a:buClr>
                <a:srgbClr val="F0AB00"/>
              </a:buClr>
            </a:pPr>
            <a:endParaRPr lang="en-US" sz="1200" b="1" dirty="0">
              <a:solidFill>
                <a:schemeClr val="accent1"/>
              </a:solidFill>
            </a:endParaRPr>
          </a:p>
          <a:p>
            <a:pPr lvl="1" fontAlgn="base">
              <a:spcBef>
                <a:spcPts val="300"/>
              </a:spcBef>
              <a:spcAft>
                <a:spcPct val="0"/>
              </a:spcAft>
              <a:buClr>
                <a:srgbClr val="F0AB00"/>
              </a:buClr>
            </a:pPr>
            <a:r>
              <a:rPr lang="en-US" sz="2000" b="1" dirty="0">
                <a:solidFill>
                  <a:schemeClr val="tx2"/>
                </a:solidFill>
              </a:rPr>
              <a:t>SAP Data Services (DS) </a:t>
            </a:r>
            <a:r>
              <a:rPr lang="en-US" sz="2000" dirty="0"/>
              <a:t>is suited for Data Integration (Batch), with HANA optimized capabilities for Transforming, Cleansing* and  Integrating (bulk or delta) structured and unstructured* data from many different Sources (SAP and non-SAP) to the Target (SAP HANA</a:t>
            </a:r>
            <a:r>
              <a:rPr lang="en-US" sz="2000" b="1" dirty="0"/>
              <a:t>)</a:t>
            </a:r>
            <a:r>
              <a:rPr lang="en-US" sz="2000" dirty="0"/>
              <a:t>.</a:t>
            </a:r>
            <a:r>
              <a:rPr lang="en-US" sz="2000" b="1" dirty="0"/>
              <a:t>   </a:t>
            </a:r>
          </a:p>
          <a:p>
            <a:pPr lvl="1" fontAlgn="base">
              <a:spcBef>
                <a:spcPts val="300"/>
              </a:spcBef>
              <a:spcAft>
                <a:spcPct val="0"/>
              </a:spcAft>
              <a:buClr>
                <a:srgbClr val="F0AB00"/>
              </a:buClr>
            </a:pPr>
            <a:endParaRPr lang="en-US" sz="2000" dirty="0"/>
          </a:p>
          <a:p>
            <a:pPr lvl="1" fontAlgn="base">
              <a:spcBef>
                <a:spcPts val="300"/>
              </a:spcBef>
              <a:spcAft>
                <a:spcPct val="0"/>
              </a:spcAft>
              <a:buClr>
                <a:srgbClr val="F0AB00"/>
              </a:buClr>
            </a:pPr>
            <a:endParaRPr lang="en-US" sz="2700" b="1" dirty="0">
              <a:solidFill>
                <a:schemeClr val="accent1"/>
              </a:solidFill>
            </a:endParaRPr>
          </a:p>
          <a:p>
            <a:pPr lvl="1" fontAlgn="base">
              <a:spcBef>
                <a:spcPts val="300"/>
              </a:spcBef>
              <a:spcAft>
                <a:spcPct val="0"/>
              </a:spcAft>
              <a:buClr>
                <a:srgbClr val="F0AB00"/>
              </a:buClr>
            </a:pPr>
            <a:r>
              <a:rPr lang="en-US" sz="1200" dirty="0">
                <a:solidFill>
                  <a:schemeClr val="tx2"/>
                </a:solidFill>
              </a:rPr>
              <a:t> </a:t>
            </a:r>
          </a:p>
        </p:txBody>
      </p:sp>
      <p:grpSp>
        <p:nvGrpSpPr>
          <p:cNvPr id="6" name="Group 5"/>
          <p:cNvGrpSpPr/>
          <p:nvPr/>
        </p:nvGrpSpPr>
        <p:grpSpPr>
          <a:xfrm>
            <a:off x="589306" y="3114121"/>
            <a:ext cx="7775594" cy="2579820"/>
            <a:chOff x="66651" y="1346904"/>
            <a:chExt cx="9174105" cy="2580417"/>
          </a:xfrm>
        </p:grpSpPr>
        <p:grpSp>
          <p:nvGrpSpPr>
            <p:cNvPr id="7" name="Group 6"/>
            <p:cNvGrpSpPr/>
            <p:nvPr/>
          </p:nvGrpSpPr>
          <p:grpSpPr>
            <a:xfrm>
              <a:off x="66651" y="1346904"/>
              <a:ext cx="9174105" cy="2580417"/>
              <a:chOff x="89163" y="1537546"/>
              <a:chExt cx="9174105" cy="2580417"/>
            </a:xfrm>
          </p:grpSpPr>
          <p:sp>
            <p:nvSpPr>
              <p:cNvPr id="42" name="Rectangle 41"/>
              <p:cNvSpPr>
                <a:spLocks noChangeArrowheads="1"/>
              </p:cNvSpPr>
              <p:nvPr/>
            </p:nvSpPr>
            <p:spPr bwMode="gray">
              <a:xfrm>
                <a:off x="89163" y="1537546"/>
                <a:ext cx="9174105" cy="2580417"/>
              </a:xfrm>
              <a:prstGeom prst="rect">
                <a:avLst/>
              </a:prstGeom>
              <a:gradFill flip="none" rotWithShape="1">
                <a:gsLst>
                  <a:gs pos="0">
                    <a:schemeClr val="bg1">
                      <a:lumMod val="95000"/>
                    </a:schemeClr>
                  </a:gs>
                  <a:gs pos="100000">
                    <a:schemeClr val="bg1">
                      <a:lumMod val="85000"/>
                    </a:schemeClr>
                  </a:gs>
                </a:gsLst>
                <a:lin ang="2700000" scaled="1"/>
                <a:tileRect/>
              </a:gradFill>
              <a:ln w="12700">
                <a:solidFill>
                  <a:schemeClr val="bg1"/>
                </a:solid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5955" indent="-195955">
                  <a:buClr>
                    <a:schemeClr val="accent1"/>
                  </a:buClr>
                  <a:buFont typeface="+mj-lt"/>
                  <a:buAutoNum type="arabicPeriod"/>
                  <a:defRPr/>
                </a:pPr>
                <a:endParaRPr lang="en-US" sz="1300" dirty="0">
                  <a:latin typeface="Arial" pitchFamily="34" charset="0"/>
                </a:endParaRPr>
              </a:p>
            </p:txBody>
          </p:sp>
          <p:pic>
            <p:nvPicPr>
              <p:cNvPr id="43" name="Freeform 47"/>
              <p:cNvPicPr>
                <a:picLocks noChangeArrowheads="1"/>
              </p:cNvPicPr>
              <p:nvPr/>
            </p:nvPicPr>
            <p:blipFill>
              <a:blip r:embed="rId3" cstate="print"/>
              <a:srcRect/>
              <a:stretch>
                <a:fillRect/>
              </a:stretch>
            </p:blipFill>
            <p:spPr bwMode="gray">
              <a:xfrm>
                <a:off x="2515778" y="2171917"/>
                <a:ext cx="1479508" cy="1775893"/>
              </a:xfrm>
              <a:prstGeom prst="rect">
                <a:avLst/>
              </a:prstGeom>
              <a:noFill/>
              <a:ln w="9525">
                <a:noFill/>
                <a:miter lim="800000"/>
                <a:headEnd/>
                <a:tailEnd/>
              </a:ln>
            </p:spPr>
          </p:pic>
          <p:pic>
            <p:nvPicPr>
              <p:cNvPr id="44" name="Picture 43" descr="\\Eric-pauls-power-mac-g5.local\desktop\Graphic Tank\ddoc.tif"/>
              <p:cNvPicPr>
                <a:picLocks noChangeAspect="1" noChangeArrowheads="1"/>
              </p:cNvPicPr>
              <p:nvPr/>
            </p:nvPicPr>
            <p:blipFill>
              <a:blip r:embed="rId4" cstate="print"/>
              <a:srcRect/>
              <a:stretch>
                <a:fillRect/>
              </a:stretch>
            </p:blipFill>
            <p:spPr bwMode="gray">
              <a:xfrm>
                <a:off x="2466794" y="3398990"/>
                <a:ext cx="266948" cy="461416"/>
              </a:xfrm>
              <a:prstGeom prst="rect">
                <a:avLst/>
              </a:prstGeom>
              <a:noFill/>
              <a:ln w="9525">
                <a:noFill/>
                <a:miter lim="800000"/>
                <a:headEnd/>
                <a:tailEnd/>
              </a:ln>
            </p:spPr>
          </p:pic>
          <p:pic>
            <p:nvPicPr>
              <p:cNvPr id="45" name="Picture 44" descr="\\Eric-pauls-power-mac-g5.local\desktop\Graphic Tank\ddoc.tif"/>
              <p:cNvPicPr>
                <a:picLocks noChangeAspect="1" noChangeArrowheads="1"/>
              </p:cNvPicPr>
              <p:nvPr/>
            </p:nvPicPr>
            <p:blipFill>
              <a:blip r:embed="rId5" cstate="print"/>
              <a:srcRect/>
              <a:stretch>
                <a:fillRect/>
              </a:stretch>
            </p:blipFill>
            <p:spPr bwMode="gray">
              <a:xfrm>
                <a:off x="2304850" y="3239969"/>
                <a:ext cx="245220" cy="426531"/>
              </a:xfrm>
              <a:prstGeom prst="rect">
                <a:avLst/>
              </a:prstGeom>
              <a:noFill/>
              <a:ln w="9525">
                <a:noFill/>
                <a:miter lim="800000"/>
                <a:headEnd/>
                <a:tailEnd/>
              </a:ln>
            </p:spPr>
          </p:pic>
          <p:pic>
            <p:nvPicPr>
              <p:cNvPr id="46" name="Picture 45" descr="\\Eric-pauls-power-mac-g5.local\desktop\Graphic Tank\off7.tif"/>
              <p:cNvPicPr>
                <a:picLocks noChangeAspect="1" noChangeArrowheads="1"/>
              </p:cNvPicPr>
              <p:nvPr/>
            </p:nvPicPr>
            <p:blipFill>
              <a:blip r:embed="rId6" cstate="print"/>
              <a:srcRect/>
              <a:stretch>
                <a:fillRect/>
              </a:stretch>
            </p:blipFill>
            <p:spPr bwMode="gray">
              <a:xfrm>
                <a:off x="2213961" y="3427910"/>
                <a:ext cx="164515" cy="277484"/>
              </a:xfrm>
              <a:prstGeom prst="rect">
                <a:avLst/>
              </a:prstGeom>
              <a:noFill/>
              <a:ln w="9525">
                <a:noFill/>
                <a:miter lim="800000"/>
                <a:headEnd/>
                <a:tailEnd/>
              </a:ln>
            </p:spPr>
          </p:pic>
          <p:pic>
            <p:nvPicPr>
              <p:cNvPr id="47" name="Picture 46" descr="\\Eric-pauls-power-mac-g5.local\desktop\Graphic Tank\ddoc.tif"/>
              <p:cNvPicPr>
                <a:picLocks noChangeAspect="1" noChangeArrowheads="1"/>
              </p:cNvPicPr>
              <p:nvPr/>
            </p:nvPicPr>
            <p:blipFill>
              <a:blip r:embed="rId7" cstate="print"/>
              <a:srcRect/>
              <a:stretch>
                <a:fillRect/>
              </a:stretch>
            </p:blipFill>
            <p:spPr bwMode="gray">
              <a:xfrm>
                <a:off x="2386236" y="3588058"/>
                <a:ext cx="242116" cy="420189"/>
              </a:xfrm>
              <a:prstGeom prst="rect">
                <a:avLst/>
              </a:prstGeom>
              <a:noFill/>
              <a:ln w="9525">
                <a:noFill/>
                <a:miter lim="800000"/>
                <a:headEnd/>
                <a:tailEnd/>
              </a:ln>
            </p:spPr>
          </p:pic>
          <p:pic>
            <p:nvPicPr>
              <p:cNvPr id="48" name="Picture 47" descr="\\Eric-pauls-power-mac-g5.local\desktop\Graphic Tank\off5.tif"/>
              <p:cNvPicPr>
                <a:picLocks noChangeAspect="1" noChangeArrowheads="1"/>
              </p:cNvPicPr>
              <p:nvPr/>
            </p:nvPicPr>
            <p:blipFill>
              <a:blip r:embed="rId8" cstate="print"/>
              <a:srcRect/>
              <a:stretch>
                <a:fillRect/>
              </a:stretch>
            </p:blipFill>
            <p:spPr bwMode="gray">
              <a:xfrm>
                <a:off x="2374512" y="3592613"/>
                <a:ext cx="153650" cy="256870"/>
              </a:xfrm>
              <a:prstGeom prst="rect">
                <a:avLst/>
              </a:prstGeom>
              <a:noFill/>
              <a:ln w="9525">
                <a:noFill/>
                <a:miter lim="800000"/>
                <a:headEnd/>
                <a:tailEnd/>
              </a:ln>
            </p:spPr>
          </p:pic>
          <p:pic>
            <p:nvPicPr>
              <p:cNvPr id="49" name="Picture 48" descr="\\Emp\desktop\Graphic Tank\a7.tif"/>
              <p:cNvPicPr>
                <a:picLocks noChangeAspect="1" noChangeArrowheads="1"/>
              </p:cNvPicPr>
              <p:nvPr/>
            </p:nvPicPr>
            <p:blipFill>
              <a:blip r:embed="rId9" cstate="print"/>
              <a:srcRect/>
              <a:stretch>
                <a:fillRect/>
              </a:stretch>
            </p:blipFill>
            <p:spPr bwMode="gray">
              <a:xfrm>
                <a:off x="2110935" y="1882182"/>
                <a:ext cx="540104" cy="607292"/>
              </a:xfrm>
              <a:prstGeom prst="rect">
                <a:avLst/>
              </a:prstGeom>
              <a:noFill/>
              <a:ln w="9525">
                <a:noFill/>
                <a:miter lim="800000"/>
                <a:headEnd/>
                <a:tailEnd/>
              </a:ln>
            </p:spPr>
          </p:pic>
          <p:pic>
            <p:nvPicPr>
              <p:cNvPr id="50" name="Picture 49" descr="\\Eric-pauls-power-mac-g5.local\desktop\Graphic Tank\d6.tif"/>
              <p:cNvPicPr>
                <a:picLocks noChangeAspect="1" noChangeArrowheads="1"/>
              </p:cNvPicPr>
              <p:nvPr/>
            </p:nvPicPr>
            <p:blipFill>
              <a:blip r:embed="rId10" cstate="print"/>
              <a:srcRect/>
              <a:stretch>
                <a:fillRect/>
              </a:stretch>
            </p:blipFill>
            <p:spPr bwMode="gray">
              <a:xfrm>
                <a:off x="2347929" y="2238465"/>
                <a:ext cx="443879" cy="399576"/>
              </a:xfrm>
              <a:prstGeom prst="rect">
                <a:avLst/>
              </a:prstGeom>
              <a:noFill/>
              <a:ln w="9525">
                <a:noFill/>
                <a:miter lim="800000"/>
                <a:headEnd/>
                <a:tailEnd/>
              </a:ln>
            </p:spPr>
          </p:pic>
          <p:sp>
            <p:nvSpPr>
              <p:cNvPr id="51" name="Text Box 40"/>
              <p:cNvSpPr txBox="1">
                <a:spLocks noChangeArrowheads="1"/>
              </p:cNvSpPr>
              <p:nvPr/>
            </p:nvSpPr>
            <p:spPr bwMode="gray">
              <a:xfrm>
                <a:off x="89163" y="1997121"/>
                <a:ext cx="1947578" cy="833371"/>
              </a:xfrm>
              <a:prstGeom prst="rect">
                <a:avLst/>
              </a:prstGeom>
              <a:noFill/>
              <a:ln w="9525" algn="ctr">
                <a:noFill/>
                <a:miter lim="800000"/>
                <a:headEnd/>
                <a:tailEnd/>
              </a:ln>
            </p:spPr>
            <p:txBody>
              <a:bodyPr wrap="square" lIns="90000" tIns="46800" rIns="90000" bIns="4680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200" dirty="0"/>
                  <a:t>SAP Business Suite, Success Factors, RDBMS, 3</a:t>
                </a:r>
                <a:r>
                  <a:rPr lang="en-US" sz="1200" baseline="30000" dirty="0"/>
                  <a:t>rd</a:t>
                </a:r>
                <a:r>
                  <a:rPr lang="en-US" sz="1200" dirty="0"/>
                  <a:t> party Apps</a:t>
                </a:r>
              </a:p>
            </p:txBody>
          </p:sp>
          <p:sp>
            <p:nvSpPr>
              <p:cNvPr id="52" name="Text Box 41"/>
              <p:cNvSpPr txBox="1">
                <a:spLocks noChangeArrowheads="1"/>
              </p:cNvSpPr>
              <p:nvPr/>
            </p:nvSpPr>
            <p:spPr bwMode="gray">
              <a:xfrm>
                <a:off x="89163" y="3409570"/>
                <a:ext cx="1947577" cy="648662"/>
              </a:xfrm>
              <a:prstGeom prst="rect">
                <a:avLst/>
              </a:prstGeom>
              <a:noFill/>
              <a:ln w="9525" algn="ctr">
                <a:noFill/>
                <a:miter lim="800000"/>
                <a:headEnd/>
                <a:tailEnd/>
              </a:ln>
            </p:spPr>
            <p:txBody>
              <a:bodyPr wrap="none" lIns="90000" tIns="46800" rIns="90000" bIns="4680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200" dirty="0"/>
                  <a:t>Text and Binary Files,</a:t>
                </a:r>
              </a:p>
              <a:p>
                <a:pPr algn="r">
                  <a:buClr>
                    <a:schemeClr val="accent1"/>
                  </a:buClr>
                  <a:buSzPct val="80000"/>
                  <a:buFont typeface="Wingdings" pitchFamily="2" charset="2"/>
                  <a:buNone/>
                </a:pPr>
                <a:r>
                  <a:rPr lang="en-US" sz="1200" dirty="0"/>
                  <a:t>XML, Excel, JMS, </a:t>
                </a:r>
              </a:p>
              <a:p>
                <a:pPr algn="r">
                  <a:buClr>
                    <a:schemeClr val="accent1"/>
                  </a:buClr>
                  <a:buSzPct val="80000"/>
                  <a:buFont typeface="Wingdings" pitchFamily="2" charset="2"/>
                  <a:buNone/>
                </a:pPr>
                <a:r>
                  <a:rPr lang="en-US" sz="1200" dirty="0"/>
                  <a:t>Web Sources</a:t>
                </a:r>
              </a:p>
            </p:txBody>
          </p:sp>
          <p:sp>
            <p:nvSpPr>
              <p:cNvPr id="53" name="Text Box 42"/>
              <p:cNvSpPr txBox="1">
                <a:spLocks noChangeArrowheads="1"/>
              </p:cNvSpPr>
              <p:nvPr/>
            </p:nvSpPr>
            <p:spPr bwMode="gray">
              <a:xfrm>
                <a:off x="7095237" y="2322575"/>
                <a:ext cx="2168031" cy="831189"/>
              </a:xfrm>
              <a:prstGeom prst="rect">
                <a:avLst/>
              </a:prstGeom>
              <a:noFill/>
              <a:ln w="9525">
                <a:noFill/>
                <a:miter lim="800000"/>
                <a:headEnd/>
                <a:tailEnd/>
              </a:ln>
              <a:effectLst>
                <a:prstShdw prst="shdw17" dist="17961" dir="2700000">
                  <a:srgbClr val="906700"/>
                </a:prstShdw>
              </a:effectLst>
            </p:spPr>
            <p:txBody>
              <a:bodyPr wrap="square">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SAP Data Services:</a:t>
                </a:r>
              </a:p>
              <a:p>
                <a:pPr marL="239944" indent="-239944">
                  <a:buFont typeface="Arial" pitchFamily="34" charset="0"/>
                  <a:buChar char="•"/>
                </a:pPr>
                <a:r>
                  <a:rPr lang="en-US" sz="1200" dirty="0"/>
                  <a:t>Connectivity </a:t>
                </a:r>
              </a:p>
              <a:p>
                <a:pPr marL="239944" indent="-239944">
                  <a:buFont typeface="Arial" pitchFamily="34" charset="0"/>
                  <a:buChar char="•"/>
                </a:pPr>
                <a:r>
                  <a:rPr lang="en-US" sz="1200" dirty="0"/>
                  <a:t>Transformations</a:t>
                </a:r>
              </a:p>
              <a:p>
                <a:pPr marL="239944" indent="-239944">
                  <a:buFont typeface="Arial" pitchFamily="34" charset="0"/>
                  <a:buChar char="•"/>
                </a:pPr>
                <a:r>
                  <a:rPr lang="en-US" sz="1200" dirty="0"/>
                  <a:t>Quality</a:t>
                </a:r>
              </a:p>
            </p:txBody>
          </p:sp>
          <p:pic>
            <p:nvPicPr>
              <p:cNvPr id="54" name="Picture 53" descr="service bubble"/>
              <p:cNvPicPr>
                <a:picLocks noChangeAspect="1" noChangeArrowheads="1"/>
              </p:cNvPicPr>
              <p:nvPr/>
            </p:nvPicPr>
            <p:blipFill>
              <a:blip r:embed="rId11" cstate="print"/>
              <a:srcRect/>
              <a:stretch>
                <a:fillRect/>
              </a:stretch>
            </p:blipFill>
            <p:spPr bwMode="gray">
              <a:xfrm>
                <a:off x="2231305" y="1981895"/>
                <a:ext cx="161410" cy="164904"/>
              </a:xfrm>
              <a:prstGeom prst="rect">
                <a:avLst/>
              </a:prstGeom>
              <a:noFill/>
              <a:ln w="9525">
                <a:noFill/>
                <a:miter lim="800000"/>
                <a:headEnd/>
                <a:tailEnd/>
              </a:ln>
            </p:spPr>
          </p:pic>
          <p:sp>
            <p:nvSpPr>
              <p:cNvPr id="55" name="Text Box 41"/>
              <p:cNvSpPr txBox="1">
                <a:spLocks noChangeArrowheads="1"/>
              </p:cNvSpPr>
              <p:nvPr/>
            </p:nvSpPr>
            <p:spPr bwMode="gray">
              <a:xfrm>
                <a:off x="617814" y="2859140"/>
                <a:ext cx="1258455" cy="279245"/>
              </a:xfrm>
              <a:prstGeom prst="rect">
                <a:avLst/>
              </a:prstGeom>
              <a:noFill/>
              <a:ln w="9525" algn="ctr">
                <a:noFill/>
                <a:miter lim="800000"/>
                <a:headEnd/>
                <a:tailEnd/>
              </a:ln>
            </p:spPr>
            <p:txBody>
              <a:bodyPr wrap="none" lIns="90000" tIns="46800" rIns="90000" bIns="4680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chemeClr val="accent1"/>
                  </a:buClr>
                  <a:buSzPct val="80000"/>
                  <a:buFont typeface="Wingdings" pitchFamily="2" charset="2"/>
                  <a:buNone/>
                </a:pPr>
                <a:r>
                  <a:rPr lang="en-US" sz="1200" dirty="0" err="1"/>
                  <a:t>Hadoop</a:t>
                </a:r>
                <a:r>
                  <a:rPr lang="en-US" sz="1200" dirty="0"/>
                  <a:t>/Hive</a:t>
                </a:r>
              </a:p>
            </p:txBody>
          </p:sp>
          <p:pic>
            <p:nvPicPr>
              <p:cNvPr id="56" name="Picture 2" descr="http://conferences.inf.ed.ac.uk/hadoop11/images/hadoop.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100000" l="0" r="98400"/>
                        </a14:imgEffect>
                      </a14:imgLayer>
                    </a14:imgProps>
                  </a:ext>
                  <a:ext uri="{28A0092B-C50C-407E-A947-70E740481C1C}">
                    <a14:useLocalDpi xmlns:a14="http://schemas.microsoft.com/office/drawing/2010/main" val="0"/>
                  </a:ext>
                </a:extLst>
              </a:blip>
              <a:srcRect/>
              <a:stretch>
                <a:fillRect/>
              </a:stretch>
            </p:blipFill>
            <p:spPr bwMode="auto">
              <a:xfrm>
                <a:off x="1876270" y="2815112"/>
                <a:ext cx="678961" cy="38886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15"/>
            <p:cNvSpPr>
              <a:spLocks noChangeArrowheads="1"/>
            </p:cNvSpPr>
            <p:nvPr/>
          </p:nvSpPr>
          <p:spPr bwMode="gray">
            <a:xfrm>
              <a:off x="5064680" y="1677313"/>
              <a:ext cx="1936437" cy="2047207"/>
            </a:xfrm>
            <a:prstGeom prst="roundRect">
              <a:avLst>
                <a:gd name="adj" fmla="val 9711"/>
              </a:avLst>
            </a:prstGeom>
            <a:solidFill>
              <a:schemeClr val="tx2">
                <a:lumMod val="75000"/>
              </a:schemeClr>
            </a:solidFill>
            <a:ln w="12700" algn="ctr">
              <a:noFill/>
              <a:miter lim="800000"/>
              <a:headEnd/>
              <a:tailEnd/>
            </a:ln>
            <a:effectLst/>
            <a:scene3d>
              <a:camera prst="orthographicFront"/>
              <a:lightRig rig="balanced" dir="t"/>
            </a:scene3d>
            <a:sp3d extrusionH="127000"/>
          </p:spPr>
          <p:txBody>
            <a:bodyPr wrap="none" lIns="0" tIns="0" rIns="0" bIns="0" anchor="ctr"/>
            <a:lstStyle/>
            <a:p>
              <a:pPr algn="ctr">
                <a:defRPr/>
              </a:pPr>
              <a:endParaRPr lang="en-US" sz="800" dirty="0">
                <a:solidFill>
                  <a:schemeClr val="bg1"/>
                </a:solidFill>
                <a:latin typeface="Arial" pitchFamily="34" charset="0"/>
              </a:endParaRPr>
            </a:p>
          </p:txBody>
        </p:sp>
        <p:sp>
          <p:nvSpPr>
            <p:cNvPr id="9" name="Rectangle 8"/>
            <p:cNvSpPr/>
            <p:nvPr/>
          </p:nvSpPr>
          <p:spPr bwMode="auto">
            <a:xfrm rot="16200000">
              <a:off x="5487143" y="2140586"/>
              <a:ext cx="1091514" cy="1744614"/>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0000" tIns="46800" rIns="90000" bIns="46800" numCol="1" rtlCol="0" anchor="b" anchorCtr="0" compatLnSpc="1">
              <a:prstTxWarp prst="textNoShape">
                <a:avLst/>
              </a:prstTxWarp>
            </a:bodyPr>
            <a:lstStyle/>
            <a:p>
              <a:pPr marL="205286" indent="-205286" algn="ctr" fontAlgn="base">
                <a:spcBef>
                  <a:spcPct val="0"/>
                </a:spcBef>
                <a:spcAft>
                  <a:spcPct val="0"/>
                </a:spcAft>
                <a:buClr>
                  <a:srgbClr val="F0AB00"/>
                </a:buClr>
                <a:buSzPct val="80000"/>
              </a:pPr>
              <a:r>
                <a:rPr lang="en-US" sz="1000" b="1" dirty="0">
                  <a:solidFill>
                    <a:schemeClr val="tx1"/>
                  </a:solidFill>
                  <a:ea typeface="Arial Unicode MS" pitchFamily="34" charset="-128"/>
                  <a:cs typeface="Arial Unicode MS" pitchFamily="34" charset="-128"/>
                </a:rPr>
                <a:t>SAP HANA </a:t>
              </a:r>
            </a:p>
          </p:txBody>
        </p:sp>
        <p:sp>
          <p:nvSpPr>
            <p:cNvPr id="10" name="AutoShape 10"/>
            <p:cNvSpPr>
              <a:spLocks noChangeArrowheads="1"/>
            </p:cNvSpPr>
            <p:nvPr/>
          </p:nvSpPr>
          <p:spPr bwMode="white">
            <a:xfrm>
              <a:off x="5186471" y="1828684"/>
              <a:ext cx="1661904" cy="273501"/>
            </a:xfrm>
            <a:prstGeom prst="roundRect">
              <a:avLst>
                <a:gd name="adj" fmla="val 16667"/>
              </a:avLst>
            </a:prstGeom>
            <a:solidFill>
              <a:srgbClr val="FFEFC9"/>
            </a:solidFill>
            <a:ln w="12700" algn="ctr">
              <a:noFill/>
              <a:round/>
              <a:headEnd/>
              <a:tailEnd/>
            </a:ln>
            <a:effectLst/>
            <a:scene3d>
              <a:camera prst="orthographicFront"/>
              <a:lightRig rig="balanced" dir="t"/>
            </a:scene3d>
          </p:spPr>
          <p:txBody>
            <a:bodyPr wrap="none" lIns="0" tIns="0" rIns="0" bIns="0" anchor="ctr" anchorCtr="1"/>
            <a:lstStyle/>
            <a:p>
              <a:pPr algn="ctr">
                <a:buClr>
                  <a:srgbClr val="44697D"/>
                </a:buClr>
                <a:buSzPct val="80000"/>
                <a:defRPr/>
              </a:pPr>
              <a:r>
                <a:rPr lang="en-US" sz="1000" b="1" dirty="0">
                  <a:ea typeface="Arial Unicode MS" pitchFamily="34" charset="-128"/>
                  <a:cs typeface="Arial Unicode MS" pitchFamily="34" charset="-128"/>
                </a:rPr>
                <a:t>HANA Studio</a:t>
              </a:r>
            </a:p>
          </p:txBody>
        </p:sp>
        <p:sp>
          <p:nvSpPr>
            <p:cNvPr id="11" name="AutoShape 36"/>
            <p:cNvSpPr>
              <a:spLocks noChangeArrowheads="1"/>
            </p:cNvSpPr>
            <p:nvPr/>
          </p:nvSpPr>
          <p:spPr bwMode="auto">
            <a:xfrm>
              <a:off x="5926986" y="2139146"/>
              <a:ext cx="169312" cy="302589"/>
            </a:xfrm>
            <a:prstGeom prst="upDownArrow">
              <a:avLst>
                <a:gd name="adj1" fmla="val 50544"/>
                <a:gd name="adj2" fmla="val 47925"/>
              </a:avLst>
            </a:prstGeom>
            <a:gradFill rotWithShape="1">
              <a:gsLst>
                <a:gs pos="0">
                  <a:schemeClr val="accent1">
                    <a:lumMod val="60000"/>
                    <a:lumOff val="40000"/>
                  </a:schemeClr>
                </a:gs>
                <a:gs pos="100000">
                  <a:srgbClr val="336699">
                    <a:alpha val="95686"/>
                  </a:srgbClr>
                </a:gs>
              </a:gsLst>
              <a:lin ang="5400000" scaled="1"/>
            </a:gradFill>
            <a:ln w="762000" algn="ctr">
              <a:noFill/>
              <a:miter lim="800000"/>
              <a:headEnd/>
              <a:tailEnd/>
            </a:ln>
            <a:effectLst>
              <a:outerShdw blurRad="50800" dist="38100" dir="2700000" algn="tl" rotWithShape="0">
                <a:prstClr val="black">
                  <a:alpha val="40000"/>
                </a:prstClr>
              </a:outerShdw>
            </a:effectLst>
            <a:scene3d>
              <a:camera prst="orthographicFront"/>
              <a:lightRig rig="balanced" dir="t"/>
            </a:scene3d>
            <a:sp3d extrusionH="127000"/>
          </p:spPr>
          <p:txBody>
            <a:bodyPr wrap="none" lIns="67482" tIns="35091" rIns="67482" bIns="35091" anchor="ctr"/>
            <a:lstStyle/>
            <a:p>
              <a:pPr algn="ctr">
                <a:defRPr/>
              </a:pPr>
              <a:endParaRPr lang="en-US" sz="800" dirty="0">
                <a:solidFill>
                  <a:schemeClr val="bg1"/>
                </a:solidFill>
              </a:endParaRPr>
            </a:p>
          </p:txBody>
        </p:sp>
        <p:grpSp>
          <p:nvGrpSpPr>
            <p:cNvPr id="12" name="Group 42"/>
            <p:cNvGrpSpPr/>
            <p:nvPr/>
          </p:nvGrpSpPr>
          <p:grpSpPr>
            <a:xfrm>
              <a:off x="5399006" y="2769010"/>
              <a:ext cx="1004441" cy="526698"/>
              <a:chOff x="4462585" y="1539547"/>
              <a:chExt cx="1195753" cy="1195753"/>
            </a:xfrm>
            <a:effectLst>
              <a:outerShdw blurRad="50800" dist="38100" dir="2700000" algn="tl" rotWithShape="0">
                <a:prstClr val="black">
                  <a:alpha val="40000"/>
                </a:prstClr>
              </a:outerShdw>
            </a:effectLst>
          </p:grpSpPr>
          <p:grpSp>
            <p:nvGrpSpPr>
              <p:cNvPr id="17" name="Group 29"/>
              <p:cNvGrpSpPr/>
              <p:nvPr/>
            </p:nvGrpSpPr>
            <p:grpSpPr>
              <a:xfrm>
                <a:off x="4462585" y="1737487"/>
                <a:ext cx="1195753" cy="799734"/>
                <a:chOff x="4462585" y="1570892"/>
                <a:chExt cx="1195753" cy="799734"/>
              </a:xfrm>
            </p:grpSpPr>
            <p:cxnSp>
              <p:nvCxnSpPr>
                <p:cNvPr id="31" name="Straight Connector 30"/>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30"/>
              <p:cNvGrpSpPr/>
              <p:nvPr/>
            </p:nvGrpSpPr>
            <p:grpSpPr>
              <a:xfrm rot="16200000">
                <a:off x="4462655" y="1737557"/>
                <a:ext cx="1195753" cy="799734"/>
                <a:chOff x="4462585" y="1570892"/>
                <a:chExt cx="1195753" cy="799734"/>
              </a:xfrm>
            </p:grpSpPr>
            <p:cxnSp>
              <p:nvCxnSpPr>
                <p:cNvPr id="20" name="Straight Connector 19"/>
                <p:cNvCxnSpPr/>
                <p:nvPr/>
              </p:nvCxnSpPr>
              <p:spPr>
                <a:xfrm>
                  <a:off x="4462585" y="1570892"/>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62585" y="1650865"/>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62585" y="1730838"/>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62585" y="1810811"/>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462585" y="1890784"/>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62585" y="1970757"/>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62585" y="2050730"/>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62585" y="2130703"/>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62585" y="221067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462585" y="2290649"/>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462585" y="2370626"/>
                  <a:ext cx="119575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bwMode="gray">
              <a:xfrm>
                <a:off x="4572487" y="1649381"/>
                <a:ext cx="975946" cy="975945"/>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n w="9525" algn="ctr">
                <a:noFill/>
                <a:miter lim="800000"/>
                <a:headEnd/>
                <a:tailEnd/>
              </a:ln>
              <a:effectLst/>
            </p:spPr>
            <p:txBody>
              <a:bodyPr lIns="90000" tIns="72000" rIns="90000" bIns="72000" rtlCol="0" anchor="ctr"/>
              <a:lstStyle/>
              <a:p>
                <a:pPr algn="ctr" defTabSz="767822" fontAlgn="base">
                  <a:spcBef>
                    <a:spcPct val="50000"/>
                  </a:spcBef>
                  <a:spcAft>
                    <a:spcPct val="0"/>
                  </a:spcAft>
                  <a:buClr>
                    <a:srgbClr val="F0AB00"/>
                  </a:buClr>
                  <a:buSzPct val="80000"/>
                </a:pPr>
                <a:r>
                  <a:rPr lang="en-US" sz="700" kern="0" dirty="0">
                    <a:solidFill>
                      <a:schemeClr val="bg1">
                        <a:lumMod val="95000"/>
                      </a:schemeClr>
                    </a:solidFill>
                    <a:ea typeface="Arial Unicode MS" pitchFamily="34" charset="-128"/>
                    <a:cs typeface="Arial Unicode MS" pitchFamily="34" charset="-128"/>
                  </a:rPr>
                  <a:t>SAP in-memory</a:t>
                </a:r>
                <a:br>
                  <a:rPr lang="en-US" sz="700" kern="0" dirty="0">
                    <a:solidFill>
                      <a:schemeClr val="bg1">
                        <a:lumMod val="95000"/>
                      </a:schemeClr>
                    </a:solidFill>
                    <a:ea typeface="Arial Unicode MS" pitchFamily="34" charset="-128"/>
                    <a:cs typeface="Arial Unicode MS" pitchFamily="34" charset="-128"/>
                  </a:rPr>
                </a:br>
                <a:r>
                  <a:rPr lang="en-US" sz="700" kern="0" dirty="0">
                    <a:solidFill>
                      <a:schemeClr val="bg1">
                        <a:lumMod val="95000"/>
                      </a:schemeClr>
                    </a:solidFill>
                    <a:ea typeface="Arial Unicode MS" pitchFamily="34" charset="-128"/>
                    <a:cs typeface="Arial Unicode MS" pitchFamily="34" charset="-128"/>
                  </a:rPr>
                  <a:t>computing</a:t>
                </a:r>
              </a:p>
            </p:txBody>
          </p:sp>
        </p:grpSp>
      </p:grpSp>
      <p:sp>
        <p:nvSpPr>
          <p:cNvPr id="3" name="Rectangle 2"/>
          <p:cNvSpPr/>
          <p:nvPr/>
        </p:nvSpPr>
        <p:spPr bwMode="gray">
          <a:xfrm>
            <a:off x="4413105" y="4500714"/>
            <a:ext cx="818716" cy="631855"/>
          </a:xfrm>
          <a:prstGeom prst="rect">
            <a:avLst/>
          </a:prstGeom>
          <a:solidFill>
            <a:schemeClr val="tx2">
              <a:lumMod val="75000"/>
            </a:schemeClr>
          </a:solidFill>
          <a:ln w="12700" algn="ctr">
            <a:noFill/>
            <a:miter lim="800000"/>
            <a:headEnd/>
            <a:tailEnd/>
          </a:ln>
          <a:effectLst/>
          <a:scene3d>
            <a:camera prst="orthographicFront"/>
            <a:lightRig rig="balanced" dir="t"/>
          </a:scene3d>
          <a:sp3d extrusionH="127000"/>
        </p:spPr>
        <p:txBody>
          <a:bodyPr wrap="square" lIns="0" tIns="0" rIns="0" bIns="0" anchor="ctr"/>
          <a:lstStyle/>
          <a:p>
            <a:pPr algn="ctr"/>
            <a:r>
              <a:rPr lang="en-US" sz="1200" dirty="0">
                <a:solidFill>
                  <a:srgbClr val="FFC000"/>
                </a:solidFill>
                <a:latin typeface="Arial" pitchFamily="34" charset="0"/>
              </a:rPr>
              <a:t>Data Services</a:t>
            </a:r>
          </a:p>
        </p:txBody>
      </p:sp>
      <p:sp>
        <p:nvSpPr>
          <p:cNvPr id="2048" name="TextBox 2047"/>
          <p:cNvSpPr txBox="1"/>
          <p:nvPr/>
        </p:nvSpPr>
        <p:spPr>
          <a:xfrm>
            <a:off x="680090" y="3200808"/>
            <a:ext cx="4683599"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Native support for 40+ sources and interfaces</a:t>
            </a:r>
          </a:p>
        </p:txBody>
      </p:sp>
      <p:sp>
        <p:nvSpPr>
          <p:cNvPr id="5" name="TextBox 4"/>
          <p:cNvSpPr txBox="1"/>
          <p:nvPr/>
        </p:nvSpPr>
        <p:spPr>
          <a:xfrm>
            <a:off x="491477" y="6043712"/>
            <a:ext cx="8223315"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 Data Integrator (for ETL only) is included with most HANA packages.  A full Data Service license is required to utilize Data Quality and Text Data Processing.</a:t>
            </a:r>
          </a:p>
        </p:txBody>
      </p:sp>
    </p:spTree>
    <p:extLst>
      <p:ext uri="{BB962C8B-B14F-4D97-AF65-F5344CB8AC3E}">
        <p14:creationId xmlns:p14="http://schemas.microsoft.com/office/powerpoint/2010/main" val="203338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p:txBody>
          <a:bodyPr/>
          <a:lstStyle/>
          <a:p>
            <a:r>
              <a:rPr lang="en-US" sz="2700" dirty="0"/>
              <a:t>SAP Sybase Event Stream Processor</a:t>
            </a:r>
          </a:p>
        </p:txBody>
      </p:sp>
      <p:sp>
        <p:nvSpPr>
          <p:cNvPr id="91140" name="Rectangle 4"/>
          <p:cNvSpPr>
            <a:spLocks noGrp="1" noChangeArrowheads="1"/>
          </p:cNvSpPr>
          <p:nvPr>
            <p:ph sz="half" idx="1"/>
          </p:nvPr>
        </p:nvSpPr>
        <p:spPr>
          <a:xfrm>
            <a:off x="457200" y="4622369"/>
            <a:ext cx="8354291" cy="1752600"/>
          </a:xfrm>
        </p:spPr>
        <p:txBody>
          <a:bodyPr>
            <a:normAutofit fontScale="85000" lnSpcReduction="20000"/>
          </a:bodyPr>
          <a:lstStyle/>
          <a:p>
            <a:pPr marL="285702" indent="-285702">
              <a:spcBef>
                <a:spcPts val="1200"/>
              </a:spcBef>
              <a:buFont typeface="Wingdings" pitchFamily="2" charset="2"/>
              <a:buChar char="Ø"/>
            </a:pPr>
            <a:r>
              <a:rPr lang="en-US" sz="1800" dirty="0">
                <a:solidFill>
                  <a:schemeClr val="accent2"/>
                </a:solidFill>
              </a:rPr>
              <a:t>Unlimited number of input streams</a:t>
            </a:r>
          </a:p>
          <a:p>
            <a:pPr marL="285702" indent="-285702">
              <a:spcBef>
                <a:spcPts val="1200"/>
              </a:spcBef>
              <a:buFont typeface="Wingdings" pitchFamily="2" charset="2"/>
              <a:buChar char="Ø"/>
            </a:pPr>
            <a:r>
              <a:rPr lang="en-US" sz="1800" dirty="0">
                <a:solidFill>
                  <a:schemeClr val="accent2"/>
                </a:solidFill>
              </a:rPr>
              <a:t>Incoming data passes through “continuous queries” in real-time</a:t>
            </a:r>
          </a:p>
          <a:p>
            <a:pPr marL="285702" indent="-285702">
              <a:spcBef>
                <a:spcPts val="1200"/>
              </a:spcBef>
              <a:buFont typeface="Wingdings" pitchFamily="2" charset="2"/>
              <a:buChar char="Ø"/>
            </a:pPr>
            <a:r>
              <a:rPr lang="en-US" sz="1800" dirty="0">
                <a:solidFill>
                  <a:schemeClr val="accent2"/>
                </a:solidFill>
              </a:rPr>
              <a:t>Output is event </a:t>
            </a:r>
            <a:r>
              <a:rPr lang="en-US" sz="1800" dirty="0" smtClean="0">
                <a:solidFill>
                  <a:schemeClr val="accent2"/>
                </a:solidFill>
              </a:rPr>
              <a:t>driven and publish </a:t>
            </a:r>
            <a:r>
              <a:rPr lang="en-US" sz="1800" dirty="0">
                <a:solidFill>
                  <a:schemeClr val="accent2"/>
                </a:solidFill>
              </a:rPr>
              <a:t>alerts or triggers response </a:t>
            </a:r>
            <a:r>
              <a:rPr lang="en-US" sz="1800" dirty="0" smtClean="0">
                <a:solidFill>
                  <a:schemeClr val="accent2"/>
                </a:solidFill>
              </a:rPr>
              <a:t>process</a:t>
            </a:r>
            <a:endParaRPr lang="en-US" sz="1800" dirty="0">
              <a:solidFill>
                <a:schemeClr val="accent2"/>
              </a:solidFill>
            </a:endParaRPr>
          </a:p>
          <a:p>
            <a:pPr marL="285702" indent="-285702">
              <a:spcBef>
                <a:spcPts val="1200"/>
              </a:spcBef>
              <a:buFont typeface="Wingdings" pitchFamily="2" charset="2"/>
              <a:buChar char="Ø"/>
            </a:pPr>
            <a:r>
              <a:rPr lang="en-US" sz="1800" dirty="0">
                <a:solidFill>
                  <a:schemeClr val="accent2"/>
                </a:solidFill>
              </a:rPr>
              <a:t>Scalable for extreme throughput, millisecond </a:t>
            </a:r>
            <a:r>
              <a:rPr lang="en-US" sz="1800" dirty="0" smtClean="0">
                <a:solidFill>
                  <a:schemeClr val="accent2"/>
                </a:solidFill>
              </a:rPr>
              <a:t>latency</a:t>
            </a:r>
          </a:p>
          <a:p>
            <a:pPr marL="285702" indent="-285702" fontAlgn="base">
              <a:spcBef>
                <a:spcPts val="1200"/>
              </a:spcBef>
              <a:spcAft>
                <a:spcPct val="0"/>
              </a:spcAft>
              <a:buFont typeface="Wingdings" pitchFamily="2" charset="2"/>
              <a:buChar char="Ø"/>
            </a:pPr>
            <a:r>
              <a:rPr lang="en-US" sz="1800" dirty="0">
                <a:solidFill>
                  <a:schemeClr val="accent2"/>
                </a:solidFill>
              </a:rPr>
              <a:t>High speed smart </a:t>
            </a:r>
            <a:r>
              <a:rPr lang="en-US" sz="1800" dirty="0" smtClean="0">
                <a:solidFill>
                  <a:schemeClr val="accent2"/>
                </a:solidFill>
              </a:rPr>
              <a:t>capture</a:t>
            </a:r>
          </a:p>
          <a:p>
            <a:pPr marL="285702" indent="-285702" fontAlgn="base">
              <a:spcBef>
                <a:spcPts val="1200"/>
              </a:spcBef>
              <a:spcAft>
                <a:spcPct val="0"/>
              </a:spcAft>
              <a:buFont typeface="Wingdings" pitchFamily="2" charset="2"/>
              <a:buChar char="Ø"/>
            </a:pPr>
            <a:r>
              <a:rPr lang="en-US" sz="1800" dirty="0" smtClean="0">
                <a:solidFill>
                  <a:schemeClr val="accent2"/>
                </a:solidFill>
              </a:rPr>
              <a:t>ESP </a:t>
            </a:r>
            <a:r>
              <a:rPr lang="en-US" sz="1800" dirty="0">
                <a:solidFill>
                  <a:schemeClr val="accent2"/>
                </a:solidFill>
              </a:rPr>
              <a:t>can query HANA to provide context for processing incoming </a:t>
            </a:r>
            <a:r>
              <a:rPr lang="en-US" sz="1800" dirty="0" smtClean="0">
                <a:solidFill>
                  <a:schemeClr val="accent2"/>
                </a:solidFill>
              </a:rPr>
              <a:t>events</a:t>
            </a:r>
            <a:endParaRPr lang="en-US" sz="1800" dirty="0">
              <a:solidFill>
                <a:schemeClr val="accent2"/>
              </a:solidFill>
            </a:endParaRPr>
          </a:p>
        </p:txBody>
      </p:sp>
      <p:grpSp>
        <p:nvGrpSpPr>
          <p:cNvPr id="2" name="Group 103"/>
          <p:cNvGrpSpPr/>
          <p:nvPr/>
        </p:nvGrpSpPr>
        <p:grpSpPr>
          <a:xfrm>
            <a:off x="914400" y="1327611"/>
            <a:ext cx="7654094" cy="3142790"/>
            <a:chOff x="914400" y="1327611"/>
            <a:chExt cx="7654094" cy="3142790"/>
          </a:xfrm>
        </p:grpSpPr>
        <p:sp>
          <p:nvSpPr>
            <p:cNvPr id="108" name="Rectangle 53"/>
            <p:cNvSpPr>
              <a:spLocks noChangeArrowheads="1"/>
            </p:cNvSpPr>
            <p:nvPr/>
          </p:nvSpPr>
          <p:spPr bwMode="auto">
            <a:xfrm>
              <a:off x="5868988" y="2398144"/>
              <a:ext cx="533400" cy="481012"/>
            </a:xfrm>
            <a:prstGeom prst="rect">
              <a:avLst/>
            </a:prstGeom>
            <a:noFill/>
            <a:ln w="9525">
              <a:noFill/>
              <a:miter lim="800000"/>
              <a:headEnd/>
              <a:tailEnd/>
            </a:ln>
            <a:effectLst/>
          </p:spPr>
          <p:txBody>
            <a:bodyPr lIns="0" tIns="0" rIns="0" bIns="0"/>
            <a:lstStyle/>
            <a:p>
              <a:pPr algn="ctr">
                <a:spcBef>
                  <a:spcPct val="20000"/>
                </a:spcBef>
              </a:pPr>
              <a:r>
                <a:rPr lang="en-US" sz="3000" b="1" dirty="0">
                  <a:solidFill>
                    <a:schemeClr val="bg1"/>
                  </a:solidFill>
                </a:rPr>
                <a:t>?</a:t>
              </a:r>
            </a:p>
          </p:txBody>
        </p:sp>
        <p:sp>
          <p:nvSpPr>
            <p:cNvPr id="109" name="Rectangle 65"/>
            <p:cNvSpPr>
              <a:spLocks noChangeArrowheads="1"/>
            </p:cNvSpPr>
            <p:nvPr/>
          </p:nvSpPr>
          <p:spPr bwMode="auto">
            <a:xfrm>
              <a:off x="914400" y="1370853"/>
              <a:ext cx="1062038" cy="439738"/>
            </a:xfrm>
            <a:prstGeom prst="rect">
              <a:avLst/>
            </a:prstGeom>
            <a:noFill/>
            <a:ln w="9525">
              <a:noFill/>
              <a:miter lim="800000"/>
              <a:headEnd/>
              <a:tailEnd/>
            </a:ln>
            <a:effectLst/>
          </p:spPr>
          <p:txBody>
            <a:bodyPr lIns="0" tIns="0" rIns="0" bIns="0"/>
            <a:lstStyle/>
            <a:p>
              <a:r>
                <a:rPr lang="en-US" sz="1200" b="1" dirty="0">
                  <a:solidFill>
                    <a:schemeClr val="tx1">
                      <a:lumMod val="50000"/>
                      <a:lumOff val="50000"/>
                    </a:schemeClr>
                  </a:solidFill>
                </a:rPr>
                <a:t>INPUT STREAMS</a:t>
              </a:r>
            </a:p>
          </p:txBody>
        </p:sp>
        <p:grpSp>
          <p:nvGrpSpPr>
            <p:cNvPr id="3" name="Group 69"/>
            <p:cNvGrpSpPr/>
            <p:nvPr/>
          </p:nvGrpSpPr>
          <p:grpSpPr>
            <a:xfrm>
              <a:off x="971550" y="1803813"/>
              <a:ext cx="1637538" cy="426406"/>
              <a:chOff x="971550" y="2165982"/>
              <a:chExt cx="1637538" cy="426406"/>
            </a:xfrm>
          </p:grpSpPr>
          <p:sp>
            <p:nvSpPr>
              <p:cNvPr id="152" name="Rectangle 82"/>
              <p:cNvSpPr>
                <a:spLocks noChangeArrowheads="1"/>
              </p:cNvSpPr>
              <p:nvPr/>
            </p:nvSpPr>
            <p:spPr bwMode="auto">
              <a:xfrm>
                <a:off x="1579563" y="2362200"/>
                <a:ext cx="998537" cy="198421"/>
              </a:xfrm>
              <a:prstGeom prst="rect">
                <a:avLst/>
              </a:prstGeom>
              <a:noFill/>
              <a:ln w="9525">
                <a:noFill/>
                <a:miter lim="800000"/>
                <a:headEnd/>
                <a:tailEnd/>
              </a:ln>
              <a:effectLst/>
            </p:spPr>
            <p:txBody>
              <a:bodyPr lIns="0" tIns="0" rIns="0" bIns="0" anchor="b"/>
              <a:lstStyle/>
              <a:p>
                <a:pPr algn="l"/>
                <a:r>
                  <a:rPr lang="en-US" sz="1200" b="1" dirty="0">
                    <a:solidFill>
                      <a:srgbClr val="404040"/>
                    </a:solidFill>
                  </a:rPr>
                  <a:t>Sensor data</a:t>
                </a:r>
              </a:p>
            </p:txBody>
          </p:sp>
          <p:pic>
            <p:nvPicPr>
              <p:cNvPr id="153" name="Picture 73" descr="Aleri_Gloss_data_GREEN"/>
              <p:cNvPicPr>
                <a:picLocks noChangeAspect="1" noChangeArrowheads="1"/>
              </p:cNvPicPr>
              <p:nvPr/>
            </p:nvPicPr>
            <p:blipFill>
              <a:blip r:embed="rId3" cstate="print"/>
              <a:stretch>
                <a:fillRect/>
              </a:stretch>
            </p:blipFill>
            <p:spPr bwMode="auto">
              <a:xfrm>
                <a:off x="971550" y="2165982"/>
                <a:ext cx="531813" cy="394639"/>
              </a:xfrm>
              <a:prstGeom prst="rect">
                <a:avLst/>
              </a:prstGeom>
              <a:noFill/>
            </p:spPr>
          </p:pic>
          <p:cxnSp>
            <p:nvCxnSpPr>
              <p:cNvPr id="154" name="Straight Arrow Connector 153"/>
              <p:cNvCxnSpPr/>
              <p:nvPr/>
            </p:nvCxnSpPr>
            <p:spPr bwMode="auto">
              <a:xfrm>
                <a:off x="990600" y="2590800"/>
                <a:ext cx="1618488" cy="1588"/>
              </a:xfrm>
              <a:prstGeom prst="straightConnector1">
                <a:avLst/>
              </a:prstGeom>
              <a:solidFill>
                <a:schemeClr val="bg1"/>
              </a:solidFill>
              <a:ln w="28575" cap="flat" cmpd="sng" algn="ctr">
                <a:solidFill>
                  <a:schemeClr val="tx2"/>
                </a:solidFill>
                <a:prstDash val="solid"/>
                <a:round/>
                <a:headEnd type="none" w="med" len="med"/>
                <a:tailEnd type="triangle" w="med" len="med"/>
              </a:ln>
              <a:effectLst/>
            </p:spPr>
          </p:cxnSp>
        </p:grpSp>
        <p:grpSp>
          <p:nvGrpSpPr>
            <p:cNvPr id="4" name="Group 105"/>
            <p:cNvGrpSpPr/>
            <p:nvPr/>
          </p:nvGrpSpPr>
          <p:grpSpPr>
            <a:xfrm>
              <a:off x="990600" y="2475639"/>
              <a:ext cx="1618488" cy="472245"/>
              <a:chOff x="990600" y="2314873"/>
              <a:chExt cx="1618488" cy="472245"/>
            </a:xfrm>
          </p:grpSpPr>
          <p:sp>
            <p:nvSpPr>
              <p:cNvPr id="149" name="Rectangle 82"/>
              <p:cNvSpPr>
                <a:spLocks noChangeArrowheads="1"/>
              </p:cNvSpPr>
              <p:nvPr/>
            </p:nvSpPr>
            <p:spPr bwMode="auto">
              <a:xfrm>
                <a:off x="1579563" y="2514600"/>
                <a:ext cx="998537" cy="235596"/>
              </a:xfrm>
              <a:prstGeom prst="rect">
                <a:avLst/>
              </a:prstGeom>
              <a:noFill/>
              <a:ln w="9525">
                <a:noFill/>
                <a:miter lim="800000"/>
                <a:headEnd/>
                <a:tailEnd/>
              </a:ln>
              <a:effectLst/>
            </p:spPr>
            <p:txBody>
              <a:bodyPr lIns="0" tIns="0" rIns="0" bIns="0" anchor="b"/>
              <a:lstStyle/>
              <a:p>
                <a:pPr algn="l"/>
                <a:r>
                  <a:rPr lang="en-US" sz="1200" b="1" dirty="0">
                    <a:solidFill>
                      <a:srgbClr val="404040"/>
                    </a:solidFill>
                  </a:rPr>
                  <a:t>Transactions</a:t>
                </a:r>
              </a:p>
            </p:txBody>
          </p:sp>
          <p:pic>
            <p:nvPicPr>
              <p:cNvPr id="150" name="Picture 73" descr="Aleri_Gloss_data_GREEN"/>
              <p:cNvPicPr>
                <a:picLocks noChangeAspect="1" noChangeArrowheads="1"/>
              </p:cNvPicPr>
              <p:nvPr/>
            </p:nvPicPr>
            <p:blipFill>
              <a:blip r:embed="rId4" cstate="print"/>
              <a:stretch>
                <a:fillRect/>
              </a:stretch>
            </p:blipFill>
            <p:spPr bwMode="auto">
              <a:xfrm>
                <a:off x="990600" y="2314873"/>
                <a:ext cx="531813" cy="435323"/>
              </a:xfrm>
              <a:prstGeom prst="rect">
                <a:avLst/>
              </a:prstGeom>
              <a:noFill/>
            </p:spPr>
          </p:pic>
          <p:cxnSp>
            <p:nvCxnSpPr>
              <p:cNvPr id="151" name="Straight Arrow Connector 150"/>
              <p:cNvCxnSpPr/>
              <p:nvPr/>
            </p:nvCxnSpPr>
            <p:spPr bwMode="auto">
              <a:xfrm>
                <a:off x="990600" y="2785530"/>
                <a:ext cx="1618488" cy="1588"/>
              </a:xfrm>
              <a:prstGeom prst="straightConnector1">
                <a:avLst/>
              </a:prstGeom>
              <a:solidFill>
                <a:schemeClr val="bg1"/>
              </a:solidFill>
              <a:ln w="28575" cap="flat" cmpd="sng" algn="ctr">
                <a:solidFill>
                  <a:schemeClr val="tx2"/>
                </a:solidFill>
                <a:prstDash val="solid"/>
                <a:round/>
                <a:headEnd type="none" w="med" len="med"/>
                <a:tailEnd type="triangle" w="med" len="med"/>
              </a:ln>
              <a:effectLst/>
            </p:spPr>
          </p:cxnSp>
        </p:grpSp>
        <p:grpSp>
          <p:nvGrpSpPr>
            <p:cNvPr id="5" name="Group 104"/>
            <p:cNvGrpSpPr/>
            <p:nvPr/>
          </p:nvGrpSpPr>
          <p:grpSpPr>
            <a:xfrm>
              <a:off x="990600" y="3193303"/>
              <a:ext cx="1618488" cy="467693"/>
              <a:chOff x="990600" y="3039095"/>
              <a:chExt cx="1618488" cy="467693"/>
            </a:xfrm>
          </p:grpSpPr>
          <p:sp>
            <p:nvSpPr>
              <p:cNvPr id="146" name="Rectangle 82"/>
              <p:cNvSpPr>
                <a:spLocks noChangeArrowheads="1"/>
              </p:cNvSpPr>
              <p:nvPr/>
            </p:nvSpPr>
            <p:spPr bwMode="auto">
              <a:xfrm>
                <a:off x="1579563" y="3276600"/>
                <a:ext cx="998537" cy="193675"/>
              </a:xfrm>
              <a:prstGeom prst="rect">
                <a:avLst/>
              </a:prstGeom>
              <a:noFill/>
              <a:ln w="9525">
                <a:noFill/>
                <a:miter lim="800000"/>
                <a:headEnd/>
                <a:tailEnd/>
              </a:ln>
              <a:effectLst/>
            </p:spPr>
            <p:txBody>
              <a:bodyPr lIns="0" tIns="0" rIns="0" bIns="0" anchor="b"/>
              <a:lstStyle/>
              <a:p>
                <a:pPr algn="l"/>
                <a:r>
                  <a:rPr lang="en-US" sz="1200" b="1" dirty="0">
                    <a:solidFill>
                      <a:srgbClr val="404040"/>
                    </a:solidFill>
                  </a:rPr>
                  <a:t>Events</a:t>
                </a:r>
              </a:p>
            </p:txBody>
          </p:sp>
          <p:pic>
            <p:nvPicPr>
              <p:cNvPr id="147" name="Picture 73" descr="Aleri_Gloss_data_GREEN"/>
              <p:cNvPicPr>
                <a:picLocks noChangeAspect="1" noChangeArrowheads="1"/>
              </p:cNvPicPr>
              <p:nvPr/>
            </p:nvPicPr>
            <p:blipFill>
              <a:blip r:embed="rId5" cstate="print"/>
              <a:stretch>
                <a:fillRect/>
              </a:stretch>
            </p:blipFill>
            <p:spPr bwMode="auto">
              <a:xfrm>
                <a:off x="990600" y="3039095"/>
                <a:ext cx="531813" cy="435323"/>
              </a:xfrm>
              <a:prstGeom prst="rect">
                <a:avLst/>
              </a:prstGeom>
              <a:noFill/>
            </p:spPr>
          </p:pic>
          <p:cxnSp>
            <p:nvCxnSpPr>
              <p:cNvPr id="148" name="Straight Arrow Connector 147"/>
              <p:cNvCxnSpPr/>
              <p:nvPr/>
            </p:nvCxnSpPr>
            <p:spPr bwMode="auto">
              <a:xfrm>
                <a:off x="990600" y="3505200"/>
                <a:ext cx="1618488" cy="1588"/>
              </a:xfrm>
              <a:prstGeom prst="straightConnector1">
                <a:avLst/>
              </a:prstGeom>
              <a:solidFill>
                <a:schemeClr val="bg1"/>
              </a:solidFill>
              <a:ln w="28575" cap="flat" cmpd="sng" algn="ctr">
                <a:solidFill>
                  <a:schemeClr val="tx2"/>
                </a:solidFill>
                <a:prstDash val="solid"/>
                <a:round/>
                <a:headEnd type="none" w="med" len="med"/>
                <a:tailEnd type="triangle" w="med" len="med"/>
              </a:ln>
              <a:effectLst/>
            </p:spPr>
          </p:cxnSp>
        </p:grpSp>
        <p:grpSp>
          <p:nvGrpSpPr>
            <p:cNvPr id="7" name="Group 96"/>
            <p:cNvGrpSpPr/>
            <p:nvPr/>
          </p:nvGrpSpPr>
          <p:grpSpPr>
            <a:xfrm>
              <a:off x="5259388" y="2657787"/>
              <a:ext cx="2142210" cy="435323"/>
              <a:chOff x="5564188" y="2369317"/>
              <a:chExt cx="2142210" cy="435323"/>
            </a:xfrm>
          </p:grpSpPr>
          <p:sp>
            <p:nvSpPr>
              <p:cNvPr id="140" name="Rectangle 49"/>
              <p:cNvSpPr>
                <a:spLocks noChangeArrowheads="1"/>
              </p:cNvSpPr>
              <p:nvPr/>
            </p:nvSpPr>
            <p:spPr bwMode="auto">
              <a:xfrm>
                <a:off x="6663982" y="2510778"/>
                <a:ext cx="1042416" cy="152400"/>
              </a:xfrm>
              <a:prstGeom prst="rect">
                <a:avLst/>
              </a:prstGeom>
              <a:noFill/>
              <a:ln w="9525">
                <a:noFill/>
                <a:miter lim="800000"/>
                <a:headEnd/>
                <a:tailEnd/>
              </a:ln>
              <a:effectLst/>
            </p:spPr>
            <p:txBody>
              <a:bodyPr lIns="0" tIns="0" rIns="0" bIns="0" anchor="ctr"/>
              <a:lstStyle/>
              <a:p>
                <a:pPr algn="l">
                  <a:spcBef>
                    <a:spcPct val="20000"/>
                  </a:spcBef>
                </a:pPr>
                <a:r>
                  <a:rPr lang="en-US" sz="1200" b="1" dirty="0">
                    <a:solidFill>
                      <a:srgbClr val="A8B400"/>
                    </a:solidFill>
                  </a:rPr>
                  <a:t>Application</a:t>
                </a:r>
              </a:p>
            </p:txBody>
          </p:sp>
          <p:pic>
            <p:nvPicPr>
              <p:cNvPr id="141" name="Picture 73" descr="Aleri_Gloss_data_GREEN"/>
              <p:cNvPicPr>
                <a:picLocks noChangeAspect="1" noChangeArrowheads="1"/>
              </p:cNvPicPr>
              <p:nvPr/>
            </p:nvPicPr>
            <p:blipFill>
              <a:blip r:embed="rId4" cstate="print"/>
              <a:stretch>
                <a:fillRect/>
              </a:stretch>
            </p:blipFill>
            <p:spPr bwMode="auto">
              <a:xfrm>
                <a:off x="6059128" y="2369317"/>
                <a:ext cx="531813" cy="435323"/>
              </a:xfrm>
              <a:prstGeom prst="rect">
                <a:avLst/>
              </a:prstGeom>
              <a:noFill/>
            </p:spPr>
          </p:pic>
          <p:cxnSp>
            <p:nvCxnSpPr>
              <p:cNvPr id="142" name="Straight Arrow Connector 141"/>
              <p:cNvCxnSpPr/>
              <p:nvPr/>
            </p:nvCxnSpPr>
            <p:spPr bwMode="auto">
              <a:xfrm>
                <a:off x="5564188" y="2586184"/>
                <a:ext cx="429768" cy="1588"/>
              </a:xfrm>
              <a:prstGeom prst="straightConnector1">
                <a:avLst/>
              </a:prstGeom>
              <a:solidFill>
                <a:schemeClr val="bg1"/>
              </a:solidFill>
              <a:ln w="28575" cap="flat" cmpd="sng" algn="ctr">
                <a:solidFill>
                  <a:srgbClr val="A8B400"/>
                </a:solidFill>
                <a:prstDash val="solid"/>
                <a:round/>
                <a:headEnd type="triangle" w="med" len="med"/>
                <a:tailEnd type="triangle" w="med" len="med"/>
              </a:ln>
              <a:effectLst/>
            </p:spPr>
          </p:cxnSp>
        </p:grpSp>
        <p:grpSp>
          <p:nvGrpSpPr>
            <p:cNvPr id="8" name="Group 106"/>
            <p:cNvGrpSpPr/>
            <p:nvPr/>
          </p:nvGrpSpPr>
          <p:grpSpPr>
            <a:xfrm>
              <a:off x="2743200" y="1327611"/>
              <a:ext cx="2451775" cy="3011867"/>
              <a:chOff x="3048000" y="1099758"/>
              <a:chExt cx="2451775" cy="3011867"/>
            </a:xfrm>
          </p:grpSpPr>
          <p:sp>
            <p:nvSpPr>
              <p:cNvPr id="129" name="AutoShape 75"/>
              <p:cNvSpPr>
                <a:spLocks noChangeArrowheads="1"/>
              </p:cNvSpPr>
              <p:nvPr/>
            </p:nvSpPr>
            <p:spPr bwMode="auto">
              <a:xfrm flipH="1">
                <a:off x="3303588" y="3533759"/>
                <a:ext cx="2001837" cy="279400"/>
              </a:xfrm>
              <a:prstGeom prst="roundRect">
                <a:avLst>
                  <a:gd name="adj" fmla="val 31819"/>
                </a:avLst>
              </a:prstGeom>
              <a:gradFill rotWithShape="0">
                <a:gsLst>
                  <a:gs pos="0">
                    <a:srgbClr val="E1E1E1">
                      <a:alpha val="35001"/>
                    </a:srgbClr>
                  </a:gs>
                  <a:gs pos="100000">
                    <a:schemeClr val="bg1">
                      <a:alpha val="75000"/>
                    </a:schemeClr>
                  </a:gs>
                </a:gsLst>
                <a:lin ang="5400000" scaled="1"/>
              </a:gradFill>
              <a:ln w="9525">
                <a:noFill/>
                <a:round/>
                <a:headEnd/>
                <a:tailEnd/>
              </a:ln>
              <a:effectLst/>
            </p:spPr>
            <p:txBody>
              <a:bodyPr/>
              <a:lstStyle/>
              <a:p>
                <a:endParaRPr lang="en-US"/>
              </a:p>
            </p:txBody>
          </p:sp>
          <p:sp>
            <p:nvSpPr>
              <p:cNvPr id="130" name="Rectangle 34"/>
              <p:cNvSpPr>
                <a:spLocks noChangeArrowheads="1"/>
              </p:cNvSpPr>
              <p:nvPr/>
            </p:nvSpPr>
            <p:spPr bwMode="auto">
              <a:xfrm>
                <a:off x="4348162" y="1143000"/>
                <a:ext cx="1062038" cy="439737"/>
              </a:xfrm>
              <a:prstGeom prst="rect">
                <a:avLst/>
              </a:prstGeom>
              <a:noFill/>
              <a:ln w="9525">
                <a:noFill/>
                <a:miter lim="800000"/>
                <a:headEnd/>
                <a:tailEnd/>
              </a:ln>
              <a:effectLst/>
            </p:spPr>
            <p:txBody>
              <a:bodyPr lIns="0" tIns="0" rIns="0" bIns="0"/>
              <a:lstStyle/>
              <a:p>
                <a:pPr algn="l"/>
                <a:r>
                  <a:rPr lang="en-US" sz="1200" b="1" dirty="0">
                    <a:solidFill>
                      <a:srgbClr val="404040"/>
                    </a:solidFill>
                  </a:rPr>
                  <a:t>Studio</a:t>
                </a:r>
                <a:br>
                  <a:rPr lang="en-US" sz="1200" b="1" dirty="0">
                    <a:solidFill>
                      <a:srgbClr val="404040"/>
                    </a:solidFill>
                  </a:rPr>
                </a:br>
                <a:r>
                  <a:rPr lang="en-US" sz="1200" b="1" dirty="0">
                    <a:solidFill>
                      <a:srgbClr val="404040"/>
                    </a:solidFill>
                  </a:rPr>
                  <a:t>(Authoring)</a:t>
                </a:r>
              </a:p>
            </p:txBody>
          </p:sp>
          <p:pic>
            <p:nvPicPr>
              <p:cNvPr id="131" name="Picture 74" descr="Aleri_Gloss_buttons_Tools"/>
              <p:cNvPicPr>
                <a:picLocks noChangeAspect="1" noChangeArrowheads="1"/>
              </p:cNvPicPr>
              <p:nvPr/>
            </p:nvPicPr>
            <p:blipFill>
              <a:blip r:embed="rId6" cstate="print"/>
              <a:stretch>
                <a:fillRect/>
              </a:stretch>
            </p:blipFill>
            <p:spPr bwMode="auto">
              <a:xfrm>
                <a:off x="3679834" y="1099758"/>
                <a:ext cx="457200" cy="449108"/>
              </a:xfrm>
              <a:prstGeom prst="rect">
                <a:avLst/>
              </a:prstGeom>
              <a:noFill/>
            </p:spPr>
          </p:pic>
          <p:sp>
            <p:nvSpPr>
              <p:cNvPr id="132" name="Rectangle 87"/>
              <p:cNvSpPr>
                <a:spLocks noChangeArrowheads="1"/>
              </p:cNvSpPr>
              <p:nvPr/>
            </p:nvSpPr>
            <p:spPr bwMode="auto">
              <a:xfrm>
                <a:off x="4348162" y="3790950"/>
                <a:ext cx="998537" cy="320675"/>
              </a:xfrm>
              <a:prstGeom prst="rect">
                <a:avLst/>
              </a:prstGeom>
              <a:noFill/>
              <a:ln w="9525">
                <a:noFill/>
                <a:miter lim="800000"/>
                <a:headEnd/>
                <a:tailEnd/>
              </a:ln>
              <a:effectLst/>
            </p:spPr>
            <p:txBody>
              <a:bodyPr lIns="0" tIns="0" rIns="0" bIns="0"/>
              <a:lstStyle/>
              <a:p>
                <a:r>
                  <a:rPr lang="en-US" sz="1200" b="1" dirty="0">
                    <a:solidFill>
                      <a:srgbClr val="404040"/>
                    </a:solidFill>
                  </a:rPr>
                  <a:t>Reference Data</a:t>
                </a:r>
              </a:p>
            </p:txBody>
          </p:sp>
          <p:pic>
            <p:nvPicPr>
              <p:cNvPr id="133" name="Picture 70" descr="Aleri_database"/>
              <p:cNvPicPr>
                <a:picLocks noChangeAspect="1" noChangeArrowheads="1"/>
              </p:cNvPicPr>
              <p:nvPr/>
            </p:nvPicPr>
            <p:blipFill>
              <a:blip r:embed="rId7" cstate="print"/>
              <a:stretch>
                <a:fillRect/>
              </a:stretch>
            </p:blipFill>
            <p:spPr bwMode="auto">
              <a:xfrm>
                <a:off x="3609976" y="3733800"/>
                <a:ext cx="530225" cy="296645"/>
              </a:xfrm>
              <a:prstGeom prst="rect">
                <a:avLst/>
              </a:prstGeom>
              <a:noFill/>
            </p:spPr>
          </p:pic>
          <p:grpSp>
            <p:nvGrpSpPr>
              <p:cNvPr id="9" name="Group 82"/>
              <p:cNvGrpSpPr/>
              <p:nvPr/>
            </p:nvGrpSpPr>
            <p:grpSpPr>
              <a:xfrm>
                <a:off x="3048000" y="1752600"/>
                <a:ext cx="2451775" cy="1782746"/>
                <a:chOff x="3048000" y="1752600"/>
                <a:chExt cx="2451775" cy="1782746"/>
              </a:xfrm>
            </p:grpSpPr>
            <p:sp>
              <p:nvSpPr>
                <p:cNvPr id="137" name="AutoShape 104"/>
                <p:cNvSpPr>
                  <a:spLocks noChangeArrowheads="1"/>
                </p:cNvSpPr>
                <p:nvPr/>
              </p:nvSpPr>
              <p:spPr bwMode="auto">
                <a:xfrm>
                  <a:off x="3048000" y="1752600"/>
                  <a:ext cx="2438400" cy="1782746"/>
                </a:xfrm>
                <a:prstGeom prst="roundRect">
                  <a:avLst>
                    <a:gd name="adj" fmla="val 4727"/>
                  </a:avLst>
                </a:prstGeom>
                <a:noFill/>
                <a:ln w="38100" cap="flat" cmpd="sng" algn="ctr">
                  <a:solidFill>
                    <a:schemeClr val="accent2"/>
                  </a:solidFill>
                  <a:prstDash val="solid"/>
                  <a:round/>
                  <a:headEnd type="none" w="med" len="med"/>
                  <a:tailEnd type="none" w="med" len="med"/>
                </a:ln>
                <a:effectLst/>
              </p:spPr>
              <p:txBody>
                <a:bodyPr/>
                <a:lstStyle/>
                <a:p>
                  <a:endParaRPr lang="en-US" dirty="0">
                    <a:solidFill>
                      <a:schemeClr val="accent2"/>
                    </a:solidFill>
                  </a:endParaRPr>
                </a:p>
              </p:txBody>
            </p:sp>
            <p:sp>
              <p:nvSpPr>
                <p:cNvPr id="139" name="Rectangle 138"/>
                <p:cNvSpPr/>
                <p:nvPr/>
              </p:nvSpPr>
              <p:spPr>
                <a:xfrm>
                  <a:off x="3114964" y="2196693"/>
                  <a:ext cx="2384811" cy="1015663"/>
                </a:xfrm>
                <a:prstGeom prst="rect">
                  <a:avLst/>
                </a:prstGeom>
              </p:spPr>
              <p:txBody>
                <a:bodyPr wrap="square">
                  <a:spAutoFit/>
                </a:bodyPr>
                <a:lstStyle/>
                <a:p>
                  <a:pPr algn="ctr"/>
                  <a:r>
                    <a:rPr lang="en-US" sz="2000" dirty="0"/>
                    <a:t>SAP Sybase  Event Stream Processor</a:t>
                  </a:r>
                </a:p>
              </p:txBody>
            </p:sp>
          </p:grpSp>
          <p:cxnSp>
            <p:nvCxnSpPr>
              <p:cNvPr id="135" name="Straight Arrow Connector 134"/>
              <p:cNvCxnSpPr/>
              <p:nvPr/>
            </p:nvCxnSpPr>
            <p:spPr bwMode="auto">
              <a:xfrm rot="5400000">
                <a:off x="4006596" y="1402810"/>
                <a:ext cx="521208" cy="1588"/>
              </a:xfrm>
              <a:prstGeom prst="straightConnector1">
                <a:avLst/>
              </a:prstGeom>
              <a:solidFill>
                <a:schemeClr val="bg1"/>
              </a:solidFill>
              <a:ln w="28575" cap="flat" cmpd="sng" algn="ctr">
                <a:solidFill>
                  <a:schemeClr val="tx2"/>
                </a:solidFill>
                <a:prstDash val="solid"/>
                <a:round/>
                <a:headEnd type="none" w="med" len="med"/>
                <a:tailEnd type="triangle" w="med" len="med"/>
              </a:ln>
              <a:effectLst/>
            </p:spPr>
          </p:cxnSp>
          <p:cxnSp>
            <p:nvCxnSpPr>
              <p:cNvPr id="136" name="Straight Arrow Connector 135"/>
              <p:cNvCxnSpPr/>
              <p:nvPr/>
            </p:nvCxnSpPr>
            <p:spPr bwMode="auto">
              <a:xfrm rot="16200000" flipV="1">
                <a:off x="4052316" y="3822922"/>
                <a:ext cx="429768" cy="1588"/>
              </a:xfrm>
              <a:prstGeom prst="straightConnector1">
                <a:avLst/>
              </a:prstGeom>
              <a:solidFill>
                <a:schemeClr val="bg1"/>
              </a:solidFill>
              <a:ln w="28575" cap="flat" cmpd="sng" algn="ctr">
                <a:solidFill>
                  <a:schemeClr val="tx2"/>
                </a:solidFill>
                <a:prstDash val="solid"/>
                <a:round/>
                <a:headEnd type="none" w="med" len="med"/>
                <a:tailEnd type="triangle" w="med" len="med"/>
              </a:ln>
              <a:effectLst/>
            </p:spPr>
          </p:cxnSp>
        </p:grpSp>
        <p:grpSp>
          <p:nvGrpSpPr>
            <p:cNvPr id="10" name="Group 93"/>
            <p:cNvGrpSpPr/>
            <p:nvPr/>
          </p:nvGrpSpPr>
          <p:grpSpPr>
            <a:xfrm>
              <a:off x="5259388" y="3522163"/>
              <a:ext cx="3309106" cy="948238"/>
              <a:chOff x="5564188" y="3165298"/>
              <a:chExt cx="3309106" cy="948238"/>
            </a:xfrm>
          </p:grpSpPr>
          <p:sp>
            <p:nvSpPr>
              <p:cNvPr id="126" name="Rectangle 48"/>
              <p:cNvSpPr>
                <a:spLocks noChangeArrowheads="1"/>
              </p:cNvSpPr>
              <p:nvPr/>
            </p:nvSpPr>
            <p:spPr bwMode="auto">
              <a:xfrm>
                <a:off x="7658848" y="3449332"/>
                <a:ext cx="1214446" cy="457200"/>
              </a:xfrm>
              <a:prstGeom prst="rect">
                <a:avLst/>
              </a:prstGeom>
              <a:noFill/>
              <a:ln w="9525">
                <a:noFill/>
                <a:miter lim="800000"/>
                <a:headEnd/>
                <a:tailEnd/>
              </a:ln>
              <a:effectLst/>
            </p:spPr>
            <p:txBody>
              <a:bodyPr lIns="0" tIns="0" rIns="0" bIns="0" anchor="ctr"/>
              <a:lstStyle/>
              <a:p>
                <a:pPr algn="l">
                  <a:spcBef>
                    <a:spcPct val="20000"/>
                  </a:spcBef>
                </a:pPr>
                <a:r>
                  <a:rPr lang="en-US" sz="1200" b="1" dirty="0">
                    <a:solidFill>
                      <a:srgbClr val="A8B400"/>
                    </a:solidFill>
                  </a:rPr>
                  <a:t>SAP HANA</a:t>
                </a:r>
              </a:p>
            </p:txBody>
          </p:sp>
          <p:cxnSp>
            <p:nvCxnSpPr>
              <p:cNvPr id="127" name="Straight Arrow Connector 126"/>
              <p:cNvCxnSpPr/>
              <p:nvPr/>
            </p:nvCxnSpPr>
            <p:spPr bwMode="auto">
              <a:xfrm>
                <a:off x="5564188" y="3299194"/>
                <a:ext cx="429768" cy="1588"/>
              </a:xfrm>
              <a:prstGeom prst="straightConnector1">
                <a:avLst/>
              </a:prstGeom>
              <a:solidFill>
                <a:schemeClr val="bg1"/>
              </a:solidFill>
              <a:ln w="28575" cap="flat" cmpd="sng" algn="ctr">
                <a:solidFill>
                  <a:srgbClr val="A8B400"/>
                </a:solidFill>
                <a:prstDash val="solid"/>
                <a:round/>
                <a:headEnd type="none" w="med" len="med"/>
                <a:tailEnd type="triangle" w="med" len="med"/>
              </a:ln>
              <a:effectLst/>
            </p:spPr>
          </p:cxnSp>
          <p:pic>
            <p:nvPicPr>
              <p:cNvPr id="128" name="Picture 73" descr="Aleri_Gloss_data_GREEN"/>
              <p:cNvPicPr>
                <a:picLocks noChangeAspect="1" noChangeArrowheads="1"/>
              </p:cNvPicPr>
              <p:nvPr/>
            </p:nvPicPr>
            <p:blipFill>
              <a:blip r:embed="rId8" cstate="print"/>
              <a:stretch>
                <a:fillRect/>
              </a:stretch>
            </p:blipFill>
            <p:spPr bwMode="auto">
              <a:xfrm>
                <a:off x="6064249" y="3165298"/>
                <a:ext cx="1469033" cy="948238"/>
              </a:xfrm>
              <a:prstGeom prst="rect">
                <a:avLst/>
              </a:prstGeom>
              <a:noFill/>
            </p:spPr>
          </p:pic>
        </p:grpSp>
        <p:grpSp>
          <p:nvGrpSpPr>
            <p:cNvPr id="11" name="Group 87"/>
            <p:cNvGrpSpPr/>
            <p:nvPr/>
          </p:nvGrpSpPr>
          <p:grpSpPr>
            <a:xfrm>
              <a:off x="5259388" y="2334482"/>
              <a:ext cx="3215758" cy="314325"/>
              <a:chOff x="5564188" y="1981200"/>
              <a:chExt cx="3215758" cy="314325"/>
            </a:xfrm>
          </p:grpSpPr>
          <p:grpSp>
            <p:nvGrpSpPr>
              <p:cNvPr id="12" name="Group 86"/>
              <p:cNvGrpSpPr/>
              <p:nvPr/>
            </p:nvGrpSpPr>
            <p:grpSpPr>
              <a:xfrm>
                <a:off x="7329822" y="1981200"/>
                <a:ext cx="1450124" cy="314325"/>
                <a:chOff x="6064250" y="1066800"/>
                <a:chExt cx="1450124" cy="314325"/>
              </a:xfrm>
            </p:grpSpPr>
            <p:pic>
              <p:nvPicPr>
                <p:cNvPr id="124" name="Picture 10" descr="MLAdepthonator"/>
                <p:cNvPicPr>
                  <a:picLocks noChangeAspect="1" noChangeArrowheads="1"/>
                </p:cNvPicPr>
                <p:nvPr/>
              </p:nvPicPr>
              <p:blipFill>
                <a:blip r:embed="rId9" cstate="print"/>
                <a:srcRect b="41071"/>
                <a:stretch>
                  <a:fillRect/>
                </a:stretch>
              </p:blipFill>
              <p:spPr bwMode="auto">
                <a:xfrm>
                  <a:off x="6064250" y="1066800"/>
                  <a:ext cx="533400" cy="314325"/>
                </a:xfrm>
                <a:prstGeom prst="rect">
                  <a:avLst/>
                </a:prstGeom>
                <a:noFill/>
              </p:spPr>
            </p:pic>
            <p:sp>
              <p:nvSpPr>
                <p:cNvPr id="125" name="Rectangle 48"/>
                <p:cNvSpPr>
                  <a:spLocks noChangeArrowheads="1"/>
                </p:cNvSpPr>
                <p:nvPr/>
              </p:nvSpPr>
              <p:spPr bwMode="auto">
                <a:xfrm>
                  <a:off x="6663982" y="1152524"/>
                  <a:ext cx="850392" cy="142876"/>
                </a:xfrm>
                <a:prstGeom prst="rect">
                  <a:avLst/>
                </a:prstGeom>
                <a:noFill/>
                <a:ln w="9525">
                  <a:noFill/>
                  <a:miter lim="800000"/>
                  <a:headEnd/>
                  <a:tailEnd/>
                </a:ln>
                <a:effectLst/>
              </p:spPr>
              <p:txBody>
                <a:bodyPr lIns="0" tIns="0" rIns="0" bIns="0" anchor="ctr"/>
                <a:lstStyle/>
                <a:p>
                  <a:pPr algn="l">
                    <a:spcBef>
                      <a:spcPct val="20000"/>
                    </a:spcBef>
                  </a:pPr>
                  <a:r>
                    <a:rPr lang="en-US" sz="1200" b="1" dirty="0">
                      <a:solidFill>
                        <a:srgbClr val="A8B400"/>
                      </a:solidFill>
                    </a:rPr>
                    <a:t>Dashboard</a:t>
                  </a:r>
                </a:p>
              </p:txBody>
            </p:sp>
          </p:grpSp>
          <p:cxnSp>
            <p:nvCxnSpPr>
              <p:cNvPr id="123" name="Straight Arrow Connector 122"/>
              <p:cNvCxnSpPr/>
              <p:nvPr/>
            </p:nvCxnSpPr>
            <p:spPr bwMode="auto">
              <a:xfrm>
                <a:off x="5564188" y="2137568"/>
                <a:ext cx="1645920" cy="1588"/>
              </a:xfrm>
              <a:prstGeom prst="straightConnector1">
                <a:avLst/>
              </a:prstGeom>
              <a:solidFill>
                <a:schemeClr val="bg1"/>
              </a:solidFill>
              <a:ln w="28575" cap="flat" cmpd="sng" algn="ctr">
                <a:solidFill>
                  <a:srgbClr val="A8B400"/>
                </a:solidFill>
                <a:prstDash val="solid"/>
                <a:round/>
                <a:headEnd type="none" w="med" len="med"/>
                <a:tailEnd type="triangle" w="med" len="med"/>
              </a:ln>
              <a:effectLst/>
            </p:spPr>
          </p:cxnSp>
        </p:grpSp>
        <p:grpSp>
          <p:nvGrpSpPr>
            <p:cNvPr id="13" name="Group 94"/>
            <p:cNvGrpSpPr/>
            <p:nvPr/>
          </p:nvGrpSpPr>
          <p:grpSpPr>
            <a:xfrm>
              <a:off x="5259388" y="3052660"/>
              <a:ext cx="3223196" cy="530225"/>
              <a:chOff x="5564188" y="2792879"/>
              <a:chExt cx="3223196" cy="530225"/>
            </a:xfrm>
          </p:grpSpPr>
          <p:sp>
            <p:nvSpPr>
              <p:cNvPr id="119" name="Rectangle 49"/>
              <p:cNvSpPr>
                <a:spLocks noChangeArrowheads="1"/>
              </p:cNvSpPr>
              <p:nvPr/>
            </p:nvSpPr>
            <p:spPr bwMode="auto">
              <a:xfrm>
                <a:off x="7927848" y="2932112"/>
                <a:ext cx="859536" cy="152400"/>
              </a:xfrm>
              <a:prstGeom prst="rect">
                <a:avLst/>
              </a:prstGeom>
              <a:noFill/>
              <a:ln w="9525">
                <a:noFill/>
                <a:miter lim="800000"/>
                <a:headEnd/>
                <a:tailEnd/>
              </a:ln>
              <a:effectLst/>
            </p:spPr>
            <p:txBody>
              <a:bodyPr lIns="0" tIns="0" rIns="0" bIns="0" anchor="ctr"/>
              <a:lstStyle/>
              <a:p>
                <a:pPr algn="l">
                  <a:spcBef>
                    <a:spcPct val="20000"/>
                  </a:spcBef>
                </a:pPr>
                <a:r>
                  <a:rPr lang="en-US" sz="1200" b="1" dirty="0">
                    <a:solidFill>
                      <a:srgbClr val="A8B400"/>
                    </a:solidFill>
                  </a:rPr>
                  <a:t>Message Bus</a:t>
                </a:r>
              </a:p>
            </p:txBody>
          </p:sp>
          <p:pic>
            <p:nvPicPr>
              <p:cNvPr id="120" name="Picture 119" descr="green streaming arrows.png"/>
              <p:cNvPicPr>
                <a:picLocks noChangeAspect="1"/>
              </p:cNvPicPr>
              <p:nvPr/>
            </p:nvPicPr>
            <p:blipFill>
              <a:blip r:embed="rId10" cstate="print"/>
              <a:stretch>
                <a:fillRect/>
              </a:stretch>
            </p:blipFill>
            <p:spPr>
              <a:xfrm>
                <a:off x="6934200" y="2792879"/>
                <a:ext cx="923617" cy="530225"/>
              </a:xfrm>
              <a:prstGeom prst="rect">
                <a:avLst/>
              </a:prstGeom>
            </p:spPr>
          </p:pic>
          <p:cxnSp>
            <p:nvCxnSpPr>
              <p:cNvPr id="121" name="Straight Arrow Connector 120"/>
              <p:cNvCxnSpPr/>
              <p:nvPr/>
            </p:nvCxnSpPr>
            <p:spPr bwMode="auto">
              <a:xfrm>
                <a:off x="5564188" y="3007518"/>
                <a:ext cx="1645920" cy="1588"/>
              </a:xfrm>
              <a:prstGeom prst="straightConnector1">
                <a:avLst/>
              </a:prstGeom>
              <a:solidFill>
                <a:schemeClr val="bg1"/>
              </a:solidFill>
              <a:ln w="28575" cap="flat" cmpd="sng" algn="ctr">
                <a:solidFill>
                  <a:srgbClr val="A8B400"/>
                </a:solidFill>
                <a:prstDash val="solid"/>
                <a:round/>
                <a:headEnd type="none" w="med" len="med"/>
                <a:tailEnd type="triangle" w="med" len="med"/>
              </a:ln>
              <a:effectLst/>
            </p:spPr>
          </p:cxnSp>
        </p:grpSp>
      </p:grpSp>
      <p:sp>
        <p:nvSpPr>
          <p:cNvPr id="47" name="Rectangle 65"/>
          <p:cNvSpPr>
            <a:spLocks noChangeArrowheads="1"/>
          </p:cNvSpPr>
          <p:nvPr/>
        </p:nvSpPr>
        <p:spPr bwMode="auto">
          <a:xfrm>
            <a:off x="6806152" y="1370852"/>
            <a:ext cx="1246664" cy="439738"/>
          </a:xfrm>
          <a:prstGeom prst="rect">
            <a:avLst/>
          </a:prstGeom>
          <a:noFill/>
          <a:ln w="9525">
            <a:noFill/>
            <a:miter lim="800000"/>
            <a:headEnd/>
            <a:tailEnd/>
          </a:ln>
          <a:effectLst/>
        </p:spPr>
        <p:txBody>
          <a:bodyPr lIns="0" tIns="0" rIns="0" bIns="0"/>
          <a:lstStyle/>
          <a:p>
            <a:r>
              <a:rPr lang="en-US" sz="1200" b="1" dirty="0" smtClean="0">
                <a:solidFill>
                  <a:schemeClr val="tx1">
                    <a:lumMod val="50000"/>
                    <a:lumOff val="50000"/>
                  </a:schemeClr>
                </a:solidFill>
              </a:rPr>
              <a:t>OUTPUT INFORMATION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310212638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smtClean="0"/>
              <a:t>Ingest Examples Of Event Processing</a:t>
            </a:r>
            <a:endParaRPr lang="en-US" dirty="0"/>
          </a:p>
        </p:txBody>
      </p:sp>
      <p:graphicFrame>
        <p:nvGraphicFramePr>
          <p:cNvPr id="3" name="Content Placeholder 6"/>
          <p:cNvGraphicFramePr>
            <a:graphicFrameLocks/>
          </p:cNvGraphicFramePr>
          <p:nvPr>
            <p:extLst>
              <p:ext uri="{D42A27DB-BD31-4B8C-83A1-F6EECF244321}">
                <p14:modId xmlns:p14="http://schemas.microsoft.com/office/powerpoint/2010/main" val="3673879862"/>
              </p:ext>
            </p:extLst>
          </p:nvPr>
        </p:nvGraphicFramePr>
        <p:xfrm>
          <a:off x="534690" y="1363851"/>
          <a:ext cx="8136611" cy="3541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34690" y="5036358"/>
            <a:ext cx="8136611" cy="1354217"/>
          </a:xfrm>
          <a:prstGeom prst="rect">
            <a:avLst/>
          </a:prstGeom>
        </p:spPr>
        <p:txBody>
          <a:bodyPr wrap="square">
            <a:spAutoFit/>
          </a:bodyPr>
          <a:lstStyle/>
          <a:p>
            <a:pPr defTabSz="914400">
              <a:buClr>
                <a:srgbClr val="F0AB00"/>
              </a:buClr>
              <a:buSzPct val="80000"/>
            </a:pPr>
            <a:r>
              <a:rPr lang="en-IE" sz="1200" dirty="0" smtClean="0">
                <a:solidFill>
                  <a:srgbClr val="000000"/>
                </a:solidFill>
              </a:rPr>
              <a:t>Look </a:t>
            </a:r>
            <a:r>
              <a:rPr lang="en-IE" sz="1200" dirty="0">
                <a:solidFill>
                  <a:srgbClr val="000000"/>
                </a:solidFill>
              </a:rPr>
              <a:t>at the stream of events watching for pre-defined patterns or trends over a period of </a:t>
            </a:r>
            <a:r>
              <a:rPr lang="en-IE" sz="1200" dirty="0" smtClean="0">
                <a:solidFill>
                  <a:srgbClr val="000000"/>
                </a:solidFill>
              </a:rPr>
              <a:t>time, and generate </a:t>
            </a:r>
            <a:r>
              <a:rPr lang="en-IE" sz="1200" dirty="0">
                <a:solidFill>
                  <a:srgbClr val="000000"/>
                </a:solidFill>
              </a:rPr>
              <a:t>an alert if the required pattern (complex event) is detected</a:t>
            </a:r>
            <a:r>
              <a:rPr lang="en-IE" sz="1200" dirty="0" smtClean="0">
                <a:solidFill>
                  <a:srgbClr val="000000"/>
                </a:solidFill>
              </a:rPr>
              <a:t>:</a:t>
            </a:r>
          </a:p>
          <a:p>
            <a:pPr defTabSz="914400">
              <a:buClr>
                <a:srgbClr val="F0AB00"/>
              </a:buClr>
              <a:buSzPct val="80000"/>
            </a:pPr>
            <a:r>
              <a:rPr lang="en-IE" sz="1200" dirty="0" smtClean="0">
                <a:solidFill>
                  <a:srgbClr val="000000"/>
                </a:solidFill>
              </a:rPr>
              <a:t> </a:t>
            </a:r>
          </a:p>
          <a:p>
            <a:pPr marL="285750" indent="-285750" defTabSz="914400">
              <a:spcAft>
                <a:spcPts val="600"/>
              </a:spcAft>
              <a:buClr>
                <a:srgbClr val="F0AB00"/>
              </a:buClr>
              <a:buSzPct val="80000"/>
              <a:buFont typeface="Arial" pitchFamily="34" charset="0"/>
              <a:buChar char="•"/>
            </a:pPr>
            <a:r>
              <a:rPr lang="en-IE" sz="1200" b="1" dirty="0" smtClean="0">
                <a:solidFill>
                  <a:srgbClr val="000000"/>
                </a:solidFill>
              </a:rPr>
              <a:t>Pattern detection</a:t>
            </a:r>
            <a:r>
              <a:rPr lang="en-IE" sz="1200" dirty="0" smtClean="0">
                <a:solidFill>
                  <a:srgbClr val="000000"/>
                </a:solidFill>
              </a:rPr>
              <a:t>: Pump pressure is increasing while output is decreasing </a:t>
            </a:r>
          </a:p>
          <a:p>
            <a:pPr marL="285750" indent="-285750" defTabSz="914400">
              <a:spcAft>
                <a:spcPts val="600"/>
              </a:spcAft>
              <a:buClr>
                <a:srgbClr val="F0AB00"/>
              </a:buClr>
              <a:buSzPct val="80000"/>
              <a:buFont typeface="Arial" pitchFamily="34" charset="0"/>
              <a:buChar char="•"/>
            </a:pPr>
            <a:r>
              <a:rPr lang="en-IE" sz="1200" b="1" dirty="0" smtClean="0">
                <a:solidFill>
                  <a:srgbClr val="000000"/>
                </a:solidFill>
              </a:rPr>
              <a:t>Information Aggregation</a:t>
            </a:r>
            <a:r>
              <a:rPr lang="en-IE" sz="1200" dirty="0" smtClean="0">
                <a:solidFill>
                  <a:srgbClr val="000000"/>
                </a:solidFill>
              </a:rPr>
              <a:t>: More </a:t>
            </a:r>
            <a:r>
              <a:rPr lang="en-IE" sz="1200" dirty="0">
                <a:solidFill>
                  <a:srgbClr val="000000"/>
                </a:solidFill>
              </a:rPr>
              <a:t>than 100 parcels are delayed for </a:t>
            </a:r>
            <a:r>
              <a:rPr lang="en-IE" sz="1200" dirty="0" smtClean="0">
                <a:solidFill>
                  <a:srgbClr val="000000"/>
                </a:solidFill>
              </a:rPr>
              <a:t>10mins</a:t>
            </a:r>
            <a:endParaRPr lang="en-IE" sz="1200" dirty="0">
              <a:solidFill>
                <a:srgbClr val="000000"/>
              </a:solidFill>
            </a:endParaRPr>
          </a:p>
          <a:p>
            <a:pPr marL="285750" indent="-285750" defTabSz="914400">
              <a:spcAft>
                <a:spcPts val="600"/>
              </a:spcAft>
              <a:buClr>
                <a:srgbClr val="F0AB00"/>
              </a:buClr>
              <a:buSzPct val="80000"/>
              <a:buFont typeface="Arial" pitchFamily="34" charset="0"/>
              <a:buChar char="•"/>
            </a:pPr>
            <a:r>
              <a:rPr lang="en-IE" sz="1200" b="1" dirty="0" smtClean="0">
                <a:solidFill>
                  <a:srgbClr val="000000"/>
                </a:solidFill>
              </a:rPr>
              <a:t>Real-time Analytics</a:t>
            </a:r>
            <a:r>
              <a:rPr lang="en-IE" sz="1200" dirty="0" smtClean="0">
                <a:solidFill>
                  <a:srgbClr val="000000"/>
                </a:solidFill>
              </a:rPr>
              <a:t>: A </a:t>
            </a:r>
            <a:r>
              <a:rPr lang="en-IE" sz="1200" dirty="0">
                <a:solidFill>
                  <a:srgbClr val="000000"/>
                </a:solidFill>
              </a:rPr>
              <a:t>credit card has been used in 3 geographically separate locations in the last 20 </a:t>
            </a:r>
            <a:r>
              <a:rPr lang="en-IE" sz="1200" dirty="0" smtClean="0">
                <a:solidFill>
                  <a:srgbClr val="000000"/>
                </a:solidFill>
              </a:rPr>
              <a:t>minutes</a:t>
            </a:r>
            <a:endParaRPr lang="en-IE" sz="1200" dirty="0">
              <a:solidFill>
                <a:srgbClr val="000000"/>
              </a:solidFill>
            </a:endParaRPr>
          </a:p>
        </p:txBody>
      </p:sp>
    </p:spTree>
    <p:extLst>
      <p:ext uri="{BB962C8B-B14F-4D97-AF65-F5344CB8AC3E}">
        <p14:creationId xmlns:p14="http://schemas.microsoft.com/office/powerpoint/2010/main" val="258891257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data provisioning with data virtualization </a:t>
            </a:r>
          </a:p>
        </p:txBody>
      </p:sp>
      <p:pic>
        <p:nvPicPr>
          <p:cNvPr id="24" name="Picture 2" descr="\\psf\Home\Graphic Tank\SAP 3D non-standard IN BRAND-98.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8656" y="1721158"/>
            <a:ext cx="2634511" cy="236758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bwMode="gray">
          <a:xfrm>
            <a:off x="514135" y="1429204"/>
            <a:ext cx="3020399" cy="1796309"/>
          </a:xfrm>
          <a:prstGeom prst="rect">
            <a:avLst/>
          </a:prstGeom>
          <a:solidFill>
            <a:schemeClr val="bg1">
              <a:lumMod val="85000"/>
            </a:schemeClr>
          </a:solidFill>
        </p:spPr>
        <p:txBody>
          <a:bodyPr wrap="square" rtlCol="0" anchor="t" anchorCtr="0">
            <a:noAutofit/>
          </a:bodyPr>
          <a:lstStyle/>
          <a:p>
            <a:pPr defTabSz="914400"/>
            <a:r>
              <a:rPr lang="en-US" sz="1200" b="1" dirty="0" smtClean="0">
                <a:solidFill>
                  <a:srgbClr val="000000"/>
                </a:solidFill>
                <a:latin typeface="Arial"/>
                <a:cs typeface="Arial"/>
              </a:rPr>
              <a:t>Application</a:t>
            </a:r>
          </a:p>
        </p:txBody>
      </p:sp>
      <p:cxnSp>
        <p:nvCxnSpPr>
          <p:cNvPr id="29" name="Straight Arrow Connector 28"/>
          <p:cNvCxnSpPr>
            <a:stCxn id="98" idx="0"/>
          </p:cNvCxnSpPr>
          <p:nvPr/>
        </p:nvCxnSpPr>
        <p:spPr>
          <a:xfrm flipH="1" flipV="1">
            <a:off x="1049898" y="3243818"/>
            <a:ext cx="666" cy="38555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7" idx="0"/>
          </p:cNvCxnSpPr>
          <p:nvPr/>
        </p:nvCxnSpPr>
        <p:spPr>
          <a:xfrm flipV="1">
            <a:off x="2070073" y="3239238"/>
            <a:ext cx="689" cy="3632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49898" y="4201041"/>
            <a:ext cx="0" cy="2743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070762" y="4201041"/>
            <a:ext cx="0" cy="2743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021286" y="4201041"/>
            <a:ext cx="0" cy="2743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 Placeholder 2"/>
          <p:cNvSpPr txBox="1">
            <a:spLocks/>
          </p:cNvSpPr>
          <p:nvPr/>
        </p:nvSpPr>
        <p:spPr bwMode="gray">
          <a:xfrm>
            <a:off x="350597" y="5155356"/>
            <a:ext cx="8494713" cy="111439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0" kern="1200">
                <a:solidFill>
                  <a:schemeClr val="tx1"/>
                </a:solidFill>
                <a:latin typeface="BentonSans Medium" pitchFamily="2" charset="0"/>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BentonSans Regular" pitchFamily="2" charset="0"/>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BentonSans Regular" pitchFamily="2" charset="0"/>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BentonSans Regular" pitchFamily="2" charset="0"/>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BentonSans Regular"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5888" indent="-115888">
              <a:spcBef>
                <a:spcPts val="0"/>
              </a:spcBef>
              <a:spcAft>
                <a:spcPts val="600"/>
              </a:spcAft>
              <a:buClr>
                <a:srgbClr val="F0AB00"/>
              </a:buClr>
              <a:buSzPct val="100000"/>
              <a:buFont typeface="Wingdings" pitchFamily="2" charset="2"/>
              <a:buChar char=""/>
            </a:pPr>
            <a:r>
              <a:rPr lang="en-US" sz="1050" dirty="0">
                <a:solidFill>
                  <a:srgbClr val="000000"/>
                </a:solidFill>
              </a:rPr>
              <a:t>Remote data access like “local” </a:t>
            </a:r>
            <a:r>
              <a:rPr lang="en-US" sz="1050" dirty="0" smtClean="0">
                <a:solidFill>
                  <a:srgbClr val="000000"/>
                </a:solidFill>
              </a:rPr>
              <a:t>data</a:t>
            </a:r>
            <a:endParaRPr lang="en-US" sz="1050" dirty="0" smtClean="0">
              <a:solidFill>
                <a:srgbClr val="000000"/>
              </a:solidFill>
              <a:latin typeface="BentonSans Bold" pitchFamily="2" charset="0"/>
            </a:endParaRPr>
          </a:p>
          <a:p>
            <a:pPr marL="115888" indent="-115888">
              <a:spcBef>
                <a:spcPts val="0"/>
              </a:spcBef>
              <a:spcAft>
                <a:spcPts val="600"/>
              </a:spcAft>
              <a:buClr>
                <a:srgbClr val="F0AB00"/>
              </a:buClr>
              <a:buSzPct val="100000"/>
              <a:buFont typeface="Wingdings" pitchFamily="2" charset="2"/>
              <a:buChar char=""/>
            </a:pPr>
            <a:r>
              <a:rPr lang="en-US" sz="1050" dirty="0" smtClean="0">
                <a:solidFill>
                  <a:srgbClr val="000000"/>
                </a:solidFill>
                <a:latin typeface="BentonSans Bold" pitchFamily="2" charset="0"/>
              </a:rPr>
              <a:t>Smart query processing </a:t>
            </a:r>
            <a:r>
              <a:rPr lang="en-US" sz="1050" dirty="0" smtClean="0">
                <a:solidFill>
                  <a:srgbClr val="000000"/>
                </a:solidFill>
                <a:latin typeface="BentonSans Regular" pitchFamily="2" charset="0"/>
              </a:rPr>
              <a:t>leverages remote database’s unique processing capabilities by pushing processing to remote database; Monitors and collects </a:t>
            </a:r>
            <a:r>
              <a:rPr lang="en-US" sz="1050" dirty="0">
                <a:solidFill>
                  <a:srgbClr val="000000"/>
                </a:solidFill>
                <a:latin typeface="BentonSans Regular" pitchFamily="2" charset="0"/>
              </a:rPr>
              <a:t>query execution data </a:t>
            </a:r>
            <a:r>
              <a:rPr lang="en-US" sz="1050" dirty="0" smtClean="0">
                <a:solidFill>
                  <a:srgbClr val="000000"/>
                </a:solidFill>
                <a:latin typeface="BentonSans Regular" pitchFamily="2" charset="0"/>
              </a:rPr>
              <a:t>to further optimize remote query processing.</a:t>
            </a:r>
          </a:p>
          <a:p>
            <a:pPr marL="115888" indent="-115888">
              <a:spcBef>
                <a:spcPts val="0"/>
              </a:spcBef>
              <a:spcAft>
                <a:spcPts val="600"/>
              </a:spcAft>
              <a:buClr>
                <a:srgbClr val="F0AB00"/>
              </a:buClr>
              <a:buSzPct val="100000"/>
              <a:buFont typeface="Wingdings" pitchFamily="2" charset="2"/>
              <a:buChar char=""/>
            </a:pPr>
            <a:r>
              <a:rPr lang="en-US" sz="1050" dirty="0" smtClean="0">
                <a:solidFill>
                  <a:srgbClr val="000000"/>
                </a:solidFill>
                <a:latin typeface="BentonSans Bold" pitchFamily="2" charset="0"/>
              </a:rPr>
              <a:t>Compensate missing functionality</a:t>
            </a:r>
            <a:r>
              <a:rPr lang="en-US" sz="1050" dirty="0" smtClean="0">
                <a:solidFill>
                  <a:srgbClr val="000000"/>
                </a:solidFill>
                <a:latin typeface="BentonSans Regular" pitchFamily="2" charset="0"/>
              </a:rPr>
              <a:t> in remote database with SAP HANA capabilities.</a:t>
            </a:r>
          </a:p>
          <a:p>
            <a:pPr marL="115888" indent="-115888">
              <a:spcBef>
                <a:spcPts val="0"/>
              </a:spcBef>
              <a:spcAft>
                <a:spcPts val="600"/>
              </a:spcAft>
              <a:buClr>
                <a:srgbClr val="F0AB00"/>
              </a:buClr>
              <a:buSzPct val="100000"/>
              <a:buFont typeface="Wingdings" pitchFamily="2" charset="2"/>
              <a:buChar char=""/>
            </a:pPr>
            <a:r>
              <a:rPr lang="en-US" sz="1050" dirty="0" smtClean="0">
                <a:solidFill>
                  <a:srgbClr val="000000"/>
                </a:solidFill>
                <a:latin typeface="BentonSans Bold" pitchFamily="2" charset="0"/>
              </a:rPr>
              <a:t>Accelerate application development</a:t>
            </a:r>
            <a:r>
              <a:rPr lang="en-US" sz="1050" dirty="0" smtClean="0">
                <a:solidFill>
                  <a:srgbClr val="000000"/>
                </a:solidFill>
                <a:latin typeface="BentonSans Regular" pitchFamily="2" charset="0"/>
              </a:rPr>
              <a:t> across various processing models and data forms with </a:t>
            </a:r>
            <a:r>
              <a:rPr lang="en-US" sz="1050" dirty="0" smtClean="0">
                <a:solidFill>
                  <a:srgbClr val="000000"/>
                </a:solidFill>
                <a:latin typeface="BentonSans Bold" pitchFamily="2" charset="0"/>
              </a:rPr>
              <a:t>common modeling and </a:t>
            </a:r>
            <a:br>
              <a:rPr lang="en-US" sz="1050" dirty="0" smtClean="0">
                <a:solidFill>
                  <a:srgbClr val="000000"/>
                </a:solidFill>
                <a:latin typeface="BentonSans Bold" pitchFamily="2" charset="0"/>
              </a:rPr>
            </a:br>
            <a:r>
              <a:rPr lang="en-US" sz="1050" dirty="0" smtClean="0">
                <a:solidFill>
                  <a:srgbClr val="000000"/>
                </a:solidFill>
                <a:latin typeface="BentonSans Bold" pitchFamily="2" charset="0"/>
              </a:rPr>
              <a:t>development environment</a:t>
            </a:r>
            <a:r>
              <a:rPr lang="en-US" sz="1050" dirty="0" smtClean="0">
                <a:solidFill>
                  <a:srgbClr val="000000"/>
                </a:solidFill>
                <a:latin typeface="BentonSans Regular" pitchFamily="2" charset="0"/>
              </a:rPr>
              <a:t>.</a:t>
            </a:r>
            <a:endParaRPr lang="en-US" sz="1050" dirty="0">
              <a:solidFill>
                <a:srgbClr val="000000"/>
              </a:solidFill>
              <a:latin typeface="BentonSans Regular" pitchFamily="2" charset="0"/>
            </a:endParaRPr>
          </a:p>
        </p:txBody>
      </p:sp>
      <p:sp>
        <p:nvSpPr>
          <p:cNvPr id="36" name="Rectangle 35"/>
          <p:cNvSpPr/>
          <p:nvPr/>
        </p:nvSpPr>
        <p:spPr bwMode="gray">
          <a:xfrm>
            <a:off x="1418434" y="2263062"/>
            <a:ext cx="1198434" cy="230830"/>
          </a:xfrm>
          <a:prstGeom prst="rect">
            <a:avLst/>
          </a:prstGeom>
          <a:solidFill>
            <a:schemeClr val="accent2"/>
          </a:solidFill>
        </p:spPr>
        <p:txBody>
          <a:bodyPr wrap="square" rtlCol="0" anchor="ctr" anchorCtr="1">
            <a:noAutofit/>
          </a:bodyPr>
          <a:lstStyle/>
          <a:p>
            <a:pPr algn="ctr" defTabSz="914400"/>
            <a:r>
              <a:rPr lang="en-US" sz="1000" b="1" dirty="0" smtClean="0">
                <a:solidFill>
                  <a:srgbClr val="FFFFFF"/>
                </a:solidFill>
                <a:latin typeface="Arial"/>
                <a:cs typeface="Arial"/>
              </a:rPr>
              <a:t>Merge Results</a:t>
            </a:r>
          </a:p>
        </p:txBody>
      </p:sp>
      <p:sp>
        <p:nvSpPr>
          <p:cNvPr id="37" name="Rectangle 36"/>
          <p:cNvSpPr/>
          <p:nvPr/>
        </p:nvSpPr>
        <p:spPr bwMode="gray">
          <a:xfrm>
            <a:off x="605445" y="2757279"/>
            <a:ext cx="866755" cy="373290"/>
          </a:xfrm>
          <a:prstGeom prst="rect">
            <a:avLst/>
          </a:prstGeom>
          <a:solidFill>
            <a:schemeClr val="accent2"/>
          </a:solidFill>
        </p:spPr>
        <p:txBody>
          <a:bodyPr wrap="square" rtlCol="0" anchor="ctr" anchorCtr="1">
            <a:noAutofit/>
          </a:bodyPr>
          <a:lstStyle/>
          <a:p>
            <a:pPr algn="ctr" defTabSz="914400"/>
            <a:r>
              <a:rPr lang="en-US" sz="1000" b="1" dirty="0" smtClean="0">
                <a:solidFill>
                  <a:srgbClr val="FFFFFF"/>
                </a:solidFill>
                <a:latin typeface="Arial"/>
                <a:cs typeface="Arial"/>
              </a:rPr>
              <a:t>SELECT from DB(x)</a:t>
            </a:r>
          </a:p>
        </p:txBody>
      </p:sp>
      <p:sp>
        <p:nvSpPr>
          <p:cNvPr id="38" name="Rectangle 37"/>
          <p:cNvSpPr/>
          <p:nvPr/>
        </p:nvSpPr>
        <p:spPr bwMode="gray">
          <a:xfrm>
            <a:off x="1584469" y="2757279"/>
            <a:ext cx="866365" cy="373290"/>
          </a:xfrm>
          <a:prstGeom prst="rect">
            <a:avLst/>
          </a:prstGeom>
          <a:solidFill>
            <a:schemeClr val="accent2"/>
          </a:solidFill>
        </p:spPr>
        <p:txBody>
          <a:bodyPr wrap="square" rtlCol="0" anchor="ctr" anchorCtr="1">
            <a:noAutofit/>
          </a:bodyPr>
          <a:lstStyle/>
          <a:p>
            <a:pPr algn="ctr" defTabSz="914400"/>
            <a:r>
              <a:rPr lang="en-US" sz="1000" b="1" dirty="0">
                <a:solidFill>
                  <a:srgbClr val="FFFFFF"/>
                </a:solidFill>
                <a:latin typeface="Arial"/>
                <a:cs typeface="Arial"/>
              </a:rPr>
              <a:t>SELECT from </a:t>
            </a:r>
            <a:r>
              <a:rPr lang="en-US" sz="1000" b="1" dirty="0" smtClean="0">
                <a:solidFill>
                  <a:srgbClr val="FFFFFF"/>
                </a:solidFill>
                <a:latin typeface="Arial"/>
                <a:cs typeface="Arial"/>
              </a:rPr>
              <a:t>DB(y)</a:t>
            </a:r>
            <a:endParaRPr lang="en-US" sz="1000" b="1" dirty="0">
              <a:solidFill>
                <a:srgbClr val="FFFFFF"/>
              </a:solidFill>
              <a:latin typeface="Arial"/>
              <a:cs typeface="Arial"/>
            </a:endParaRPr>
          </a:p>
        </p:txBody>
      </p:sp>
      <p:sp>
        <p:nvSpPr>
          <p:cNvPr id="39" name="Rectangle 38"/>
          <p:cNvSpPr/>
          <p:nvPr/>
        </p:nvSpPr>
        <p:spPr bwMode="gray">
          <a:xfrm>
            <a:off x="2537716" y="2757279"/>
            <a:ext cx="874894" cy="373290"/>
          </a:xfrm>
          <a:prstGeom prst="rect">
            <a:avLst/>
          </a:prstGeom>
          <a:solidFill>
            <a:schemeClr val="accent2"/>
          </a:solidFill>
        </p:spPr>
        <p:txBody>
          <a:bodyPr wrap="square" rtlCol="0" anchor="ctr" anchorCtr="1">
            <a:noAutofit/>
          </a:bodyPr>
          <a:lstStyle/>
          <a:p>
            <a:pPr algn="ctr" defTabSz="914400"/>
            <a:r>
              <a:rPr lang="en-US" sz="1000" b="1" dirty="0" smtClean="0">
                <a:solidFill>
                  <a:srgbClr val="FFFFFF"/>
                </a:solidFill>
                <a:latin typeface="Arial"/>
                <a:cs typeface="Arial"/>
              </a:rPr>
              <a:t>SELECT from HIVE</a:t>
            </a:r>
            <a:endParaRPr lang="en-US" sz="1100" b="1" dirty="0" smtClean="0">
              <a:solidFill>
                <a:srgbClr val="FFFFFF"/>
              </a:solidFill>
              <a:latin typeface="Arial"/>
              <a:cs typeface="Arial"/>
            </a:endParaRPr>
          </a:p>
        </p:txBody>
      </p:sp>
      <p:cxnSp>
        <p:nvCxnSpPr>
          <p:cNvPr id="40" name="Straight Arrow Connector 39"/>
          <p:cNvCxnSpPr>
            <a:stCxn id="38" idx="0"/>
            <a:endCxn id="36" idx="2"/>
          </p:cNvCxnSpPr>
          <p:nvPr/>
        </p:nvCxnSpPr>
        <p:spPr>
          <a:xfrm flipH="1" flipV="1">
            <a:off x="2017651" y="2493892"/>
            <a:ext cx="1" cy="26338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7" idx="0"/>
            <a:endCxn id="36" idx="2"/>
          </p:cNvCxnSpPr>
          <p:nvPr/>
        </p:nvCxnSpPr>
        <p:spPr>
          <a:xfrm rot="5400000" flipH="1" flipV="1">
            <a:off x="1396544" y="2136172"/>
            <a:ext cx="263387" cy="978828"/>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9" idx="0"/>
            <a:endCxn id="36" idx="2"/>
          </p:cNvCxnSpPr>
          <p:nvPr/>
        </p:nvCxnSpPr>
        <p:spPr>
          <a:xfrm rot="16200000" flipV="1">
            <a:off x="2364714" y="2146830"/>
            <a:ext cx="263387" cy="957512"/>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hevron 23"/>
          <p:cNvSpPr/>
          <p:nvPr/>
        </p:nvSpPr>
        <p:spPr bwMode="gray">
          <a:xfrm>
            <a:off x="4276013" y="1647628"/>
            <a:ext cx="278408" cy="2984941"/>
          </a:xfrm>
          <a:prstGeom prst="chevron">
            <a:avLst>
              <a:gd name="adj" fmla="val 81886"/>
            </a:avLst>
          </a:prstGeom>
          <a:solidFill>
            <a:schemeClr val="bg1">
              <a:lumMod val="65000"/>
            </a:schemeClr>
          </a:solidFill>
          <a:ln w="6350" algn="ctr">
            <a:solidFill>
              <a:schemeClr val="bg1">
                <a:lumMod val="65000"/>
              </a:schemeClr>
            </a:solidFill>
            <a:miter lim="800000"/>
            <a:headEnd/>
            <a:tailEnd/>
          </a:ln>
        </p:spPr>
        <p:txBody>
          <a:bodyPr lIns="90000" tIns="72000" rIns="90000" bIns="72000" anchor="ctr"/>
          <a:lstStyle/>
          <a:p>
            <a:pPr algn="ctr" defTabSz="914400">
              <a:spcBef>
                <a:spcPct val="50000"/>
              </a:spcBef>
              <a:buClr>
                <a:srgbClr val="F0AB00"/>
              </a:buClr>
              <a:buSzPct val="80000"/>
            </a:pPr>
            <a:endParaRPr lang="en-US" sz="1050" kern="0" dirty="0">
              <a:solidFill>
                <a:srgbClr val="000000"/>
              </a:solidFill>
              <a:latin typeface="BentonSans Medium" pitchFamily="2" charset="0"/>
              <a:ea typeface="Arial Unicode MS" pitchFamily="34" charset="-128"/>
              <a:cs typeface="Arial Unicode MS" pitchFamily="34" charset="-128"/>
            </a:endParaRPr>
          </a:p>
        </p:txBody>
      </p:sp>
      <p:sp>
        <p:nvSpPr>
          <p:cNvPr id="44" name="Rectangle 43"/>
          <p:cNvSpPr/>
          <p:nvPr/>
        </p:nvSpPr>
        <p:spPr bwMode="gray">
          <a:xfrm>
            <a:off x="5722945" y="2417551"/>
            <a:ext cx="1685932" cy="705383"/>
          </a:xfrm>
          <a:prstGeom prst="rect">
            <a:avLst/>
          </a:prstGeom>
          <a:solidFill>
            <a:schemeClr val="bg1">
              <a:lumMod val="85000"/>
            </a:schemeClr>
          </a:solidFill>
        </p:spPr>
        <p:txBody>
          <a:bodyPr wrap="square" rtlCol="0" anchor="t" anchorCtr="0">
            <a:noAutofit/>
          </a:bodyPr>
          <a:lstStyle/>
          <a:p>
            <a:pPr defTabSz="914400"/>
            <a:r>
              <a:rPr lang="en-US" sz="1200" b="1" dirty="0" smtClean="0">
                <a:solidFill>
                  <a:srgbClr val="000000"/>
                </a:solidFill>
                <a:latin typeface="Arial"/>
                <a:cs typeface="Arial"/>
              </a:rPr>
              <a:t>Application</a:t>
            </a:r>
          </a:p>
        </p:txBody>
      </p:sp>
      <p:sp>
        <p:nvSpPr>
          <p:cNvPr id="45" name="Rectangle 44"/>
          <p:cNvSpPr/>
          <p:nvPr/>
        </p:nvSpPr>
        <p:spPr bwMode="gray">
          <a:xfrm>
            <a:off x="5946862" y="2764904"/>
            <a:ext cx="1238098" cy="226866"/>
          </a:xfrm>
          <a:prstGeom prst="rect">
            <a:avLst/>
          </a:prstGeom>
          <a:solidFill>
            <a:schemeClr val="accent6"/>
          </a:solidFill>
        </p:spPr>
        <p:txBody>
          <a:bodyPr wrap="square" rtlCol="0" anchor="ctr" anchorCtr="1">
            <a:noAutofit/>
          </a:bodyPr>
          <a:lstStyle/>
          <a:p>
            <a:pPr algn="ctr" defTabSz="914400"/>
            <a:r>
              <a:rPr lang="en-US" sz="1100" b="1" dirty="0" smtClean="0">
                <a:solidFill>
                  <a:srgbClr val="FFFFFF"/>
                </a:solidFill>
                <a:latin typeface="Arial"/>
                <a:cs typeface="Arial"/>
              </a:rPr>
              <a:t>One SQL Script</a:t>
            </a:r>
          </a:p>
        </p:txBody>
      </p:sp>
      <p:sp>
        <p:nvSpPr>
          <p:cNvPr id="46" name="TextBox 45"/>
          <p:cNvSpPr txBox="1"/>
          <p:nvPr/>
        </p:nvSpPr>
        <p:spPr>
          <a:xfrm>
            <a:off x="6003898" y="2068672"/>
            <a:ext cx="1124026" cy="30777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1400" b="1" kern="0" dirty="0" smtClean="0">
                <a:solidFill>
                  <a:srgbClr val="000000"/>
                </a:solidFill>
                <a:latin typeface="Arial"/>
                <a:ea typeface="Arial Unicode MS" pitchFamily="34" charset="-128"/>
                <a:cs typeface="Arial Unicode MS" pitchFamily="34" charset="-128"/>
              </a:rPr>
              <a:t>SAP HANA</a:t>
            </a:r>
          </a:p>
        </p:txBody>
      </p:sp>
      <p:grpSp>
        <p:nvGrpSpPr>
          <p:cNvPr id="47" name="Group 46"/>
          <p:cNvGrpSpPr/>
          <p:nvPr/>
        </p:nvGrpSpPr>
        <p:grpSpPr>
          <a:xfrm>
            <a:off x="5673793" y="3284284"/>
            <a:ext cx="416342" cy="300783"/>
            <a:chOff x="5648930" y="3849931"/>
            <a:chExt cx="416342" cy="334203"/>
          </a:xfrm>
        </p:grpSpPr>
        <p:cxnSp>
          <p:nvCxnSpPr>
            <p:cNvPr id="48" name="Straight Connector 47"/>
            <p:cNvCxnSpPr/>
            <p:nvPr/>
          </p:nvCxnSpPr>
          <p:spPr>
            <a:xfrm>
              <a:off x="5648930" y="3849931"/>
              <a:ext cx="0" cy="30078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49741" y="3849931"/>
              <a:ext cx="0" cy="2228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53078" y="3849931"/>
              <a:ext cx="0" cy="1671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957770" y="3849931"/>
              <a:ext cx="0" cy="33420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65272" y="3849931"/>
              <a:ext cx="0" cy="2228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6209579" y="3352630"/>
            <a:ext cx="523289" cy="151716"/>
            <a:chOff x="5105418" y="2797190"/>
            <a:chExt cx="918606" cy="609874"/>
          </a:xfrm>
        </p:grpSpPr>
        <p:sp>
          <p:nvSpPr>
            <p:cNvPr id="54" name="Rectangle 53"/>
            <p:cNvSpPr/>
            <p:nvPr/>
          </p:nvSpPr>
          <p:spPr>
            <a:xfrm>
              <a:off x="5105418" y="279723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55" name="Rectangle 54"/>
            <p:cNvSpPr/>
            <p:nvPr/>
          </p:nvSpPr>
          <p:spPr>
            <a:xfrm>
              <a:off x="5105418" y="294963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56" name="Rectangle 55"/>
            <p:cNvSpPr/>
            <p:nvPr/>
          </p:nvSpPr>
          <p:spPr>
            <a:xfrm>
              <a:off x="5105418" y="3102035"/>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57" name="Rectangle 56"/>
            <p:cNvSpPr/>
            <p:nvPr/>
          </p:nvSpPr>
          <p:spPr>
            <a:xfrm>
              <a:off x="5105418" y="3254358"/>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58" name="Rectangle 57"/>
            <p:cNvSpPr/>
            <p:nvPr/>
          </p:nvSpPr>
          <p:spPr>
            <a:xfrm>
              <a:off x="5334020" y="279719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59" name="Rectangle 58"/>
            <p:cNvSpPr/>
            <p:nvPr/>
          </p:nvSpPr>
          <p:spPr>
            <a:xfrm>
              <a:off x="5334020" y="29495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0" name="Rectangle 59"/>
            <p:cNvSpPr/>
            <p:nvPr/>
          </p:nvSpPr>
          <p:spPr>
            <a:xfrm>
              <a:off x="5334016" y="31019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1" name="Rectangle 60"/>
            <p:cNvSpPr/>
            <p:nvPr/>
          </p:nvSpPr>
          <p:spPr>
            <a:xfrm>
              <a:off x="5334020" y="325435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2" name="Rectangle 61"/>
            <p:cNvSpPr/>
            <p:nvPr/>
          </p:nvSpPr>
          <p:spPr>
            <a:xfrm>
              <a:off x="5566820" y="279754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3" name="Rectangle 62"/>
            <p:cNvSpPr/>
            <p:nvPr/>
          </p:nvSpPr>
          <p:spPr>
            <a:xfrm>
              <a:off x="5566820" y="29499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4" name="Rectangle 63"/>
            <p:cNvSpPr/>
            <p:nvPr/>
          </p:nvSpPr>
          <p:spPr>
            <a:xfrm>
              <a:off x="5566820" y="31023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5" name="Rectangle 64"/>
            <p:cNvSpPr/>
            <p:nvPr/>
          </p:nvSpPr>
          <p:spPr>
            <a:xfrm>
              <a:off x="5566815" y="325466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6" name="Rectangle 65"/>
            <p:cNvSpPr/>
            <p:nvPr/>
          </p:nvSpPr>
          <p:spPr>
            <a:xfrm>
              <a:off x="5795414" y="279750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7" name="Rectangle 66"/>
            <p:cNvSpPr/>
            <p:nvPr/>
          </p:nvSpPr>
          <p:spPr>
            <a:xfrm>
              <a:off x="5795423" y="294990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8" name="Rectangle 67"/>
            <p:cNvSpPr/>
            <p:nvPr/>
          </p:nvSpPr>
          <p:spPr>
            <a:xfrm>
              <a:off x="5795410" y="3102296"/>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9" name="Rectangle 68"/>
            <p:cNvSpPr/>
            <p:nvPr/>
          </p:nvSpPr>
          <p:spPr>
            <a:xfrm>
              <a:off x="5795398" y="3254652"/>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grpSp>
      <p:grpSp>
        <p:nvGrpSpPr>
          <p:cNvPr id="70" name="Group 69"/>
          <p:cNvGrpSpPr/>
          <p:nvPr/>
        </p:nvGrpSpPr>
        <p:grpSpPr>
          <a:xfrm>
            <a:off x="6907516" y="3352553"/>
            <a:ext cx="523289" cy="151716"/>
            <a:chOff x="5105418" y="2797190"/>
            <a:chExt cx="918606" cy="609874"/>
          </a:xfrm>
        </p:grpSpPr>
        <p:sp>
          <p:nvSpPr>
            <p:cNvPr id="71" name="Rectangle 70"/>
            <p:cNvSpPr/>
            <p:nvPr/>
          </p:nvSpPr>
          <p:spPr>
            <a:xfrm>
              <a:off x="5105418" y="279723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2" name="Rectangle 71"/>
            <p:cNvSpPr/>
            <p:nvPr/>
          </p:nvSpPr>
          <p:spPr>
            <a:xfrm>
              <a:off x="5105418" y="294963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3" name="Rectangle 72"/>
            <p:cNvSpPr/>
            <p:nvPr/>
          </p:nvSpPr>
          <p:spPr>
            <a:xfrm>
              <a:off x="5105418" y="3102035"/>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4" name="Rectangle 73"/>
            <p:cNvSpPr/>
            <p:nvPr/>
          </p:nvSpPr>
          <p:spPr>
            <a:xfrm>
              <a:off x="5105418" y="3254358"/>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5" name="Rectangle 74"/>
            <p:cNvSpPr/>
            <p:nvPr/>
          </p:nvSpPr>
          <p:spPr>
            <a:xfrm>
              <a:off x="5334020" y="279719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6" name="Rectangle 75"/>
            <p:cNvSpPr/>
            <p:nvPr/>
          </p:nvSpPr>
          <p:spPr>
            <a:xfrm>
              <a:off x="5334020" y="29495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7" name="Rectangle 76"/>
            <p:cNvSpPr/>
            <p:nvPr/>
          </p:nvSpPr>
          <p:spPr>
            <a:xfrm>
              <a:off x="5334016" y="31019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8" name="Rectangle 77"/>
            <p:cNvSpPr/>
            <p:nvPr/>
          </p:nvSpPr>
          <p:spPr>
            <a:xfrm>
              <a:off x="5334020" y="325435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9" name="Rectangle 78"/>
            <p:cNvSpPr/>
            <p:nvPr/>
          </p:nvSpPr>
          <p:spPr>
            <a:xfrm>
              <a:off x="5566820" y="279754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0" name="Rectangle 79"/>
            <p:cNvSpPr/>
            <p:nvPr/>
          </p:nvSpPr>
          <p:spPr>
            <a:xfrm>
              <a:off x="5566820" y="29499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1" name="Rectangle 80"/>
            <p:cNvSpPr/>
            <p:nvPr/>
          </p:nvSpPr>
          <p:spPr>
            <a:xfrm>
              <a:off x="5566820" y="31023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2" name="Rectangle 81"/>
            <p:cNvSpPr/>
            <p:nvPr/>
          </p:nvSpPr>
          <p:spPr>
            <a:xfrm>
              <a:off x="5566815" y="325466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3" name="Rectangle 82"/>
            <p:cNvSpPr/>
            <p:nvPr/>
          </p:nvSpPr>
          <p:spPr>
            <a:xfrm>
              <a:off x="5795414" y="279750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4" name="Rectangle 83"/>
            <p:cNvSpPr/>
            <p:nvPr/>
          </p:nvSpPr>
          <p:spPr>
            <a:xfrm>
              <a:off x="5795423" y="294990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5" name="Rectangle 84"/>
            <p:cNvSpPr/>
            <p:nvPr/>
          </p:nvSpPr>
          <p:spPr>
            <a:xfrm>
              <a:off x="5795410" y="3102296"/>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86" name="Rectangle 85"/>
            <p:cNvSpPr/>
            <p:nvPr/>
          </p:nvSpPr>
          <p:spPr>
            <a:xfrm>
              <a:off x="5795398" y="3254652"/>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grpSp>
      <p:cxnSp>
        <p:nvCxnSpPr>
          <p:cNvPr id="87" name="Straight Arrow Connector 86"/>
          <p:cNvCxnSpPr/>
          <p:nvPr/>
        </p:nvCxnSpPr>
        <p:spPr>
          <a:xfrm flipH="1" flipV="1">
            <a:off x="6406412" y="3518138"/>
            <a:ext cx="1" cy="73381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7205528" y="3518138"/>
            <a:ext cx="2376" cy="87328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6266740" y="3134173"/>
            <a:ext cx="1107996" cy="261610"/>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1100" b="1" kern="0" dirty="0" smtClean="0">
                <a:solidFill>
                  <a:srgbClr val="000000"/>
                </a:solidFill>
                <a:latin typeface="Arial"/>
                <a:ea typeface="Arial Unicode MS" pitchFamily="34" charset="-128"/>
                <a:cs typeface="Arial Unicode MS" pitchFamily="34" charset="-128"/>
              </a:rPr>
              <a:t>Virtual Tables</a:t>
            </a:r>
            <a:endParaRPr lang="en-US" sz="1100" b="1" kern="0" dirty="0">
              <a:solidFill>
                <a:srgbClr val="000000"/>
              </a:solidFill>
              <a:latin typeface="Arial"/>
              <a:ea typeface="Arial Unicode MS" pitchFamily="34" charset="-128"/>
              <a:cs typeface="Arial Unicode MS" pitchFamily="34" charset="-128"/>
            </a:endParaRPr>
          </a:p>
        </p:txBody>
      </p:sp>
      <p:sp>
        <p:nvSpPr>
          <p:cNvPr id="90" name="TextBox 89"/>
          <p:cNvSpPr txBox="1"/>
          <p:nvPr/>
        </p:nvSpPr>
        <p:spPr>
          <a:xfrm>
            <a:off x="4934711" y="4858393"/>
            <a:ext cx="3513954" cy="215444"/>
          </a:xfrm>
          <a:prstGeom prst="rect">
            <a:avLst/>
          </a:prstGeom>
          <a:noFill/>
        </p:spPr>
        <p:txBody>
          <a:bodyPr wrap="square" rtlCol="0">
            <a:spAutoFit/>
          </a:bodyPr>
          <a:lstStyle/>
          <a:p>
            <a:pPr defTabSz="914400" fontAlgn="base">
              <a:spcBef>
                <a:spcPct val="50000"/>
              </a:spcBef>
              <a:spcAft>
                <a:spcPct val="0"/>
              </a:spcAft>
              <a:buClr>
                <a:srgbClr val="F0AB00"/>
              </a:buClr>
              <a:buSzPct val="80000"/>
            </a:pPr>
            <a:r>
              <a:rPr lang="en-US" sz="800" dirty="0">
                <a:solidFill>
                  <a:srgbClr val="000000"/>
                </a:solidFill>
                <a:latin typeface="BentonSans Bold" pitchFamily="2" charset="0"/>
              </a:rPr>
              <a:t>Supported DBs as of </a:t>
            </a:r>
            <a:r>
              <a:rPr lang="en-US" sz="800" dirty="0" smtClean="0">
                <a:solidFill>
                  <a:srgbClr val="000000"/>
                </a:solidFill>
                <a:latin typeface="BentonSans Bold" pitchFamily="2" charset="0"/>
              </a:rPr>
              <a:t>SPS6</a:t>
            </a:r>
            <a:r>
              <a:rPr lang="en-US" sz="800" dirty="0">
                <a:solidFill>
                  <a:srgbClr val="000000"/>
                </a:solidFill>
                <a:latin typeface="BentonSans Bold" pitchFamily="2" charset="0"/>
              </a:rPr>
              <a:t>: </a:t>
            </a:r>
            <a:r>
              <a:rPr lang="en-US" sz="800" dirty="0" smtClean="0">
                <a:solidFill>
                  <a:srgbClr val="000000"/>
                </a:solidFill>
                <a:latin typeface="BentonSans Bold" pitchFamily="2" charset="0"/>
              </a:rPr>
              <a:t> </a:t>
            </a:r>
            <a:r>
              <a:rPr lang="en-US" sz="800" dirty="0" smtClean="0">
                <a:solidFill>
                  <a:srgbClr val="000000"/>
                </a:solidFill>
                <a:latin typeface="BentonSans Regular" pitchFamily="2" charset="0"/>
              </a:rPr>
              <a:t>Sybase ASE, IQ </a:t>
            </a:r>
            <a:r>
              <a:rPr lang="en-US" sz="800" dirty="0">
                <a:solidFill>
                  <a:srgbClr val="000000"/>
                </a:solidFill>
                <a:latin typeface="BentonSans Regular" pitchFamily="2" charset="0"/>
              </a:rPr>
              <a:t>Hadoop/HIVE, </a:t>
            </a:r>
            <a:r>
              <a:rPr lang="en-US" sz="800" dirty="0" smtClean="0">
                <a:solidFill>
                  <a:srgbClr val="000000"/>
                </a:solidFill>
                <a:latin typeface="BentonSans Regular" pitchFamily="2" charset="0"/>
              </a:rPr>
              <a:t>Teradata</a:t>
            </a:r>
            <a:endParaRPr lang="en-US" sz="800" dirty="0">
              <a:solidFill>
                <a:srgbClr val="000000"/>
              </a:solidFill>
              <a:latin typeface="BentonSans Regular" pitchFamily="2" charset="0"/>
            </a:endParaRPr>
          </a:p>
        </p:txBody>
      </p:sp>
      <p:sp>
        <p:nvSpPr>
          <p:cNvPr id="91" name="Rectangle 90"/>
          <p:cNvSpPr/>
          <p:nvPr/>
        </p:nvSpPr>
        <p:spPr bwMode="gray">
          <a:xfrm>
            <a:off x="704159" y="1803000"/>
            <a:ext cx="2626984" cy="329184"/>
          </a:xfrm>
          <a:prstGeom prst="rect">
            <a:avLst/>
          </a:prstGeom>
          <a:solidFill>
            <a:schemeClr val="accent2"/>
          </a:solidFill>
        </p:spPr>
        <p:txBody>
          <a:bodyPr wrap="square" rtlCol="0" anchor="ctr" anchorCtr="1">
            <a:noAutofit/>
          </a:bodyPr>
          <a:lstStyle/>
          <a:p>
            <a:pPr algn="ctr" defTabSz="914400"/>
            <a:r>
              <a:rPr lang="en-US" sz="1000" b="1" dirty="0" smtClean="0">
                <a:solidFill>
                  <a:srgbClr val="FFFFFF"/>
                </a:solidFill>
                <a:latin typeface="Arial"/>
                <a:cs typeface="Arial"/>
              </a:rPr>
              <a:t>Data-Type Mapping &amp; Compensate Missing Functions in  DB</a:t>
            </a:r>
            <a:endParaRPr lang="en-US" sz="1000" b="1" dirty="0">
              <a:solidFill>
                <a:srgbClr val="FFFFFF"/>
              </a:solidFill>
              <a:latin typeface="Arial"/>
              <a:cs typeface="Arial"/>
            </a:endParaRPr>
          </a:p>
        </p:txBody>
      </p:sp>
      <p:cxnSp>
        <p:nvCxnSpPr>
          <p:cNvPr id="92" name="Straight Arrow Connector 91"/>
          <p:cNvCxnSpPr>
            <a:stCxn id="36" idx="0"/>
            <a:endCxn id="91" idx="2"/>
          </p:cNvCxnSpPr>
          <p:nvPr/>
        </p:nvCxnSpPr>
        <p:spPr>
          <a:xfrm flipV="1">
            <a:off x="2017651" y="2132184"/>
            <a:ext cx="0" cy="1308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577441" y="4506461"/>
            <a:ext cx="958981" cy="335957"/>
          </a:xfrm>
          <a:prstGeom prst="rect">
            <a:avLst/>
          </a:prstGeom>
          <a:solidFill>
            <a:srgbClr val="970A82"/>
          </a:solidFill>
        </p:spPr>
        <p:txBody>
          <a:bodyPr wrap="square" rtlCol="0" anchor="ctr" anchorCtr="1">
            <a:noAutofit/>
          </a:bodyPr>
          <a:lstStyle/>
          <a:p>
            <a:pPr algn="ctr" defTabSz="914400"/>
            <a:r>
              <a:rPr lang="en-US" sz="900" b="1" dirty="0" smtClean="0">
                <a:solidFill>
                  <a:srgbClr val="FFFFFF"/>
                </a:solidFill>
                <a:latin typeface="Arial"/>
                <a:cs typeface="Arial"/>
              </a:rPr>
              <a:t>Modeling</a:t>
            </a:r>
          </a:p>
          <a:p>
            <a:pPr algn="ctr" defTabSz="914400"/>
            <a:r>
              <a:rPr lang="en-US" sz="900" b="1" dirty="0" smtClean="0">
                <a:solidFill>
                  <a:srgbClr val="FFFFFF"/>
                </a:solidFill>
                <a:latin typeface="Arial"/>
                <a:cs typeface="Arial"/>
              </a:rPr>
              <a:t>Environment</a:t>
            </a:r>
          </a:p>
        </p:txBody>
      </p:sp>
      <p:sp>
        <p:nvSpPr>
          <p:cNvPr id="94" name="Rectangle 93"/>
          <p:cNvSpPr/>
          <p:nvPr/>
        </p:nvSpPr>
        <p:spPr bwMode="gray">
          <a:xfrm>
            <a:off x="1611332" y="4506461"/>
            <a:ext cx="903303" cy="335957"/>
          </a:xfrm>
          <a:prstGeom prst="rect">
            <a:avLst/>
          </a:prstGeom>
          <a:solidFill>
            <a:schemeClr val="accent6"/>
          </a:solidFill>
        </p:spPr>
        <p:txBody>
          <a:bodyPr wrap="square" rtlCol="0" anchor="ctr" anchorCtr="1">
            <a:noAutofit/>
          </a:bodyPr>
          <a:lstStyle/>
          <a:p>
            <a:pPr algn="ctr" defTabSz="914400"/>
            <a:r>
              <a:rPr lang="en-US" sz="900" b="1" dirty="0" smtClean="0">
                <a:solidFill>
                  <a:srgbClr val="FFFFFF"/>
                </a:solidFill>
                <a:latin typeface="Arial"/>
                <a:cs typeface="Arial"/>
              </a:rPr>
              <a:t>Modeling</a:t>
            </a:r>
          </a:p>
          <a:p>
            <a:pPr algn="ctr" defTabSz="914400"/>
            <a:r>
              <a:rPr lang="en-US" sz="900" b="1" dirty="0" smtClean="0">
                <a:solidFill>
                  <a:srgbClr val="FFFFFF"/>
                </a:solidFill>
                <a:latin typeface="Arial"/>
                <a:cs typeface="Arial"/>
              </a:rPr>
              <a:t>Environment</a:t>
            </a:r>
          </a:p>
        </p:txBody>
      </p:sp>
      <p:sp>
        <p:nvSpPr>
          <p:cNvPr id="95" name="Rectangle 94"/>
          <p:cNvSpPr/>
          <p:nvPr/>
        </p:nvSpPr>
        <p:spPr bwMode="gray">
          <a:xfrm>
            <a:off x="2582510" y="4506461"/>
            <a:ext cx="905690" cy="335957"/>
          </a:xfrm>
          <a:prstGeom prst="rect">
            <a:avLst/>
          </a:prstGeom>
          <a:solidFill>
            <a:schemeClr val="tx1"/>
          </a:solidFill>
        </p:spPr>
        <p:txBody>
          <a:bodyPr wrap="square" rtlCol="0" anchor="ctr" anchorCtr="1">
            <a:noAutofit/>
          </a:bodyPr>
          <a:lstStyle/>
          <a:p>
            <a:pPr algn="ctr" defTabSz="914400"/>
            <a:r>
              <a:rPr lang="en-US" sz="900" b="1" dirty="0" smtClean="0">
                <a:solidFill>
                  <a:srgbClr val="FFFFFF"/>
                </a:solidFill>
                <a:latin typeface="Arial"/>
                <a:cs typeface="Arial"/>
              </a:rPr>
              <a:t>Modeling</a:t>
            </a:r>
          </a:p>
          <a:p>
            <a:pPr algn="ctr" defTabSz="914400"/>
            <a:r>
              <a:rPr lang="en-US" sz="900" b="1" dirty="0" smtClean="0">
                <a:solidFill>
                  <a:srgbClr val="FFFFFF"/>
                </a:solidFill>
                <a:latin typeface="Arial"/>
                <a:cs typeface="Arial"/>
              </a:rPr>
              <a:t>Environment</a:t>
            </a:r>
          </a:p>
        </p:txBody>
      </p:sp>
      <p:cxnSp>
        <p:nvCxnSpPr>
          <p:cNvPr id="96" name="Straight Arrow Connector 95"/>
          <p:cNvCxnSpPr/>
          <p:nvPr/>
        </p:nvCxnSpPr>
        <p:spPr>
          <a:xfrm>
            <a:off x="6537528" y="1625607"/>
            <a:ext cx="0" cy="35478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2" descr="\\psf\Home\Graphic Tank\Apps and Databases-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960" y="3602532"/>
            <a:ext cx="726226" cy="59046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psf\Home\Graphic Tank\Apps and Databases-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159" y="3629371"/>
            <a:ext cx="692810" cy="56362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psf\Home\Graphic Tank\Apps and Databases-02.png"/>
          <p:cNvPicPr preferRelativeResize="0">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661768" y="3598637"/>
            <a:ext cx="722376" cy="59436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psf\Home\Graphic Tank\Apps and Databases-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3299" y="4251953"/>
            <a:ext cx="726226" cy="590465"/>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Straight Arrow Connector 100"/>
          <p:cNvCxnSpPr/>
          <p:nvPr/>
        </p:nvCxnSpPr>
        <p:spPr>
          <a:xfrm flipH="1" flipV="1">
            <a:off x="3006031" y="3225513"/>
            <a:ext cx="1670" cy="4038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5" descr="\\psf\Home\Graphic Tank\hive_logo.png"/>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741978" y="3617290"/>
            <a:ext cx="526816" cy="47145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psf\Home\Graphic Tank\Apps and Databases-02.png"/>
          <p:cNvPicPr preferRelativeResize="0">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46716" y="4248058"/>
            <a:ext cx="722376" cy="59436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 descr="\\psf\Home\Graphic Tank\hive_logo.png"/>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984037" y="4268946"/>
            <a:ext cx="526816" cy="471450"/>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bwMode="gray">
          <a:xfrm>
            <a:off x="5499202" y="1421521"/>
            <a:ext cx="2090940" cy="286068"/>
          </a:xfrm>
          <a:prstGeom prst="rect">
            <a:avLst/>
          </a:prstGeom>
          <a:solidFill>
            <a:schemeClr val="bg1">
              <a:lumMod val="75000"/>
            </a:schemeClr>
          </a:solidFill>
        </p:spPr>
        <p:txBody>
          <a:bodyPr wrap="square" rtlCol="0" anchor="ctr" anchorCtr="1">
            <a:noAutofit/>
          </a:bodyPr>
          <a:lstStyle/>
          <a:p>
            <a:pPr algn="ctr" defTabSz="914400"/>
            <a:r>
              <a:rPr lang="en-US" sz="900" b="1" dirty="0">
                <a:solidFill>
                  <a:srgbClr val="000000"/>
                </a:solidFill>
                <a:latin typeface="Arial"/>
                <a:cs typeface="Arial"/>
              </a:rPr>
              <a:t>Modeling and </a:t>
            </a:r>
            <a:r>
              <a:rPr lang="en-US" sz="900" b="1" dirty="0" smtClean="0">
                <a:solidFill>
                  <a:srgbClr val="000000"/>
                </a:solidFill>
                <a:latin typeface="Arial"/>
                <a:cs typeface="Arial"/>
              </a:rPr>
              <a:t/>
            </a:r>
            <a:br>
              <a:rPr lang="en-US" sz="900" b="1" dirty="0" smtClean="0">
                <a:solidFill>
                  <a:srgbClr val="000000"/>
                </a:solidFill>
                <a:latin typeface="Arial"/>
                <a:cs typeface="Arial"/>
              </a:rPr>
            </a:br>
            <a:r>
              <a:rPr lang="en-US" sz="900" b="1" dirty="0" smtClean="0">
                <a:solidFill>
                  <a:srgbClr val="000000"/>
                </a:solidFill>
                <a:latin typeface="Arial"/>
                <a:cs typeface="Arial"/>
              </a:rPr>
              <a:t>Development </a:t>
            </a:r>
            <a:r>
              <a:rPr lang="en-US" sz="900" b="1" dirty="0">
                <a:solidFill>
                  <a:srgbClr val="000000"/>
                </a:solidFill>
                <a:latin typeface="Arial"/>
                <a:cs typeface="Arial"/>
              </a:rPr>
              <a:t>Environment</a:t>
            </a:r>
          </a:p>
        </p:txBody>
      </p:sp>
    </p:spTree>
    <p:extLst>
      <p:ext uri="{BB962C8B-B14F-4D97-AF65-F5344CB8AC3E}">
        <p14:creationId xmlns:p14="http://schemas.microsoft.com/office/powerpoint/2010/main" val="11814069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en-US" dirty="0" err="1" smtClean="0"/>
              <a:t>Hadoop</a:t>
            </a:r>
            <a:r>
              <a:rPr lang="en-US" dirty="0" smtClean="0"/>
              <a:t> Integration</a:t>
            </a:r>
            <a:endParaRPr lang="en-US" sz="1400" b="0" dirty="0"/>
          </a:p>
        </p:txBody>
      </p:sp>
      <p:sp>
        <p:nvSpPr>
          <p:cNvPr id="33" name="Content Placeholder 2"/>
          <p:cNvSpPr txBox="1">
            <a:spLocks/>
          </p:cNvSpPr>
          <p:nvPr/>
        </p:nvSpPr>
        <p:spPr bwMode="gray">
          <a:xfrm>
            <a:off x="4276309" y="1390926"/>
            <a:ext cx="4486691" cy="5022573"/>
          </a:xfrm>
          <a:prstGeom prst="rect">
            <a:avLst/>
          </a:prstGeom>
          <a:noFill/>
          <a:ln w="9525">
            <a:noFill/>
            <a:miter lim="800000"/>
            <a:headEnd/>
            <a:tailEnd/>
          </a:ln>
        </p:spPr>
        <p:txBody>
          <a:bodyPr vert="horz" wrap="square" lIns="91440" tIns="0" rIns="91440" bIns="0" numCol="1" anchor="t" anchorCtr="0" compatLnSpc="1">
            <a:prstTxWarp prst="textNoShape">
              <a:avLst/>
            </a:prstTxWarp>
          </a:bodyPr>
          <a:lstStyle/>
          <a:p>
            <a:pPr marL="285750" lvl="1" indent="-285750" defTabSz="914400" eaLnBrk="0" hangingPunct="0">
              <a:spcBef>
                <a:spcPts val="500"/>
              </a:spcBef>
              <a:buClr>
                <a:srgbClr val="44697D"/>
              </a:buClr>
              <a:buSzPct val="100000"/>
              <a:buFont typeface="wingdings"/>
              <a:buChar char=""/>
              <a:defRPr/>
            </a:pPr>
            <a:r>
              <a:rPr lang="en-US" dirty="0" smtClean="0">
                <a:solidFill>
                  <a:srgbClr val="000000"/>
                </a:solidFill>
                <a:latin typeface="Arial" pitchFamily="34" charset="0"/>
                <a:ea typeface="Arial Unicode MS" pitchFamily="34" charset="-128"/>
                <a:cs typeface="Arial" pitchFamily="34" charset="0"/>
                <a:sym typeface="Wingdings" pitchFamily="2" charset="2"/>
              </a:rPr>
              <a:t>Integration at ETL layer</a:t>
            </a:r>
          </a:p>
          <a:p>
            <a:pPr marL="742950" lvl="2" indent="-285750" defTabSz="914400" eaLnBrk="0" hangingPunct="0">
              <a:spcBef>
                <a:spcPts val="500"/>
              </a:spcBef>
              <a:buClr>
                <a:srgbClr val="44697D"/>
              </a:buClr>
              <a:buSzPct val="80000"/>
              <a:buFont typeface="Wingdings"/>
              <a:buChar char="n"/>
              <a:defRPr/>
            </a:pPr>
            <a:r>
              <a:rPr lang="en-US" sz="1400" dirty="0" smtClean="0">
                <a:solidFill>
                  <a:srgbClr val="000000"/>
                </a:solidFill>
                <a:latin typeface="Arial" pitchFamily="34" charset="0"/>
                <a:ea typeface="Arial Unicode MS" pitchFamily="34" charset="-128"/>
                <a:cs typeface="Arial" pitchFamily="34" charset="0"/>
                <a:sym typeface="Wingdings" pitchFamily="2" charset="2"/>
              </a:rPr>
              <a:t>Data Services provides bi-directional </a:t>
            </a:r>
            <a:r>
              <a:rPr lang="en-US" sz="1400" dirty="0" err="1" smtClean="0">
                <a:solidFill>
                  <a:srgbClr val="000000"/>
                </a:solidFill>
                <a:latin typeface="Arial" pitchFamily="34" charset="0"/>
                <a:ea typeface="Arial Unicode MS" pitchFamily="34" charset="-128"/>
                <a:cs typeface="Arial" pitchFamily="34" charset="0"/>
                <a:sym typeface="Wingdings" pitchFamily="2" charset="2"/>
              </a:rPr>
              <a:t>Hadoop</a:t>
            </a:r>
            <a:r>
              <a:rPr lang="en-US" sz="1400" dirty="0" smtClean="0">
                <a:solidFill>
                  <a:srgbClr val="000000"/>
                </a:solidFill>
                <a:latin typeface="Arial" pitchFamily="34" charset="0"/>
                <a:ea typeface="Arial Unicode MS" pitchFamily="34" charset="-128"/>
                <a:cs typeface="Arial" pitchFamily="34" charset="0"/>
                <a:sym typeface="Wingdings" pitchFamily="2" charset="2"/>
              </a:rPr>
              <a:t> </a:t>
            </a:r>
            <a:r>
              <a:rPr lang="en-US" sz="1400" dirty="0">
                <a:solidFill>
                  <a:srgbClr val="000000"/>
                </a:solidFill>
                <a:latin typeface="Arial" pitchFamily="34" charset="0"/>
                <a:ea typeface="Arial Unicode MS" pitchFamily="34" charset="-128"/>
                <a:cs typeface="Arial" pitchFamily="34" charset="0"/>
                <a:sym typeface="Wingdings" pitchFamily="2" charset="2"/>
              </a:rPr>
              <a:t>connectivity: HIVE, HDFS, Push down entity extraction to </a:t>
            </a:r>
            <a:r>
              <a:rPr lang="en-US" sz="1400" dirty="0" err="1">
                <a:solidFill>
                  <a:srgbClr val="000000"/>
                </a:solidFill>
                <a:latin typeface="Arial" pitchFamily="34" charset="0"/>
                <a:ea typeface="Arial Unicode MS" pitchFamily="34" charset="-128"/>
                <a:cs typeface="Arial" pitchFamily="34" charset="0"/>
                <a:sym typeface="Wingdings" pitchFamily="2" charset="2"/>
              </a:rPr>
              <a:t>Hadoop</a:t>
            </a:r>
            <a:r>
              <a:rPr lang="en-US" sz="1400" dirty="0">
                <a:solidFill>
                  <a:srgbClr val="000000"/>
                </a:solidFill>
                <a:latin typeface="Arial" pitchFamily="34" charset="0"/>
                <a:ea typeface="Arial Unicode MS" pitchFamily="34" charset="-128"/>
                <a:cs typeface="Arial" pitchFamily="34" charset="0"/>
                <a:sym typeface="Wingdings" pitchFamily="2" charset="2"/>
              </a:rPr>
              <a:t> as </a:t>
            </a:r>
            <a:r>
              <a:rPr lang="en-US" sz="1400" dirty="0" err="1">
                <a:solidFill>
                  <a:srgbClr val="000000"/>
                </a:solidFill>
                <a:latin typeface="Arial" pitchFamily="34" charset="0"/>
                <a:ea typeface="Arial Unicode MS" pitchFamily="34" charset="-128"/>
                <a:cs typeface="Arial" pitchFamily="34" charset="0"/>
                <a:sym typeface="Wingdings" pitchFamily="2" charset="2"/>
              </a:rPr>
              <a:t>MapReduce</a:t>
            </a:r>
            <a:r>
              <a:rPr lang="en-US" sz="1400" dirty="0">
                <a:solidFill>
                  <a:srgbClr val="000000"/>
                </a:solidFill>
                <a:latin typeface="Arial" pitchFamily="34" charset="0"/>
                <a:ea typeface="Arial Unicode MS" pitchFamily="34" charset="-128"/>
                <a:cs typeface="Arial" pitchFamily="34" charset="0"/>
                <a:sym typeface="Wingdings" pitchFamily="2" charset="2"/>
              </a:rPr>
              <a:t> jobs</a:t>
            </a:r>
          </a:p>
          <a:p>
            <a:pPr marL="285750" lvl="1" indent="-285750" defTabSz="914400" eaLnBrk="0" hangingPunct="0">
              <a:spcBef>
                <a:spcPts val="500"/>
              </a:spcBef>
              <a:buClr>
                <a:srgbClr val="44697D"/>
              </a:buClr>
              <a:buSzPct val="100000"/>
              <a:buFont typeface="wingdings"/>
              <a:buChar char=""/>
              <a:defRPr/>
            </a:pPr>
            <a:r>
              <a:rPr lang="en-US" dirty="0" smtClean="0">
                <a:solidFill>
                  <a:srgbClr val="000000"/>
                </a:solidFill>
                <a:latin typeface="Arial" pitchFamily="34" charset="0"/>
                <a:ea typeface="Arial Unicode MS" pitchFamily="34" charset="-128"/>
                <a:cs typeface="Arial" pitchFamily="34" charset="0"/>
                <a:sym typeface="Wingdings" pitchFamily="2" charset="2"/>
              </a:rPr>
              <a:t>Direct </a:t>
            </a:r>
            <a:r>
              <a:rPr lang="en-US" dirty="0">
                <a:solidFill>
                  <a:srgbClr val="000000"/>
                </a:solidFill>
                <a:latin typeface="Arial" pitchFamily="34" charset="0"/>
                <a:ea typeface="Arial Unicode MS" pitchFamily="34" charset="-128"/>
                <a:cs typeface="Arial" pitchFamily="34" charset="0"/>
                <a:sym typeface="Wingdings" pitchFamily="2" charset="2"/>
              </a:rPr>
              <a:t>HANA-</a:t>
            </a:r>
            <a:r>
              <a:rPr lang="en-US" dirty="0" err="1">
                <a:solidFill>
                  <a:srgbClr val="000000"/>
                </a:solidFill>
                <a:latin typeface="Arial" pitchFamily="34" charset="0"/>
                <a:ea typeface="Arial Unicode MS" pitchFamily="34" charset="-128"/>
                <a:cs typeface="Arial" pitchFamily="34" charset="0"/>
                <a:sym typeface="Wingdings" pitchFamily="2" charset="2"/>
              </a:rPr>
              <a:t>Hadoop</a:t>
            </a:r>
            <a:r>
              <a:rPr lang="en-US" dirty="0">
                <a:solidFill>
                  <a:srgbClr val="000000"/>
                </a:solidFill>
                <a:latin typeface="Arial" pitchFamily="34" charset="0"/>
                <a:ea typeface="Arial Unicode MS" pitchFamily="34" charset="-128"/>
                <a:cs typeface="Arial" pitchFamily="34" charset="0"/>
                <a:sym typeface="Wingdings" pitchFamily="2" charset="2"/>
              </a:rPr>
              <a:t> connectivity</a:t>
            </a:r>
          </a:p>
          <a:p>
            <a:pPr marL="742950" lvl="2" indent="-285750" defTabSz="914400" eaLnBrk="0" hangingPunct="0">
              <a:spcBef>
                <a:spcPts val="500"/>
              </a:spcBef>
              <a:buClr>
                <a:srgbClr val="44697D"/>
              </a:buClr>
              <a:buSzPct val="80000"/>
              <a:buFont typeface="Wingdings"/>
              <a:buChar char="n"/>
              <a:defRPr/>
            </a:pPr>
            <a:r>
              <a:rPr lang="en-US" sz="1400" dirty="0" smtClean="0">
                <a:solidFill>
                  <a:srgbClr val="000000"/>
                </a:solidFill>
                <a:latin typeface="Arial" pitchFamily="34" charset="0"/>
                <a:ea typeface="Arial Unicode MS" pitchFamily="34" charset="-128"/>
                <a:cs typeface="Arial" pitchFamily="34" charset="0"/>
                <a:sym typeface="Wingdings" pitchFamily="2" charset="2"/>
              </a:rPr>
              <a:t>Proxy </a:t>
            </a:r>
            <a:r>
              <a:rPr lang="en-US" sz="1400" dirty="0">
                <a:solidFill>
                  <a:srgbClr val="000000"/>
                </a:solidFill>
                <a:latin typeface="Arial" pitchFamily="34" charset="0"/>
                <a:ea typeface="Arial Unicode MS" pitchFamily="34" charset="-128"/>
                <a:cs typeface="Arial" pitchFamily="34" charset="0"/>
                <a:sym typeface="Wingdings" pitchFamily="2" charset="2"/>
              </a:rPr>
              <a:t>Table (HANA SP6)</a:t>
            </a:r>
          </a:p>
          <a:p>
            <a:pPr marL="1200150" lvl="3" indent="-285750" defTabSz="914400" eaLnBrk="0" hangingPunct="0">
              <a:spcBef>
                <a:spcPts val="500"/>
              </a:spcBef>
              <a:buClr>
                <a:srgbClr val="44697D"/>
              </a:buClr>
              <a:buSzPct val="80000"/>
              <a:buFont typeface="Wingdings" pitchFamily="2" charset="2"/>
              <a:buChar char="§"/>
              <a:defRPr/>
            </a:pPr>
            <a:r>
              <a:rPr lang="en-US" sz="1200" dirty="0">
                <a:solidFill>
                  <a:srgbClr val="000000"/>
                </a:solidFill>
                <a:latin typeface="Arial" pitchFamily="34" charset="0"/>
                <a:ea typeface="Arial Unicode MS" pitchFamily="34" charset="-128"/>
                <a:cs typeface="Arial" pitchFamily="34" charset="0"/>
                <a:sym typeface="Wingdings" pitchFamily="2" charset="2"/>
              </a:rPr>
              <a:t>Virtual HANA table to federate </a:t>
            </a:r>
            <a:r>
              <a:rPr lang="en-US" sz="1200" dirty="0" smtClean="0">
                <a:solidFill>
                  <a:srgbClr val="000000"/>
                </a:solidFill>
                <a:latin typeface="Arial" pitchFamily="34" charset="0"/>
                <a:ea typeface="Arial Unicode MS" pitchFamily="34" charset="-128"/>
                <a:cs typeface="Arial" pitchFamily="34" charset="0"/>
                <a:sym typeface="Wingdings" pitchFamily="2" charset="2"/>
              </a:rPr>
              <a:t>a </a:t>
            </a:r>
            <a:r>
              <a:rPr lang="en-US" sz="1200" dirty="0">
                <a:solidFill>
                  <a:srgbClr val="000000"/>
                </a:solidFill>
                <a:latin typeface="Arial" pitchFamily="34" charset="0"/>
                <a:ea typeface="Arial Unicode MS" pitchFamily="34" charset="-128"/>
                <a:cs typeface="Arial" pitchFamily="34" charset="0"/>
                <a:sym typeface="Wingdings" pitchFamily="2" charset="2"/>
              </a:rPr>
              <a:t>Hive </a:t>
            </a:r>
            <a:r>
              <a:rPr lang="en-US" sz="1200" dirty="0" smtClean="0">
                <a:solidFill>
                  <a:srgbClr val="000000"/>
                </a:solidFill>
                <a:latin typeface="Arial" pitchFamily="34" charset="0"/>
                <a:ea typeface="Arial Unicode MS" pitchFamily="34" charset="-128"/>
                <a:cs typeface="Arial" pitchFamily="34" charset="0"/>
                <a:sym typeface="Wingdings" pitchFamily="2" charset="2"/>
              </a:rPr>
              <a:t>table</a:t>
            </a:r>
            <a:r>
              <a:rPr lang="en-US" sz="1200" dirty="0">
                <a:solidFill>
                  <a:srgbClr val="000000"/>
                </a:solidFill>
                <a:latin typeface="Arial" pitchFamily="34" charset="0"/>
                <a:ea typeface="Arial Unicode MS" pitchFamily="34" charset="-128"/>
                <a:cs typeface="Arial" pitchFamily="34" charset="0"/>
                <a:sym typeface="Wingdings" pitchFamily="2" charset="2"/>
              </a:rPr>
              <a:t> at query time </a:t>
            </a:r>
          </a:p>
          <a:p>
            <a:pPr marL="742950" lvl="2" indent="-285750" defTabSz="914400" eaLnBrk="0" hangingPunct="0">
              <a:spcBef>
                <a:spcPts val="500"/>
              </a:spcBef>
              <a:buClr>
                <a:srgbClr val="44697D"/>
              </a:buClr>
              <a:buSzPct val="80000"/>
              <a:buFont typeface="Wingdings"/>
              <a:buChar char="n"/>
              <a:defRPr/>
            </a:pPr>
            <a:r>
              <a:rPr lang="en-US" sz="1400" dirty="0" err="1">
                <a:solidFill>
                  <a:srgbClr val="000000"/>
                </a:solidFill>
                <a:latin typeface="Arial" pitchFamily="34" charset="0"/>
                <a:ea typeface="Arial Unicode MS" pitchFamily="34" charset="-128"/>
                <a:cs typeface="Arial" pitchFamily="34" charset="0"/>
                <a:sym typeface="Wingdings" pitchFamily="2" charset="2"/>
              </a:rPr>
              <a:t>HCatalog</a:t>
            </a:r>
            <a:r>
              <a:rPr lang="en-US" sz="1400" dirty="0">
                <a:solidFill>
                  <a:srgbClr val="000000"/>
                </a:solidFill>
                <a:latin typeface="Arial" pitchFamily="34" charset="0"/>
                <a:ea typeface="Arial Unicode MS" pitchFamily="34" charset="-128"/>
                <a:cs typeface="Arial" pitchFamily="34" charset="0"/>
                <a:sym typeface="Wingdings" pitchFamily="2" charset="2"/>
              </a:rPr>
              <a:t> integration (HANA SP6)</a:t>
            </a:r>
          </a:p>
          <a:p>
            <a:pPr marL="1200150" lvl="3" indent="-285750" defTabSz="914400" eaLnBrk="0" hangingPunct="0">
              <a:spcBef>
                <a:spcPts val="500"/>
              </a:spcBef>
              <a:buClr>
                <a:srgbClr val="44697D"/>
              </a:buClr>
              <a:buSzPct val="80000"/>
              <a:buFont typeface="Wingdings" pitchFamily="2" charset="2"/>
              <a:buChar char="§"/>
              <a:defRPr/>
            </a:pPr>
            <a:r>
              <a:rPr lang="en-US" sz="1200" dirty="0">
                <a:solidFill>
                  <a:srgbClr val="000000"/>
                </a:solidFill>
                <a:latin typeface="Arial" pitchFamily="34" charset="0"/>
                <a:ea typeface="Arial Unicode MS" pitchFamily="34" charset="-128"/>
                <a:cs typeface="Arial" pitchFamily="34" charset="0"/>
                <a:sym typeface="Wingdings" pitchFamily="2" charset="2"/>
              </a:rPr>
              <a:t>Leverage </a:t>
            </a:r>
            <a:r>
              <a:rPr lang="en-US" sz="1200" dirty="0" err="1">
                <a:solidFill>
                  <a:srgbClr val="000000"/>
                </a:solidFill>
                <a:latin typeface="Arial" pitchFamily="34" charset="0"/>
                <a:ea typeface="Arial Unicode MS" pitchFamily="34" charset="-128"/>
                <a:cs typeface="Arial" pitchFamily="34" charset="0"/>
                <a:sym typeface="Wingdings" pitchFamily="2" charset="2"/>
              </a:rPr>
              <a:t>Hadoop</a:t>
            </a:r>
            <a:r>
              <a:rPr lang="en-US" sz="1200" dirty="0">
                <a:solidFill>
                  <a:srgbClr val="000000"/>
                </a:solidFill>
                <a:latin typeface="Arial" pitchFamily="34" charset="0"/>
                <a:ea typeface="Arial Unicode MS" pitchFamily="34" charset="-128"/>
                <a:cs typeface="Arial" pitchFamily="34" charset="0"/>
                <a:sym typeface="Wingdings" pitchFamily="2" charset="2"/>
              </a:rPr>
              <a:t> metadata to improve query performance, e.g. partition </a:t>
            </a:r>
            <a:r>
              <a:rPr lang="en-US" sz="1200" dirty="0" smtClean="0">
                <a:solidFill>
                  <a:srgbClr val="000000"/>
                </a:solidFill>
                <a:latin typeface="Arial" pitchFamily="34" charset="0"/>
                <a:ea typeface="Arial Unicode MS" pitchFamily="34" charset="-128"/>
                <a:cs typeface="Arial" pitchFamily="34" charset="0"/>
                <a:sym typeface="Wingdings" pitchFamily="2" charset="2"/>
              </a:rPr>
              <a:t>pruning </a:t>
            </a:r>
            <a:r>
              <a:rPr lang="en-US" sz="1200" dirty="0">
                <a:solidFill>
                  <a:srgbClr val="000000"/>
                </a:solidFill>
                <a:latin typeface="Arial" pitchFamily="34" charset="0"/>
                <a:ea typeface="Arial Unicode MS" pitchFamily="34" charset="-128"/>
                <a:cs typeface="Arial" pitchFamily="34" charset="0"/>
                <a:sym typeface="Wingdings" pitchFamily="2" charset="2"/>
              </a:rPr>
              <a:t>in </a:t>
            </a:r>
            <a:r>
              <a:rPr lang="en-US" sz="1200" dirty="0" err="1">
                <a:solidFill>
                  <a:srgbClr val="000000"/>
                </a:solidFill>
                <a:latin typeface="Arial" pitchFamily="34" charset="0"/>
                <a:ea typeface="Arial Unicode MS" pitchFamily="34" charset="-128"/>
                <a:cs typeface="Arial" pitchFamily="34" charset="0"/>
                <a:sym typeface="Wingdings" pitchFamily="2" charset="2"/>
              </a:rPr>
              <a:t>Hadoop</a:t>
            </a:r>
            <a:r>
              <a:rPr lang="en-US" sz="1200" dirty="0">
                <a:solidFill>
                  <a:srgbClr val="000000"/>
                </a:solidFill>
                <a:latin typeface="Arial" pitchFamily="34" charset="0"/>
                <a:ea typeface="Arial Unicode MS" pitchFamily="34" charset="-128"/>
                <a:cs typeface="Arial" pitchFamily="34" charset="0"/>
                <a:sym typeface="Wingdings" pitchFamily="2" charset="2"/>
              </a:rPr>
              <a:t> before executing query</a:t>
            </a:r>
          </a:p>
          <a:p>
            <a:pPr marL="285750" lvl="1" indent="-285750" defTabSz="914400" eaLnBrk="0" hangingPunct="0">
              <a:spcBef>
                <a:spcPts val="500"/>
              </a:spcBef>
              <a:buClr>
                <a:srgbClr val="44697D"/>
              </a:buClr>
              <a:buSzPct val="100000"/>
              <a:buFont typeface="wingdings"/>
              <a:buChar char=""/>
              <a:defRPr/>
            </a:pPr>
            <a:r>
              <a:rPr lang="en-US" dirty="0" smtClean="0">
                <a:solidFill>
                  <a:srgbClr val="000000"/>
                </a:solidFill>
                <a:latin typeface="Arial" pitchFamily="34" charset="0"/>
                <a:ea typeface="Arial Unicode MS" pitchFamily="34" charset="-128"/>
                <a:cs typeface="Arial" pitchFamily="34" charset="0"/>
                <a:sym typeface="Wingdings" pitchFamily="2" charset="2"/>
              </a:rPr>
              <a:t>SAP BI connectivity</a:t>
            </a:r>
          </a:p>
          <a:p>
            <a:pPr marL="742950" lvl="2" indent="-285750" defTabSz="914400" eaLnBrk="0" hangingPunct="0">
              <a:spcBef>
                <a:spcPts val="500"/>
              </a:spcBef>
              <a:buClr>
                <a:srgbClr val="44697D"/>
              </a:buClr>
              <a:buSzPct val="80000"/>
              <a:buFont typeface="Wingdings"/>
              <a:buChar char="n"/>
              <a:defRPr/>
            </a:pPr>
            <a:r>
              <a:rPr lang="en-US" sz="1400" dirty="0" smtClean="0">
                <a:solidFill>
                  <a:srgbClr val="000000"/>
                </a:solidFill>
                <a:latin typeface="Arial" pitchFamily="34" charset="0"/>
                <a:ea typeface="Arial Unicode MS" pitchFamily="34" charset="-128"/>
                <a:cs typeface="Arial" pitchFamily="34" charset="0"/>
                <a:sym typeface="Wingdings" pitchFamily="2" charset="2"/>
              </a:rPr>
              <a:t>SAP BOBJ multi-source Universe can access </a:t>
            </a:r>
            <a:r>
              <a:rPr lang="en-US" sz="1400" dirty="0" err="1" smtClean="0">
                <a:solidFill>
                  <a:srgbClr val="000000"/>
                </a:solidFill>
                <a:latin typeface="Arial" pitchFamily="34" charset="0"/>
                <a:ea typeface="Arial Unicode MS" pitchFamily="34" charset="-128"/>
                <a:cs typeface="Arial" pitchFamily="34" charset="0"/>
                <a:sym typeface="Wingdings" pitchFamily="2" charset="2"/>
              </a:rPr>
              <a:t>Hadoop</a:t>
            </a:r>
            <a:r>
              <a:rPr lang="en-US" sz="1400" dirty="0" smtClean="0">
                <a:solidFill>
                  <a:srgbClr val="000000"/>
                </a:solidFill>
                <a:latin typeface="Arial" pitchFamily="34" charset="0"/>
                <a:ea typeface="Arial Unicode MS" pitchFamily="34" charset="-128"/>
                <a:cs typeface="Arial" pitchFamily="34" charset="0"/>
                <a:sym typeface="Wingdings" pitchFamily="2" charset="2"/>
              </a:rPr>
              <a:t> HIVE</a:t>
            </a:r>
          </a:p>
          <a:p>
            <a:pPr marL="742950" lvl="2" indent="-285750" defTabSz="914400" eaLnBrk="0" hangingPunct="0">
              <a:spcBef>
                <a:spcPts val="500"/>
              </a:spcBef>
              <a:buClr>
                <a:srgbClr val="44697D"/>
              </a:buClr>
              <a:buSzPct val="80000"/>
              <a:buFont typeface="Wingdings"/>
              <a:buChar char="n"/>
              <a:defRPr/>
            </a:pPr>
            <a:endParaRPr lang="en-US" sz="1400" dirty="0">
              <a:solidFill>
                <a:srgbClr val="000000"/>
              </a:solidFill>
              <a:latin typeface="Arial"/>
              <a:ea typeface="Arial Unicode MS" pitchFamily="34" charset="-128"/>
              <a:cs typeface="Arial Unicode MS" pitchFamily="34" charset="-128"/>
              <a:sym typeface="Wingdings" pitchFamily="2" charset="2"/>
            </a:endParaRPr>
          </a:p>
        </p:txBody>
      </p:sp>
      <p:grpSp>
        <p:nvGrpSpPr>
          <p:cNvPr id="4" name="Group 3"/>
          <p:cNvGrpSpPr/>
          <p:nvPr/>
        </p:nvGrpSpPr>
        <p:grpSpPr>
          <a:xfrm>
            <a:off x="1800682" y="1438694"/>
            <a:ext cx="2176863" cy="931506"/>
            <a:chOff x="5244472" y="1714014"/>
            <a:chExt cx="2289647" cy="931506"/>
          </a:xfrm>
        </p:grpSpPr>
        <p:sp>
          <p:nvSpPr>
            <p:cNvPr id="5" name="Rectangle 4"/>
            <p:cNvSpPr>
              <a:spLocks noChangeArrowheads="1"/>
            </p:cNvSpPr>
            <p:nvPr/>
          </p:nvSpPr>
          <p:spPr bwMode="gray">
            <a:xfrm>
              <a:off x="5244472" y="1714014"/>
              <a:ext cx="2289647" cy="931506"/>
            </a:xfrm>
            <a:prstGeom prst="rect">
              <a:avLst/>
            </a:prstGeom>
            <a:noFill/>
            <a:ln w="19050" algn="ctr">
              <a:solidFill>
                <a:schemeClr val="accent6">
                  <a:lumMod val="20000"/>
                  <a:lumOff val="80000"/>
                </a:schemeClr>
              </a:solidFill>
              <a:round/>
              <a:headEnd/>
              <a:tailEnd/>
            </a:ln>
            <a:effectLst>
              <a:outerShdw dist="12700" dir="2700000" algn="tl" rotWithShape="0">
                <a:srgbClr val="000000">
                  <a:alpha val="39999"/>
                </a:srgbClr>
              </a:outerShdw>
            </a:effectLst>
          </p:spPr>
          <p:txBody>
            <a:bodyPr tIns="91440" bIns="91440" anchor="ctr"/>
            <a:lstStyle/>
            <a:p>
              <a:pPr algn="ctr" defTabSz="914400">
                <a:defRPr/>
              </a:pPr>
              <a:endParaRPr lang="en-US" sz="1400" b="1">
                <a:solidFill>
                  <a:srgbClr val="000000"/>
                </a:solidFill>
                <a:latin typeface="Arial"/>
              </a:endParaRPr>
            </a:p>
          </p:txBody>
        </p:sp>
        <p:pic>
          <p:nvPicPr>
            <p:cNvPr id="6" name="PPTShape_2" descr="CR2008"/>
            <p:cNvPicPr>
              <a:picLocks noChangeAspect="1" noChangeArrowheads="1"/>
            </p:cNvPicPr>
            <p:nvPr>
              <p:custDataLst>
                <p:tags r:id="rId1"/>
              </p:custDataLst>
            </p:nvPr>
          </p:nvPicPr>
          <p:blipFill>
            <a:blip r:embed="rId5" cstate="print"/>
            <a:srcRect/>
            <a:stretch>
              <a:fillRect/>
            </a:stretch>
          </p:blipFill>
          <p:spPr bwMode="gray">
            <a:xfrm>
              <a:off x="6486134" y="2063445"/>
              <a:ext cx="919302" cy="467642"/>
            </a:xfrm>
            <a:prstGeom prst="rect">
              <a:avLst/>
            </a:prstGeom>
            <a:noFill/>
            <a:ln w="3175">
              <a:solidFill>
                <a:schemeClr val="accent2"/>
              </a:solidFill>
              <a:miter lim="800000"/>
              <a:headEnd/>
              <a:tailEnd/>
            </a:ln>
          </p:spPr>
        </p:pic>
        <p:pic>
          <p:nvPicPr>
            <p:cNvPr id="7" name="Picture 4"/>
            <p:cNvPicPr>
              <a:picLocks noChangeAspect="1" noChangeArrowheads="1"/>
            </p:cNvPicPr>
            <p:nvPr>
              <p:custDataLst>
                <p:tags r:id="rId2"/>
              </p:custDataLst>
            </p:nvPr>
          </p:nvPicPr>
          <p:blipFill>
            <a:blip r:embed="rId6" cstate="print"/>
            <a:srcRect/>
            <a:stretch>
              <a:fillRect/>
            </a:stretch>
          </p:blipFill>
          <p:spPr bwMode="gray">
            <a:xfrm>
              <a:off x="5356600" y="2063446"/>
              <a:ext cx="976249" cy="469902"/>
            </a:xfrm>
            <a:prstGeom prst="rect">
              <a:avLst/>
            </a:prstGeom>
            <a:noFill/>
            <a:ln w="9525">
              <a:noFill/>
              <a:miter lim="800000"/>
              <a:headEnd/>
              <a:tailEnd/>
            </a:ln>
          </p:spPr>
        </p:pic>
      </p:grpSp>
      <p:sp>
        <p:nvSpPr>
          <p:cNvPr id="9" name="TextBox 8"/>
          <p:cNvSpPr txBox="1"/>
          <p:nvPr/>
        </p:nvSpPr>
        <p:spPr>
          <a:xfrm>
            <a:off x="1800682" y="1488949"/>
            <a:ext cx="2176863" cy="253916"/>
          </a:xfrm>
          <a:prstGeom prst="rect">
            <a:avLst/>
          </a:prstGeom>
          <a:noFill/>
        </p:spPr>
        <p:txBody>
          <a:bodyPr wrap="square" rtlCol="0">
            <a:spAutoFit/>
          </a:bodyPr>
          <a:lstStyle/>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Microsoft Sans Serif" pitchFamily="34" charset="0"/>
              </a:rPr>
              <a:t>Visualize HIVE / HANA data</a:t>
            </a:r>
          </a:p>
        </p:txBody>
      </p:sp>
      <p:grpSp>
        <p:nvGrpSpPr>
          <p:cNvPr id="10" name="Group 9"/>
          <p:cNvGrpSpPr/>
          <p:nvPr/>
        </p:nvGrpSpPr>
        <p:grpSpPr>
          <a:xfrm>
            <a:off x="1887076" y="2517513"/>
            <a:ext cx="2004076" cy="1753834"/>
            <a:chOff x="6576588" y="3509690"/>
            <a:chExt cx="2634511" cy="2367582"/>
          </a:xfrm>
        </p:grpSpPr>
        <p:pic>
          <p:nvPicPr>
            <p:cNvPr id="11" name="Picture 2" descr="\\psf\Home\Graphic Tank\SAP 3D non-standard IN BRAND-98.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576588" y="3509690"/>
              <a:ext cx="2634511" cy="23675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965792" y="4468687"/>
              <a:ext cx="1816553" cy="415482"/>
            </a:xfrm>
            <a:prstGeom prst="rect">
              <a:avLst/>
            </a:prstGeom>
            <a:noFill/>
          </p:spPr>
          <p:txBody>
            <a:bodyPr wrap="square" rtlCol="0">
              <a:spAutoFit/>
            </a:bodyPr>
            <a:lstStyle/>
            <a:p>
              <a:pPr algn="ctr" defTabSz="914400" fontAlgn="base">
                <a:spcAft>
                  <a:spcPct val="0"/>
                </a:spcAft>
                <a:buClr>
                  <a:srgbClr val="F0AB00"/>
                </a:buClr>
                <a:buSzPct val="80000"/>
              </a:pPr>
              <a:r>
                <a:rPr lang="en-US" sz="1400" b="1" kern="0" dirty="0" smtClean="0">
                  <a:solidFill>
                    <a:srgbClr val="000000"/>
                  </a:solidFill>
                  <a:latin typeface="Arial"/>
                  <a:ea typeface="Arial Unicode MS" pitchFamily="34" charset="-128"/>
                  <a:cs typeface="Arial Unicode MS" pitchFamily="34" charset="-128"/>
                </a:rPr>
                <a:t>SAP HANA</a:t>
              </a:r>
            </a:p>
          </p:txBody>
        </p:sp>
      </p:grpSp>
      <p:grpSp>
        <p:nvGrpSpPr>
          <p:cNvPr id="13" name="Group 12"/>
          <p:cNvGrpSpPr/>
          <p:nvPr/>
        </p:nvGrpSpPr>
        <p:grpSpPr>
          <a:xfrm>
            <a:off x="229279" y="5111122"/>
            <a:ext cx="3541908" cy="1174792"/>
            <a:chOff x="204136" y="4658851"/>
            <a:chExt cx="3541908" cy="1174792"/>
          </a:xfrm>
        </p:grpSpPr>
        <p:sp>
          <p:nvSpPr>
            <p:cNvPr id="14" name="Oval 13"/>
            <p:cNvSpPr/>
            <p:nvPr/>
          </p:nvSpPr>
          <p:spPr bwMode="gray">
            <a:xfrm>
              <a:off x="1884075" y="4696644"/>
              <a:ext cx="1861969" cy="1136999"/>
            </a:xfrm>
            <a:prstGeom prst="ellipse">
              <a:avLst/>
            </a:prstGeom>
            <a:solidFill>
              <a:schemeClr val="bg2"/>
            </a:solidFill>
            <a:ln w="9525" algn="ctr">
              <a:noFill/>
              <a:miter lim="800000"/>
              <a:headEnd/>
              <a:tailEnd/>
            </a:ln>
            <a:scene3d>
              <a:camera prst="orthographicFront"/>
              <a:lightRig rig="threePt" dir="t"/>
            </a:scene3d>
            <a:sp3d>
              <a:bevelT prst="relaxedInset"/>
            </a:sp3d>
          </p:spPr>
          <p:txBody>
            <a:bodyPr lIns="90000" tIns="72000" rIns="90000" bIns="72000" rtlCol="0" anchor="ctr"/>
            <a:lstStyle/>
            <a:p>
              <a:pPr algn="ctr" defTabSz="914400" fontAlgn="base">
                <a:spcBef>
                  <a:spcPct val="50000"/>
                </a:spcBef>
                <a:spcAft>
                  <a:spcPct val="0"/>
                </a:spcAft>
                <a:buClr>
                  <a:srgbClr val="F0AB00"/>
                </a:buClr>
                <a:buSzPct val="80000"/>
              </a:pPr>
              <a:endParaRPr lang="en-US" sz="1600" kern="0" dirty="0" err="1" smtClean="0">
                <a:solidFill>
                  <a:srgbClr val="000000"/>
                </a:solidFill>
                <a:latin typeface="Arial"/>
                <a:ea typeface="Arial Unicode MS" pitchFamily="34" charset="-128"/>
                <a:cs typeface="Arial Unicode MS" pitchFamily="34" charset="-128"/>
              </a:endParaRPr>
            </a:p>
          </p:txBody>
        </p:sp>
        <p:grpSp>
          <p:nvGrpSpPr>
            <p:cNvPr id="15" name="Group 14"/>
            <p:cNvGrpSpPr/>
            <p:nvPr/>
          </p:nvGrpSpPr>
          <p:grpSpPr>
            <a:xfrm>
              <a:off x="2285216" y="4890041"/>
              <a:ext cx="1073789" cy="703848"/>
              <a:chOff x="2285216" y="4890041"/>
              <a:chExt cx="1073789" cy="703848"/>
            </a:xfrm>
          </p:grpSpPr>
          <p:pic>
            <p:nvPicPr>
              <p:cNvPr id="22" name="Picture 21" descr="hadoop.jpg"/>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2476253" y="5151460"/>
                <a:ext cx="664793" cy="442429"/>
              </a:xfrm>
              <a:prstGeom prst="rect">
                <a:avLst/>
              </a:prstGeom>
            </p:spPr>
          </p:pic>
          <p:sp>
            <p:nvSpPr>
              <p:cNvPr id="23" name="TextBox 22"/>
              <p:cNvSpPr txBox="1"/>
              <p:nvPr/>
            </p:nvSpPr>
            <p:spPr>
              <a:xfrm>
                <a:off x="2285216" y="4890041"/>
                <a:ext cx="1073789" cy="307777"/>
              </a:xfrm>
              <a:prstGeom prst="rect">
                <a:avLst/>
              </a:prstGeom>
              <a:noFill/>
            </p:spPr>
            <p:txBody>
              <a:bodyPr wrap="square" rtlCol="0">
                <a:spAutoFit/>
              </a:bodyPr>
              <a:lstStyle/>
              <a:p>
                <a:pPr algn="ctr" defTabSz="914400" fontAlgn="base">
                  <a:spcAft>
                    <a:spcPct val="0"/>
                  </a:spcAft>
                  <a:buClr>
                    <a:srgbClr val="F0AB00"/>
                  </a:buClr>
                  <a:buSzPct val="80000"/>
                </a:pPr>
                <a:r>
                  <a:rPr lang="en-US" sz="1400" b="1" kern="0" dirty="0" err="1" smtClean="0">
                    <a:solidFill>
                      <a:srgbClr val="000000"/>
                    </a:solidFill>
                    <a:latin typeface="Arial"/>
                    <a:ea typeface="Arial Unicode MS" pitchFamily="34" charset="-128"/>
                    <a:cs typeface="Arial Unicode MS" pitchFamily="34" charset="-128"/>
                  </a:rPr>
                  <a:t>Hadoop</a:t>
                </a:r>
                <a:endParaRPr lang="en-US" sz="1400" b="1" kern="0" dirty="0" smtClean="0">
                  <a:solidFill>
                    <a:srgbClr val="000000"/>
                  </a:solidFill>
                  <a:latin typeface="Arial"/>
                  <a:ea typeface="Arial Unicode MS" pitchFamily="34" charset="-128"/>
                  <a:cs typeface="Arial Unicode MS" pitchFamily="34" charset="-128"/>
                </a:endParaRPr>
              </a:p>
            </p:txBody>
          </p:sp>
        </p:grpSp>
        <p:grpSp>
          <p:nvGrpSpPr>
            <p:cNvPr id="16" name="Group 15"/>
            <p:cNvGrpSpPr/>
            <p:nvPr/>
          </p:nvGrpSpPr>
          <p:grpSpPr>
            <a:xfrm>
              <a:off x="204136" y="4658851"/>
              <a:ext cx="1424379" cy="1039078"/>
              <a:chOff x="3634539" y="5447503"/>
              <a:chExt cx="1424379" cy="1039078"/>
            </a:xfrm>
          </p:grpSpPr>
          <p:sp>
            <p:nvSpPr>
              <p:cNvPr id="18" name="Flowchart: Multidocument 17"/>
              <p:cNvSpPr/>
              <p:nvPr/>
            </p:nvSpPr>
            <p:spPr bwMode="gray">
              <a:xfrm>
                <a:off x="3692345" y="5918996"/>
                <a:ext cx="636310" cy="488566"/>
              </a:xfrm>
              <a:prstGeom prst="flowChartMultidocument">
                <a:avLst/>
              </a:prstGeom>
              <a:solidFill>
                <a:schemeClr val="accent1">
                  <a:lumMod val="20000"/>
                  <a:lumOff val="8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smtClean="0">
                    <a:solidFill>
                      <a:srgbClr val="000000"/>
                    </a:solidFill>
                    <a:latin typeface="Arial"/>
                    <a:ea typeface="Arial Unicode MS" pitchFamily="34" charset="-128"/>
                    <a:cs typeface="Arial Unicode MS" pitchFamily="34" charset="-128"/>
                  </a:rPr>
                  <a:t> Log files</a:t>
                </a:r>
              </a:p>
            </p:txBody>
          </p:sp>
          <p:sp>
            <p:nvSpPr>
              <p:cNvPr id="19" name="Rectangle 11"/>
              <p:cNvSpPr>
                <a:spLocks noChangeArrowheads="1"/>
              </p:cNvSpPr>
              <p:nvPr/>
            </p:nvSpPr>
            <p:spPr bwMode="auto">
              <a:xfrm>
                <a:off x="3646424" y="5863001"/>
                <a:ext cx="1400610" cy="623580"/>
              </a:xfrm>
              <a:prstGeom prst="rect">
                <a:avLst/>
              </a:prstGeom>
              <a:noFill/>
              <a:ln w="19050" algn="ctr">
                <a:solidFill>
                  <a:srgbClr val="CCCCCC"/>
                </a:solidFill>
                <a:miter lim="800000"/>
                <a:headEnd/>
                <a:tailEnd/>
              </a:ln>
            </p:spPr>
            <p:txBody>
              <a:bodyPr wrap="none" anchor="ctr"/>
              <a:lstStyle/>
              <a:p>
                <a:pPr defTabSz="914400"/>
                <a:endParaRPr lang="en-US">
                  <a:solidFill>
                    <a:srgbClr val="000000"/>
                  </a:solidFill>
                  <a:latin typeface="Arial"/>
                </a:endParaRPr>
              </a:p>
            </p:txBody>
          </p:sp>
          <p:sp>
            <p:nvSpPr>
              <p:cNvPr id="20" name="Flowchart: Multidocument 19"/>
              <p:cNvSpPr/>
              <p:nvPr/>
            </p:nvSpPr>
            <p:spPr bwMode="gray">
              <a:xfrm>
                <a:off x="4371221" y="5918996"/>
                <a:ext cx="636310" cy="488566"/>
              </a:xfrm>
              <a:prstGeom prst="flowChartMultidocument">
                <a:avLst/>
              </a:prstGeom>
              <a:solidFill>
                <a:schemeClr val="accent1">
                  <a:lumMod val="20000"/>
                  <a:lumOff val="8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800" kern="0" dirty="0" smtClean="0">
                    <a:solidFill>
                      <a:srgbClr val="000000"/>
                    </a:solidFill>
                    <a:latin typeface="Arial"/>
                    <a:ea typeface="Arial Unicode MS" pitchFamily="34" charset="-128"/>
                    <a:cs typeface="Arial Unicode MS" pitchFamily="34" charset="-128"/>
                  </a:rPr>
                  <a:t>Unstructured data</a:t>
                </a:r>
              </a:p>
            </p:txBody>
          </p:sp>
          <p:sp>
            <p:nvSpPr>
              <p:cNvPr id="21" name="TextBox 20"/>
              <p:cNvSpPr txBox="1"/>
              <p:nvPr/>
            </p:nvSpPr>
            <p:spPr>
              <a:xfrm>
                <a:off x="3634539" y="5447503"/>
                <a:ext cx="1424379" cy="415498"/>
              </a:xfrm>
              <a:prstGeom prst="rect">
                <a:avLst/>
              </a:prstGeom>
              <a:noFill/>
            </p:spPr>
            <p:txBody>
              <a:bodyPr wrap="square" rtlCol="0">
                <a:spAutoFit/>
              </a:bodyPr>
              <a:lstStyle/>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Arial Unicode MS" pitchFamily="34" charset="-128"/>
                  </a:rPr>
                  <a:t>Loading data for Pre-process</a:t>
                </a:r>
              </a:p>
            </p:txBody>
          </p:sp>
        </p:grpSp>
        <p:cxnSp>
          <p:nvCxnSpPr>
            <p:cNvPr id="17" name="Straight Arrow Connector 16"/>
            <p:cNvCxnSpPr/>
            <p:nvPr/>
          </p:nvCxnSpPr>
          <p:spPr>
            <a:xfrm flipV="1">
              <a:off x="1659931" y="5274678"/>
              <a:ext cx="714138" cy="17470"/>
            </a:xfrm>
            <a:prstGeom prst="straightConnector1">
              <a:avLst/>
            </a:prstGeom>
            <a:ln w="1524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p:cNvCxnSpPr/>
          <p:nvPr/>
        </p:nvCxnSpPr>
        <p:spPr>
          <a:xfrm flipV="1">
            <a:off x="2380383" y="4187952"/>
            <a:ext cx="0" cy="960410"/>
          </a:xfrm>
          <a:prstGeom prst="straightConnector1">
            <a:avLst/>
          </a:prstGeom>
          <a:ln w="1524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23075" y="4391955"/>
            <a:ext cx="1236353" cy="657872"/>
          </a:xfrm>
          <a:prstGeom prst="rect">
            <a:avLst/>
          </a:prstGeom>
          <a:noFill/>
        </p:spPr>
        <p:txBody>
          <a:bodyPr wrap="square" rtlCol="0">
            <a:spAutoFit/>
          </a:bodyPr>
          <a:lstStyle/>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Arial Unicode MS" pitchFamily="34" charset="-128"/>
              </a:rPr>
              <a:t>Load results into HANA</a:t>
            </a:r>
          </a:p>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Arial Unicode MS" pitchFamily="34" charset="-128"/>
              </a:rPr>
              <a:t>(Data Services)</a:t>
            </a:r>
          </a:p>
        </p:txBody>
      </p:sp>
      <p:cxnSp>
        <p:nvCxnSpPr>
          <p:cNvPr id="26" name="Straight Arrow Connector 25"/>
          <p:cNvCxnSpPr/>
          <p:nvPr/>
        </p:nvCxnSpPr>
        <p:spPr>
          <a:xfrm>
            <a:off x="3322724" y="4187952"/>
            <a:ext cx="0" cy="962026"/>
          </a:xfrm>
          <a:prstGeom prst="straightConnector1">
            <a:avLst/>
          </a:prstGeom>
          <a:ln w="1524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690319" y="4391955"/>
            <a:ext cx="1455743" cy="657872"/>
          </a:xfrm>
          <a:prstGeom prst="rect">
            <a:avLst/>
          </a:prstGeom>
          <a:noFill/>
        </p:spPr>
        <p:txBody>
          <a:bodyPr wrap="square" rtlCol="0">
            <a:spAutoFit/>
          </a:bodyPr>
          <a:lstStyle/>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Arial Unicode MS" pitchFamily="34" charset="-128"/>
              </a:rPr>
              <a:t>Smart Query Access</a:t>
            </a:r>
          </a:p>
          <a:p>
            <a:pPr algn="ctr" defTabSz="914400" fontAlgn="base">
              <a:spcBef>
                <a:spcPct val="50000"/>
              </a:spcBef>
              <a:spcAft>
                <a:spcPct val="0"/>
              </a:spcAft>
              <a:buClr>
                <a:srgbClr val="F0AB00"/>
              </a:buClr>
              <a:buSzPct val="80000"/>
            </a:pPr>
            <a:r>
              <a:rPr lang="en-US" sz="1050" b="1" kern="0" dirty="0" smtClean="0">
                <a:solidFill>
                  <a:srgbClr val="000000"/>
                </a:solidFill>
                <a:latin typeface="Arial"/>
                <a:ea typeface="Arial Unicode MS" pitchFamily="34" charset="-128"/>
                <a:cs typeface="Arial Unicode MS" pitchFamily="34" charset="-128"/>
              </a:rPr>
              <a:t>(Data Virtualization)</a:t>
            </a:r>
          </a:p>
        </p:txBody>
      </p:sp>
      <p:cxnSp>
        <p:nvCxnSpPr>
          <p:cNvPr id="28" name="Straight Arrow Connector 27"/>
          <p:cNvCxnSpPr/>
          <p:nvPr/>
        </p:nvCxnSpPr>
        <p:spPr>
          <a:xfrm flipV="1">
            <a:off x="2889114" y="2122982"/>
            <a:ext cx="0" cy="494436"/>
          </a:xfrm>
          <a:prstGeom prst="straightConnector1">
            <a:avLst/>
          </a:prstGeom>
          <a:ln w="1143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5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600743" y="1157288"/>
            <a:ext cx="1907809" cy="881046"/>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994400" y="1494367"/>
            <a:ext cx="1552445" cy="1424416"/>
          </a:xfrm>
          <a:prstGeom prst="rect">
            <a:avLst/>
          </a:prstGeom>
        </p:spPr>
      </p:pic>
      <p:grpSp>
        <p:nvGrpSpPr>
          <p:cNvPr id="6" name="Group 5"/>
          <p:cNvGrpSpPr/>
          <p:nvPr/>
        </p:nvGrpSpPr>
        <p:grpSpPr>
          <a:xfrm>
            <a:off x="1946302" y="3936235"/>
            <a:ext cx="1562963" cy="1106919"/>
            <a:chOff x="524304" y="4331856"/>
            <a:chExt cx="1562963" cy="1106919"/>
          </a:xfrm>
        </p:grpSpPr>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4304" y="4331856"/>
              <a:ext cx="390310" cy="547200"/>
            </a:xfrm>
            <a:prstGeom prst="rect">
              <a:avLst/>
            </a:prstGeom>
          </p:spPr>
        </p:pic>
        <p:pic>
          <p:nvPicPr>
            <p:cNvPr id="37" name="Picture 3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16047" y="4331856"/>
              <a:ext cx="390310" cy="547200"/>
            </a:xfrm>
            <a:prstGeom prst="rect">
              <a:avLst/>
            </a:prstGeom>
          </p:spPr>
        </p:pic>
        <p:pic>
          <p:nvPicPr>
            <p:cNvPr id="38" name="Picture 3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06429" y="4331856"/>
              <a:ext cx="390310" cy="547200"/>
            </a:xfrm>
            <a:prstGeom prst="rect">
              <a:avLst/>
            </a:prstGeom>
          </p:spPr>
        </p:pic>
        <p:pic>
          <p:nvPicPr>
            <p:cNvPr id="39" name="Picture 3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4304" y="4891575"/>
              <a:ext cx="390310" cy="547200"/>
            </a:xfrm>
            <a:prstGeom prst="rect">
              <a:avLst/>
            </a:prstGeom>
          </p:spPr>
        </p:pic>
        <p:pic>
          <p:nvPicPr>
            <p:cNvPr id="40" name="Picture 3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16047" y="4891575"/>
              <a:ext cx="390310" cy="547200"/>
            </a:xfrm>
            <a:prstGeom prst="rect">
              <a:avLst/>
            </a:prstGeom>
          </p:spPr>
        </p:pic>
        <p:pic>
          <p:nvPicPr>
            <p:cNvPr id="41" name="Picture 4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06429" y="4891575"/>
              <a:ext cx="390310" cy="547200"/>
            </a:xfrm>
            <a:prstGeom prst="rect">
              <a:avLst/>
            </a:prstGeom>
          </p:spPr>
        </p:pic>
        <p:pic>
          <p:nvPicPr>
            <p:cNvPr id="42" name="Picture 4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96957" y="4891575"/>
              <a:ext cx="390310" cy="547200"/>
            </a:xfrm>
            <a:prstGeom prst="rect">
              <a:avLst/>
            </a:prstGeom>
          </p:spPr>
        </p:pic>
      </p:grpSp>
      <p:pic>
        <p:nvPicPr>
          <p:cNvPr id="3" name="Picture 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81234" y="4854250"/>
            <a:ext cx="1362397" cy="1141200"/>
          </a:xfrm>
          <a:prstGeom prst="rect">
            <a:avLst/>
          </a:prstGeom>
        </p:spPr>
      </p:pic>
      <p:sp>
        <p:nvSpPr>
          <p:cNvPr id="81923" name="Title 4"/>
          <p:cNvSpPr>
            <a:spLocks noGrp="1"/>
          </p:cNvSpPr>
          <p:nvPr>
            <p:ph type="title"/>
          </p:nvPr>
        </p:nvSpPr>
        <p:spPr/>
        <p:txBody>
          <a:bodyPr/>
          <a:lstStyle/>
          <a:p>
            <a:r>
              <a:rPr lang="en-US" dirty="0" smtClean="0"/>
              <a:t>New information sources driving data explosion</a:t>
            </a:r>
          </a:p>
        </p:txBody>
      </p:sp>
      <p:sp>
        <p:nvSpPr>
          <p:cNvPr id="4" name="TextBox 3"/>
          <p:cNvSpPr txBox="1">
            <a:spLocks noChangeArrowheads="1"/>
          </p:cNvSpPr>
          <p:nvPr/>
        </p:nvSpPr>
        <p:spPr bwMode="auto">
          <a:xfrm>
            <a:off x="5789570" y="2872129"/>
            <a:ext cx="1951588" cy="492443"/>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5B Mobile Phones</a:t>
            </a:r>
          </a:p>
          <a:p>
            <a:pPr algn="ctr" defTabSz="914245" fontAlgn="base">
              <a:spcAft>
                <a:spcPct val="0"/>
              </a:spcAft>
              <a:buClr>
                <a:srgbClr val="F0AB00"/>
              </a:buClr>
              <a:buSzPct val="80000"/>
              <a:tabLst>
                <a:tab pos="3404612" algn="r"/>
              </a:tabLst>
            </a:pPr>
            <a:r>
              <a:rPr lang="en-US" sz="1600" b="1" dirty="0">
                <a:solidFill>
                  <a:srgbClr val="000000"/>
                </a:solidFill>
                <a:latin typeface="Arial"/>
              </a:rPr>
              <a:t> in Use  </a:t>
            </a:r>
          </a:p>
        </p:txBody>
      </p:sp>
      <p:sp>
        <p:nvSpPr>
          <p:cNvPr id="7" name="TextBox 6"/>
          <p:cNvSpPr txBox="1">
            <a:spLocks noChangeArrowheads="1"/>
          </p:cNvSpPr>
          <p:nvPr/>
        </p:nvSpPr>
        <p:spPr bwMode="auto">
          <a:xfrm>
            <a:off x="1421780" y="2977382"/>
            <a:ext cx="1966813" cy="492443"/>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Smart phones </a:t>
            </a:r>
          </a:p>
          <a:p>
            <a:pPr algn="ctr" defTabSz="914245" fontAlgn="base">
              <a:spcAft>
                <a:spcPct val="0"/>
              </a:spcAft>
              <a:buClr>
                <a:srgbClr val="F0AB00"/>
              </a:buClr>
              <a:buSzPct val="80000"/>
              <a:tabLst>
                <a:tab pos="3404612" algn="r"/>
              </a:tabLst>
            </a:pPr>
            <a:r>
              <a:rPr lang="en-US" sz="1600" b="1" dirty="0">
                <a:solidFill>
                  <a:srgbClr val="000000"/>
                </a:solidFill>
                <a:latin typeface="Arial"/>
              </a:rPr>
              <a:t>growing 20% y/y </a:t>
            </a:r>
          </a:p>
        </p:txBody>
      </p:sp>
      <p:sp>
        <p:nvSpPr>
          <p:cNvPr id="10" name="TextBox 9"/>
          <p:cNvSpPr txBox="1">
            <a:spLocks noChangeArrowheads="1"/>
          </p:cNvSpPr>
          <p:nvPr/>
        </p:nvSpPr>
        <p:spPr bwMode="auto">
          <a:xfrm>
            <a:off x="3378200" y="1943371"/>
            <a:ext cx="2387600" cy="492443"/>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30M networked sensors nodes growing 30% y/y </a:t>
            </a:r>
          </a:p>
        </p:txBody>
      </p:sp>
      <p:sp>
        <p:nvSpPr>
          <p:cNvPr id="21" name="TextBox 20"/>
          <p:cNvSpPr txBox="1">
            <a:spLocks noChangeArrowheads="1"/>
          </p:cNvSpPr>
          <p:nvPr/>
        </p:nvSpPr>
        <p:spPr bwMode="auto">
          <a:xfrm>
            <a:off x="3679744" y="5940476"/>
            <a:ext cx="1964850" cy="492443"/>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48 hours of video uploaded/minute </a:t>
            </a:r>
          </a:p>
        </p:txBody>
      </p:sp>
      <p:sp>
        <p:nvSpPr>
          <p:cNvPr id="24" name="TextBox 23"/>
          <p:cNvSpPr txBox="1">
            <a:spLocks noChangeArrowheads="1"/>
          </p:cNvSpPr>
          <p:nvPr/>
        </p:nvSpPr>
        <p:spPr bwMode="auto">
          <a:xfrm>
            <a:off x="5580840" y="4824541"/>
            <a:ext cx="2247090" cy="738664"/>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800M active users</a:t>
            </a:r>
          </a:p>
          <a:p>
            <a:pPr algn="ctr" defTabSz="914245" fontAlgn="base">
              <a:spcAft>
                <a:spcPct val="0"/>
              </a:spcAft>
              <a:buClr>
                <a:srgbClr val="F0AB00"/>
              </a:buClr>
              <a:buSzPct val="80000"/>
              <a:tabLst>
                <a:tab pos="3404612" algn="r"/>
              </a:tabLst>
            </a:pPr>
            <a:r>
              <a:rPr lang="en-US" sz="1600" b="1" dirty="0">
                <a:solidFill>
                  <a:srgbClr val="000000"/>
                </a:solidFill>
                <a:latin typeface="Arial"/>
              </a:rPr>
              <a:t>30B pieces of </a:t>
            </a:r>
          </a:p>
          <a:p>
            <a:pPr algn="ctr" defTabSz="914245" fontAlgn="base">
              <a:spcAft>
                <a:spcPct val="0"/>
              </a:spcAft>
              <a:buClr>
                <a:srgbClr val="F0AB00"/>
              </a:buClr>
              <a:buSzPct val="80000"/>
              <a:tabLst>
                <a:tab pos="3404612" algn="r"/>
              </a:tabLst>
            </a:pPr>
            <a:r>
              <a:rPr lang="en-US" sz="1600" b="1" dirty="0">
                <a:solidFill>
                  <a:srgbClr val="000000"/>
                </a:solidFill>
                <a:latin typeface="Arial"/>
              </a:rPr>
              <a:t>content shared/month</a:t>
            </a:r>
          </a:p>
        </p:txBody>
      </p:sp>
      <p:sp>
        <p:nvSpPr>
          <p:cNvPr id="25" name="TextBox 24"/>
          <p:cNvSpPr txBox="1">
            <a:spLocks noChangeArrowheads="1"/>
          </p:cNvSpPr>
          <p:nvPr/>
        </p:nvSpPr>
        <p:spPr bwMode="auto">
          <a:xfrm>
            <a:off x="1791079" y="5118954"/>
            <a:ext cx="1873406" cy="492443"/>
          </a:xfrm>
          <a:prstGeom prst="rect">
            <a:avLst/>
          </a:prstGeom>
          <a:noFill/>
          <a:ln w="9525">
            <a:noFill/>
            <a:miter lim="800000"/>
            <a:headEnd/>
            <a:tailEnd/>
          </a:ln>
        </p:spPr>
        <p:txBody>
          <a:bodyPr wrap="square" lIns="0" tIns="0" rIns="0" bIns="0">
            <a:spAutoFit/>
          </a:bodyPr>
          <a:lstStyle/>
          <a:p>
            <a:pPr algn="ctr" defTabSz="914245" fontAlgn="base">
              <a:spcAft>
                <a:spcPct val="0"/>
              </a:spcAft>
              <a:buClr>
                <a:srgbClr val="F0AB00"/>
              </a:buClr>
              <a:buSzPct val="80000"/>
              <a:tabLst>
                <a:tab pos="3404612" algn="r"/>
              </a:tabLst>
            </a:pPr>
            <a:r>
              <a:rPr lang="en-US" sz="1600" b="1" dirty="0">
                <a:solidFill>
                  <a:srgbClr val="000000"/>
                </a:solidFill>
                <a:latin typeface="Arial"/>
              </a:rPr>
              <a:t>Population of 7B </a:t>
            </a:r>
          </a:p>
          <a:p>
            <a:pPr algn="ctr" defTabSz="914245" fontAlgn="base">
              <a:spcAft>
                <a:spcPct val="0"/>
              </a:spcAft>
              <a:buClr>
                <a:srgbClr val="F0AB00"/>
              </a:buClr>
              <a:buSzPct val="80000"/>
              <a:tabLst>
                <a:tab pos="3404612" algn="r"/>
              </a:tabLst>
            </a:pPr>
            <a:r>
              <a:rPr lang="en-US" sz="1600" b="1" dirty="0">
                <a:solidFill>
                  <a:srgbClr val="000000"/>
                </a:solidFill>
                <a:latin typeface="Arial"/>
              </a:rPr>
              <a:t>in 2011</a:t>
            </a:r>
          </a:p>
        </p:txBody>
      </p:sp>
      <p:sp>
        <p:nvSpPr>
          <p:cNvPr id="2" name="TextBox 1"/>
          <p:cNvSpPr txBox="1"/>
          <p:nvPr/>
        </p:nvSpPr>
        <p:spPr>
          <a:xfrm rot="-360000">
            <a:off x="4107767" y="5150538"/>
            <a:ext cx="778546" cy="215444"/>
          </a:xfrm>
          <a:prstGeom prst="rect">
            <a:avLst/>
          </a:prstGeom>
          <a:noFill/>
        </p:spPr>
        <p:txBody>
          <a:bodyPr wrap="none" lIns="0" tIns="0" rIns="0" bIns="0" rtlCol="0">
            <a:spAutoFit/>
          </a:bodyPr>
          <a:lstStyle/>
          <a:p>
            <a:pPr defTabSz="914245" fontAlgn="base">
              <a:spcBef>
                <a:spcPct val="50000"/>
              </a:spcBef>
              <a:spcAft>
                <a:spcPct val="0"/>
              </a:spcAft>
              <a:buClr>
                <a:srgbClr val="F0AB00"/>
              </a:buClr>
              <a:buSzPct val="80000"/>
            </a:pPr>
            <a:r>
              <a:rPr lang="de-DE" sz="1400" kern="0" dirty="0" err="1">
                <a:solidFill>
                  <a:srgbClr val="000000"/>
                </a:solidFill>
                <a:latin typeface="Arial"/>
                <a:ea typeface="Arial Unicode MS" pitchFamily="34" charset="-128"/>
                <a:cs typeface="Arial Unicode MS" pitchFamily="34" charset="-128"/>
              </a:rPr>
              <a:t>You</a:t>
            </a:r>
            <a:r>
              <a:rPr lang="de-DE" sz="1400" kern="0" dirty="0">
                <a:solidFill>
                  <a:srgbClr val="000000"/>
                </a:solidFill>
                <a:latin typeface="Arial"/>
                <a:ea typeface="Arial Unicode MS" pitchFamily="34" charset="-128"/>
                <a:cs typeface="Arial Unicode MS" pitchFamily="34" charset="-128"/>
              </a:rPr>
              <a:t> Tube</a:t>
            </a:r>
          </a:p>
        </p:txBody>
      </p:sp>
      <p:grpSp>
        <p:nvGrpSpPr>
          <p:cNvPr id="11" name="Gruppieren 167"/>
          <p:cNvGrpSpPr/>
          <p:nvPr/>
        </p:nvGrpSpPr>
        <p:grpSpPr>
          <a:xfrm>
            <a:off x="2073241" y="1799331"/>
            <a:ext cx="633142" cy="1144606"/>
            <a:chOff x="7154868" y="1044574"/>
            <a:chExt cx="974725" cy="1762125"/>
          </a:xfrm>
          <a:effectLst/>
        </p:grpSpPr>
        <p:sp>
          <p:nvSpPr>
            <p:cNvPr id="31" name="Freeform 5"/>
            <p:cNvSpPr>
              <a:spLocks/>
            </p:cNvSpPr>
            <p:nvPr/>
          </p:nvSpPr>
          <p:spPr bwMode="auto">
            <a:xfrm>
              <a:off x="7154868" y="1044574"/>
              <a:ext cx="974725" cy="1762125"/>
            </a:xfrm>
            <a:custGeom>
              <a:avLst/>
              <a:gdLst/>
              <a:ahLst/>
              <a:cxnLst>
                <a:cxn ang="0">
                  <a:pos x="614" y="1040"/>
                </a:cxn>
                <a:cxn ang="0">
                  <a:pos x="614" y="1040"/>
                </a:cxn>
                <a:cxn ang="0">
                  <a:pos x="612" y="1056"/>
                </a:cxn>
                <a:cxn ang="0">
                  <a:pos x="608" y="1068"/>
                </a:cxn>
                <a:cxn ang="0">
                  <a:pos x="602" y="1080"/>
                </a:cxn>
                <a:cxn ang="0">
                  <a:pos x="592" y="1090"/>
                </a:cxn>
                <a:cxn ang="0">
                  <a:pos x="582" y="1098"/>
                </a:cxn>
                <a:cxn ang="0">
                  <a:pos x="570" y="1106"/>
                </a:cxn>
                <a:cxn ang="0">
                  <a:pos x="556" y="1110"/>
                </a:cxn>
                <a:cxn ang="0">
                  <a:pos x="542" y="1110"/>
                </a:cxn>
                <a:cxn ang="0">
                  <a:pos x="74" y="1110"/>
                </a:cxn>
                <a:cxn ang="0">
                  <a:pos x="74" y="1110"/>
                </a:cxn>
                <a:cxn ang="0">
                  <a:pos x="58" y="1110"/>
                </a:cxn>
                <a:cxn ang="0">
                  <a:pos x="46" y="1106"/>
                </a:cxn>
                <a:cxn ang="0">
                  <a:pos x="32" y="1098"/>
                </a:cxn>
                <a:cxn ang="0">
                  <a:pos x="22" y="1090"/>
                </a:cxn>
                <a:cxn ang="0">
                  <a:pos x="14" y="1080"/>
                </a:cxn>
                <a:cxn ang="0">
                  <a:pos x="6" y="1068"/>
                </a:cxn>
                <a:cxn ang="0">
                  <a:pos x="2" y="1056"/>
                </a:cxn>
                <a:cxn ang="0">
                  <a:pos x="0" y="1040"/>
                </a:cxn>
                <a:cxn ang="0">
                  <a:pos x="0" y="70"/>
                </a:cxn>
                <a:cxn ang="0">
                  <a:pos x="0" y="70"/>
                </a:cxn>
                <a:cxn ang="0">
                  <a:pos x="2" y="56"/>
                </a:cxn>
                <a:cxn ang="0">
                  <a:pos x="6" y="42"/>
                </a:cxn>
                <a:cxn ang="0">
                  <a:pos x="14" y="30"/>
                </a:cxn>
                <a:cxn ang="0">
                  <a:pos x="22" y="20"/>
                </a:cxn>
                <a:cxn ang="0">
                  <a:pos x="32" y="12"/>
                </a:cxn>
                <a:cxn ang="0">
                  <a:pos x="46" y="6"/>
                </a:cxn>
                <a:cxn ang="0">
                  <a:pos x="58" y="2"/>
                </a:cxn>
                <a:cxn ang="0">
                  <a:pos x="74" y="0"/>
                </a:cxn>
                <a:cxn ang="0">
                  <a:pos x="542" y="0"/>
                </a:cxn>
                <a:cxn ang="0">
                  <a:pos x="542" y="0"/>
                </a:cxn>
                <a:cxn ang="0">
                  <a:pos x="556" y="2"/>
                </a:cxn>
                <a:cxn ang="0">
                  <a:pos x="570" y="6"/>
                </a:cxn>
                <a:cxn ang="0">
                  <a:pos x="582" y="12"/>
                </a:cxn>
                <a:cxn ang="0">
                  <a:pos x="592" y="20"/>
                </a:cxn>
                <a:cxn ang="0">
                  <a:pos x="602" y="30"/>
                </a:cxn>
                <a:cxn ang="0">
                  <a:pos x="608" y="42"/>
                </a:cxn>
                <a:cxn ang="0">
                  <a:pos x="612" y="56"/>
                </a:cxn>
                <a:cxn ang="0">
                  <a:pos x="614" y="70"/>
                </a:cxn>
                <a:cxn ang="0">
                  <a:pos x="614" y="1040"/>
                </a:cxn>
              </a:cxnLst>
              <a:rect l="0" t="0" r="r" b="b"/>
              <a:pathLst>
                <a:path w="614" h="1110">
                  <a:moveTo>
                    <a:pt x="614" y="1040"/>
                  </a:moveTo>
                  <a:lnTo>
                    <a:pt x="614" y="1040"/>
                  </a:lnTo>
                  <a:lnTo>
                    <a:pt x="612" y="1056"/>
                  </a:lnTo>
                  <a:lnTo>
                    <a:pt x="608" y="1068"/>
                  </a:lnTo>
                  <a:lnTo>
                    <a:pt x="602" y="1080"/>
                  </a:lnTo>
                  <a:lnTo>
                    <a:pt x="592" y="1090"/>
                  </a:lnTo>
                  <a:lnTo>
                    <a:pt x="582" y="1098"/>
                  </a:lnTo>
                  <a:lnTo>
                    <a:pt x="570" y="1106"/>
                  </a:lnTo>
                  <a:lnTo>
                    <a:pt x="556" y="1110"/>
                  </a:lnTo>
                  <a:lnTo>
                    <a:pt x="542" y="1110"/>
                  </a:lnTo>
                  <a:lnTo>
                    <a:pt x="74" y="1110"/>
                  </a:lnTo>
                  <a:lnTo>
                    <a:pt x="74" y="1110"/>
                  </a:lnTo>
                  <a:lnTo>
                    <a:pt x="58" y="1110"/>
                  </a:lnTo>
                  <a:lnTo>
                    <a:pt x="46" y="1106"/>
                  </a:lnTo>
                  <a:lnTo>
                    <a:pt x="32" y="1098"/>
                  </a:lnTo>
                  <a:lnTo>
                    <a:pt x="22" y="1090"/>
                  </a:lnTo>
                  <a:lnTo>
                    <a:pt x="14" y="1080"/>
                  </a:lnTo>
                  <a:lnTo>
                    <a:pt x="6" y="1068"/>
                  </a:lnTo>
                  <a:lnTo>
                    <a:pt x="2" y="1056"/>
                  </a:lnTo>
                  <a:lnTo>
                    <a:pt x="0" y="1040"/>
                  </a:lnTo>
                  <a:lnTo>
                    <a:pt x="0" y="70"/>
                  </a:lnTo>
                  <a:lnTo>
                    <a:pt x="0" y="70"/>
                  </a:lnTo>
                  <a:lnTo>
                    <a:pt x="2" y="56"/>
                  </a:lnTo>
                  <a:lnTo>
                    <a:pt x="6" y="42"/>
                  </a:lnTo>
                  <a:lnTo>
                    <a:pt x="14" y="30"/>
                  </a:lnTo>
                  <a:lnTo>
                    <a:pt x="22" y="20"/>
                  </a:lnTo>
                  <a:lnTo>
                    <a:pt x="32" y="12"/>
                  </a:lnTo>
                  <a:lnTo>
                    <a:pt x="46" y="6"/>
                  </a:lnTo>
                  <a:lnTo>
                    <a:pt x="58" y="2"/>
                  </a:lnTo>
                  <a:lnTo>
                    <a:pt x="74" y="0"/>
                  </a:lnTo>
                  <a:lnTo>
                    <a:pt x="542" y="0"/>
                  </a:lnTo>
                  <a:lnTo>
                    <a:pt x="542" y="0"/>
                  </a:lnTo>
                  <a:lnTo>
                    <a:pt x="556" y="2"/>
                  </a:lnTo>
                  <a:lnTo>
                    <a:pt x="570" y="6"/>
                  </a:lnTo>
                  <a:lnTo>
                    <a:pt x="582" y="12"/>
                  </a:lnTo>
                  <a:lnTo>
                    <a:pt x="592" y="20"/>
                  </a:lnTo>
                  <a:lnTo>
                    <a:pt x="602" y="30"/>
                  </a:lnTo>
                  <a:lnTo>
                    <a:pt x="608" y="42"/>
                  </a:lnTo>
                  <a:lnTo>
                    <a:pt x="612" y="56"/>
                  </a:lnTo>
                  <a:lnTo>
                    <a:pt x="614" y="70"/>
                  </a:lnTo>
                  <a:lnTo>
                    <a:pt x="614" y="1040"/>
                  </a:lnTo>
                  <a:close/>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pPr defTabSz="914245"/>
              <a:endParaRPr lang="de-DE" sz="1600">
                <a:solidFill>
                  <a:srgbClr val="000000"/>
                </a:solidFill>
                <a:latin typeface="Arial"/>
              </a:endParaRPr>
            </a:p>
          </p:txBody>
        </p:sp>
        <p:grpSp>
          <p:nvGrpSpPr>
            <p:cNvPr id="14" name="Gruppieren 128"/>
            <p:cNvGrpSpPr/>
            <p:nvPr/>
          </p:nvGrpSpPr>
          <p:grpSpPr>
            <a:xfrm>
              <a:off x="7262813" y="1244600"/>
              <a:ext cx="762000" cy="1476375"/>
              <a:chOff x="7177088" y="1349375"/>
              <a:chExt cx="762000" cy="1476375"/>
            </a:xfrm>
            <a:solidFill>
              <a:schemeClr val="bg1">
                <a:lumMod val="85000"/>
              </a:schemeClr>
            </a:solidFill>
          </p:grpSpPr>
          <p:sp>
            <p:nvSpPr>
              <p:cNvPr id="34" name="Rectangle 6"/>
              <p:cNvSpPr>
                <a:spLocks noChangeArrowheads="1"/>
              </p:cNvSpPr>
              <p:nvPr/>
            </p:nvSpPr>
            <p:spPr bwMode="auto">
              <a:xfrm>
                <a:off x="7177088" y="1454150"/>
                <a:ext cx="762000" cy="11557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914245"/>
                <a:endParaRPr lang="de-DE" sz="1600">
                  <a:solidFill>
                    <a:srgbClr val="000000"/>
                  </a:solidFill>
                  <a:latin typeface="Arial"/>
                </a:endParaRPr>
              </a:p>
            </p:txBody>
          </p:sp>
          <p:sp>
            <p:nvSpPr>
              <p:cNvPr id="35" name="Freeform 7"/>
              <p:cNvSpPr>
                <a:spLocks/>
              </p:cNvSpPr>
              <p:nvPr/>
            </p:nvSpPr>
            <p:spPr bwMode="auto">
              <a:xfrm>
                <a:off x="7485063" y="1349375"/>
                <a:ext cx="142875" cy="28575"/>
              </a:xfrm>
              <a:custGeom>
                <a:avLst/>
                <a:gdLst/>
                <a:ahLst/>
                <a:cxnLst>
                  <a:cxn ang="0">
                    <a:pos x="90" y="8"/>
                  </a:cxn>
                  <a:cxn ang="0">
                    <a:pos x="90" y="8"/>
                  </a:cxn>
                  <a:cxn ang="0">
                    <a:pos x="90" y="12"/>
                  </a:cxn>
                  <a:cxn ang="0">
                    <a:pos x="88" y="14"/>
                  </a:cxn>
                  <a:cxn ang="0">
                    <a:pos x="86" y="16"/>
                  </a:cxn>
                  <a:cxn ang="0">
                    <a:pos x="82" y="18"/>
                  </a:cxn>
                  <a:cxn ang="0">
                    <a:pos x="8" y="18"/>
                  </a:cxn>
                  <a:cxn ang="0">
                    <a:pos x="8" y="18"/>
                  </a:cxn>
                  <a:cxn ang="0">
                    <a:pos x="4" y="16"/>
                  </a:cxn>
                  <a:cxn ang="0">
                    <a:pos x="2" y="14"/>
                  </a:cxn>
                  <a:cxn ang="0">
                    <a:pos x="0" y="12"/>
                  </a:cxn>
                  <a:cxn ang="0">
                    <a:pos x="0" y="8"/>
                  </a:cxn>
                  <a:cxn ang="0">
                    <a:pos x="0" y="8"/>
                  </a:cxn>
                  <a:cxn ang="0">
                    <a:pos x="0" y="8"/>
                  </a:cxn>
                  <a:cxn ang="0">
                    <a:pos x="0" y="6"/>
                  </a:cxn>
                  <a:cxn ang="0">
                    <a:pos x="2" y="2"/>
                  </a:cxn>
                  <a:cxn ang="0">
                    <a:pos x="4" y="2"/>
                  </a:cxn>
                  <a:cxn ang="0">
                    <a:pos x="8" y="0"/>
                  </a:cxn>
                  <a:cxn ang="0">
                    <a:pos x="82" y="0"/>
                  </a:cxn>
                  <a:cxn ang="0">
                    <a:pos x="82" y="0"/>
                  </a:cxn>
                  <a:cxn ang="0">
                    <a:pos x="86" y="2"/>
                  </a:cxn>
                  <a:cxn ang="0">
                    <a:pos x="88" y="2"/>
                  </a:cxn>
                  <a:cxn ang="0">
                    <a:pos x="90" y="6"/>
                  </a:cxn>
                  <a:cxn ang="0">
                    <a:pos x="90" y="8"/>
                  </a:cxn>
                  <a:cxn ang="0">
                    <a:pos x="90" y="8"/>
                  </a:cxn>
                </a:cxnLst>
                <a:rect l="0" t="0" r="r" b="b"/>
                <a:pathLst>
                  <a:path w="90" h="18">
                    <a:moveTo>
                      <a:pt x="90" y="8"/>
                    </a:moveTo>
                    <a:lnTo>
                      <a:pt x="90" y="8"/>
                    </a:lnTo>
                    <a:lnTo>
                      <a:pt x="90" y="12"/>
                    </a:lnTo>
                    <a:lnTo>
                      <a:pt x="88" y="14"/>
                    </a:lnTo>
                    <a:lnTo>
                      <a:pt x="86" y="16"/>
                    </a:lnTo>
                    <a:lnTo>
                      <a:pt x="82" y="18"/>
                    </a:lnTo>
                    <a:lnTo>
                      <a:pt x="8" y="18"/>
                    </a:lnTo>
                    <a:lnTo>
                      <a:pt x="8" y="18"/>
                    </a:lnTo>
                    <a:lnTo>
                      <a:pt x="4" y="16"/>
                    </a:lnTo>
                    <a:lnTo>
                      <a:pt x="2" y="14"/>
                    </a:lnTo>
                    <a:lnTo>
                      <a:pt x="0" y="12"/>
                    </a:lnTo>
                    <a:lnTo>
                      <a:pt x="0" y="8"/>
                    </a:lnTo>
                    <a:lnTo>
                      <a:pt x="0" y="8"/>
                    </a:lnTo>
                    <a:lnTo>
                      <a:pt x="0" y="8"/>
                    </a:lnTo>
                    <a:lnTo>
                      <a:pt x="0" y="6"/>
                    </a:lnTo>
                    <a:lnTo>
                      <a:pt x="2" y="2"/>
                    </a:lnTo>
                    <a:lnTo>
                      <a:pt x="4" y="2"/>
                    </a:lnTo>
                    <a:lnTo>
                      <a:pt x="8" y="0"/>
                    </a:lnTo>
                    <a:lnTo>
                      <a:pt x="82" y="0"/>
                    </a:lnTo>
                    <a:lnTo>
                      <a:pt x="82" y="0"/>
                    </a:lnTo>
                    <a:lnTo>
                      <a:pt x="86" y="2"/>
                    </a:lnTo>
                    <a:lnTo>
                      <a:pt x="88" y="2"/>
                    </a:lnTo>
                    <a:lnTo>
                      <a:pt x="90" y="6"/>
                    </a:lnTo>
                    <a:lnTo>
                      <a:pt x="90" y="8"/>
                    </a:lnTo>
                    <a:lnTo>
                      <a:pt x="90" y="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14245"/>
                <a:endParaRPr lang="de-DE" sz="1600">
                  <a:solidFill>
                    <a:srgbClr val="000000"/>
                  </a:solidFill>
                  <a:latin typeface="Arial"/>
                </a:endParaRPr>
              </a:p>
            </p:txBody>
          </p:sp>
          <p:sp>
            <p:nvSpPr>
              <p:cNvPr id="36" name="Freeform 8"/>
              <p:cNvSpPr>
                <a:spLocks/>
              </p:cNvSpPr>
              <p:nvPr/>
            </p:nvSpPr>
            <p:spPr bwMode="auto">
              <a:xfrm>
                <a:off x="7469188" y="2651125"/>
                <a:ext cx="174625" cy="174625"/>
              </a:xfrm>
              <a:custGeom>
                <a:avLst/>
                <a:gdLst/>
                <a:ahLst/>
                <a:cxnLst>
                  <a:cxn ang="0">
                    <a:pos x="110" y="56"/>
                  </a:cxn>
                  <a:cxn ang="0">
                    <a:pos x="110" y="56"/>
                  </a:cxn>
                  <a:cxn ang="0">
                    <a:pos x="110" y="66"/>
                  </a:cxn>
                  <a:cxn ang="0">
                    <a:pos x="106" y="78"/>
                  </a:cxn>
                  <a:cxn ang="0">
                    <a:pos x="102" y="86"/>
                  </a:cxn>
                  <a:cxn ang="0">
                    <a:pos x="94" y="94"/>
                  </a:cxn>
                  <a:cxn ang="0">
                    <a:pos x="86" y="102"/>
                  </a:cxn>
                  <a:cxn ang="0">
                    <a:pos x="76" y="106"/>
                  </a:cxn>
                  <a:cxn ang="0">
                    <a:pos x="66" y="110"/>
                  </a:cxn>
                  <a:cxn ang="0">
                    <a:pos x="56" y="110"/>
                  </a:cxn>
                  <a:cxn ang="0">
                    <a:pos x="56" y="110"/>
                  </a:cxn>
                  <a:cxn ang="0">
                    <a:pos x="44" y="110"/>
                  </a:cxn>
                  <a:cxn ang="0">
                    <a:pos x="34" y="106"/>
                  </a:cxn>
                  <a:cxn ang="0">
                    <a:pos x="24" y="102"/>
                  </a:cxn>
                  <a:cxn ang="0">
                    <a:pos x="16" y="94"/>
                  </a:cxn>
                  <a:cxn ang="0">
                    <a:pos x="10" y="86"/>
                  </a:cxn>
                  <a:cxn ang="0">
                    <a:pos x="4" y="78"/>
                  </a:cxn>
                  <a:cxn ang="0">
                    <a:pos x="2" y="66"/>
                  </a:cxn>
                  <a:cxn ang="0">
                    <a:pos x="0" y="56"/>
                  </a:cxn>
                  <a:cxn ang="0">
                    <a:pos x="0" y="56"/>
                  </a:cxn>
                  <a:cxn ang="0">
                    <a:pos x="2" y="44"/>
                  </a:cxn>
                  <a:cxn ang="0">
                    <a:pos x="4" y="34"/>
                  </a:cxn>
                  <a:cxn ang="0">
                    <a:pos x="10" y="24"/>
                  </a:cxn>
                  <a:cxn ang="0">
                    <a:pos x="16" y="16"/>
                  </a:cxn>
                  <a:cxn ang="0">
                    <a:pos x="24" y="10"/>
                  </a:cxn>
                  <a:cxn ang="0">
                    <a:pos x="34" y="4"/>
                  </a:cxn>
                  <a:cxn ang="0">
                    <a:pos x="44" y="2"/>
                  </a:cxn>
                  <a:cxn ang="0">
                    <a:pos x="56" y="0"/>
                  </a:cxn>
                  <a:cxn ang="0">
                    <a:pos x="56" y="0"/>
                  </a:cxn>
                  <a:cxn ang="0">
                    <a:pos x="66" y="2"/>
                  </a:cxn>
                  <a:cxn ang="0">
                    <a:pos x="76" y="4"/>
                  </a:cxn>
                  <a:cxn ang="0">
                    <a:pos x="86" y="10"/>
                  </a:cxn>
                  <a:cxn ang="0">
                    <a:pos x="94" y="16"/>
                  </a:cxn>
                  <a:cxn ang="0">
                    <a:pos x="102" y="24"/>
                  </a:cxn>
                  <a:cxn ang="0">
                    <a:pos x="106" y="34"/>
                  </a:cxn>
                  <a:cxn ang="0">
                    <a:pos x="110" y="44"/>
                  </a:cxn>
                  <a:cxn ang="0">
                    <a:pos x="110" y="56"/>
                  </a:cxn>
                  <a:cxn ang="0">
                    <a:pos x="110" y="56"/>
                  </a:cxn>
                </a:cxnLst>
                <a:rect l="0" t="0" r="r" b="b"/>
                <a:pathLst>
                  <a:path w="110" h="110">
                    <a:moveTo>
                      <a:pt x="110" y="56"/>
                    </a:moveTo>
                    <a:lnTo>
                      <a:pt x="110" y="56"/>
                    </a:lnTo>
                    <a:lnTo>
                      <a:pt x="110" y="66"/>
                    </a:lnTo>
                    <a:lnTo>
                      <a:pt x="106" y="78"/>
                    </a:lnTo>
                    <a:lnTo>
                      <a:pt x="102" y="86"/>
                    </a:lnTo>
                    <a:lnTo>
                      <a:pt x="94" y="94"/>
                    </a:lnTo>
                    <a:lnTo>
                      <a:pt x="86" y="102"/>
                    </a:lnTo>
                    <a:lnTo>
                      <a:pt x="76" y="106"/>
                    </a:lnTo>
                    <a:lnTo>
                      <a:pt x="66" y="110"/>
                    </a:lnTo>
                    <a:lnTo>
                      <a:pt x="56" y="110"/>
                    </a:lnTo>
                    <a:lnTo>
                      <a:pt x="56" y="110"/>
                    </a:lnTo>
                    <a:lnTo>
                      <a:pt x="44" y="110"/>
                    </a:lnTo>
                    <a:lnTo>
                      <a:pt x="34" y="106"/>
                    </a:lnTo>
                    <a:lnTo>
                      <a:pt x="24" y="102"/>
                    </a:lnTo>
                    <a:lnTo>
                      <a:pt x="16" y="94"/>
                    </a:lnTo>
                    <a:lnTo>
                      <a:pt x="10" y="86"/>
                    </a:lnTo>
                    <a:lnTo>
                      <a:pt x="4" y="78"/>
                    </a:lnTo>
                    <a:lnTo>
                      <a:pt x="2" y="66"/>
                    </a:lnTo>
                    <a:lnTo>
                      <a:pt x="0" y="56"/>
                    </a:lnTo>
                    <a:lnTo>
                      <a:pt x="0" y="56"/>
                    </a:lnTo>
                    <a:lnTo>
                      <a:pt x="2" y="44"/>
                    </a:lnTo>
                    <a:lnTo>
                      <a:pt x="4" y="34"/>
                    </a:lnTo>
                    <a:lnTo>
                      <a:pt x="10" y="24"/>
                    </a:lnTo>
                    <a:lnTo>
                      <a:pt x="16" y="16"/>
                    </a:lnTo>
                    <a:lnTo>
                      <a:pt x="24" y="10"/>
                    </a:lnTo>
                    <a:lnTo>
                      <a:pt x="34" y="4"/>
                    </a:lnTo>
                    <a:lnTo>
                      <a:pt x="44" y="2"/>
                    </a:lnTo>
                    <a:lnTo>
                      <a:pt x="56" y="0"/>
                    </a:lnTo>
                    <a:lnTo>
                      <a:pt x="56" y="0"/>
                    </a:lnTo>
                    <a:lnTo>
                      <a:pt x="66" y="2"/>
                    </a:lnTo>
                    <a:lnTo>
                      <a:pt x="76" y="4"/>
                    </a:lnTo>
                    <a:lnTo>
                      <a:pt x="86" y="10"/>
                    </a:lnTo>
                    <a:lnTo>
                      <a:pt x="94" y="16"/>
                    </a:lnTo>
                    <a:lnTo>
                      <a:pt x="102" y="24"/>
                    </a:lnTo>
                    <a:lnTo>
                      <a:pt x="106" y="34"/>
                    </a:lnTo>
                    <a:lnTo>
                      <a:pt x="110" y="44"/>
                    </a:lnTo>
                    <a:lnTo>
                      <a:pt x="110" y="56"/>
                    </a:lnTo>
                    <a:lnTo>
                      <a:pt x="110"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14245"/>
                <a:endParaRPr lang="de-DE" sz="1600">
                  <a:solidFill>
                    <a:srgbClr val="000000"/>
                  </a:solidFill>
                  <a:latin typeface="Arial"/>
                </a:endParaRPr>
              </a:p>
            </p:txBody>
          </p:sp>
        </p:grpSp>
      </p:grpSp>
      <p:grpSp>
        <p:nvGrpSpPr>
          <p:cNvPr id="15" name="Group 13"/>
          <p:cNvGrpSpPr/>
          <p:nvPr/>
        </p:nvGrpSpPr>
        <p:grpSpPr>
          <a:xfrm>
            <a:off x="6089628" y="3639478"/>
            <a:ext cx="1229516" cy="1038762"/>
            <a:chOff x="5248799" y="2127967"/>
            <a:chExt cx="2437948" cy="2059710"/>
          </a:xfrm>
        </p:grpSpPr>
        <p:pic>
          <p:nvPicPr>
            <p:cNvPr id="12" name="Picture 1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48799" y="2127967"/>
              <a:ext cx="2437948" cy="2059710"/>
            </a:xfrm>
            <a:prstGeom prst="rect">
              <a:avLst/>
            </a:prstGeom>
          </p:spPr>
        </p:pic>
        <p:sp>
          <p:nvSpPr>
            <p:cNvPr id="13" name="Rectangle 12"/>
            <p:cNvSpPr/>
            <p:nvPr/>
          </p:nvSpPr>
          <p:spPr bwMode="gray">
            <a:xfrm>
              <a:off x="5355770" y="2242236"/>
              <a:ext cx="2226130" cy="1422001"/>
            </a:xfrm>
            <a:prstGeom prst="rect">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de-DE" kern="0" dirty="0" smtClean="0">
                <a:solidFill>
                  <a:srgbClr val="000000"/>
                </a:solidFill>
                <a:latin typeface="Arial"/>
                <a:ea typeface="Arial Unicode MS" pitchFamily="34" charset="-128"/>
                <a:cs typeface="Arial Unicode MS" pitchFamily="34" charset="-128"/>
              </a:endParaRPr>
            </a:p>
          </p:txBody>
        </p:sp>
      </p:grpSp>
      <p:sp>
        <p:nvSpPr>
          <p:cNvPr id="32" name="TextBox 31"/>
          <p:cNvSpPr txBox="1"/>
          <p:nvPr/>
        </p:nvSpPr>
        <p:spPr>
          <a:xfrm>
            <a:off x="6254743" y="3907510"/>
            <a:ext cx="910506" cy="246221"/>
          </a:xfrm>
          <a:prstGeom prst="rect">
            <a:avLst/>
          </a:prstGeom>
          <a:noFill/>
        </p:spPr>
        <p:txBody>
          <a:bodyPr wrap="none" lIns="0" tIns="0" rIns="0" bIns="0" rtlCol="0">
            <a:spAutoFit/>
          </a:bodyPr>
          <a:lstStyle/>
          <a:p>
            <a:pPr defTabSz="914245" fontAlgn="base">
              <a:spcBef>
                <a:spcPct val="50000"/>
              </a:spcBef>
              <a:spcAft>
                <a:spcPct val="0"/>
              </a:spcAft>
              <a:buClr>
                <a:srgbClr val="F0AB00"/>
              </a:buClr>
              <a:buSzPct val="80000"/>
            </a:pPr>
            <a:r>
              <a:rPr lang="de-DE" sz="1600" kern="0" dirty="0">
                <a:solidFill>
                  <a:srgbClr val="000000"/>
                </a:solidFill>
                <a:latin typeface="Arial"/>
                <a:ea typeface="Arial Unicode MS" pitchFamily="34" charset="-128"/>
                <a:cs typeface="Arial Unicode MS" pitchFamily="34" charset="-128"/>
              </a:rPr>
              <a:t>Facebook</a:t>
            </a:r>
          </a:p>
        </p:txBody>
      </p:sp>
      <p:pic>
        <p:nvPicPr>
          <p:cNvPr id="43" name="Picture 42" descr="\\psf\Host\Users\eric\Graphic Tank\bbb.png"/>
          <p:cNvPicPr>
            <a:picLocks noChangeAspect="1" noChangeArrowheads="1"/>
          </p:cNvPicPr>
          <p:nvPr/>
        </p:nvPicPr>
        <p:blipFill>
          <a:blip r:embed="rId8" cstate="email">
            <a:alphaModFix amt="25000"/>
            <a:extLst>
              <a:ext uri="{BEBA8EAE-BF5A-486C-A8C5-ECC9F3942E4B}">
                <a14:imgProps xmlns:a14="http://schemas.microsoft.com/office/drawing/2010/main">
                  <a14:imgLayer r:embed="rId9">
                    <a14:imgEffect>
                      <a14:brightnessContrast bright="40000" contrast="40000"/>
                    </a14:imgEffect>
                  </a14:imgLayer>
                </a14:imgProps>
              </a:ext>
            </a:extLst>
          </a:blip>
          <a:srcRect/>
          <a:stretch>
            <a:fillRect/>
          </a:stretch>
        </p:blipFill>
        <p:spPr bwMode="auto">
          <a:xfrm>
            <a:off x="3388594" y="2505205"/>
            <a:ext cx="2256001" cy="2183876"/>
          </a:xfrm>
          <a:prstGeom prst="rect">
            <a:avLst/>
          </a:prstGeom>
          <a:noFill/>
        </p:spPr>
      </p:pic>
    </p:spTree>
    <p:extLst>
      <p:ext uri="{BB962C8B-B14F-4D97-AF65-F5344CB8AC3E}">
        <p14:creationId xmlns:p14="http://schemas.microsoft.com/office/powerpoint/2010/main" val="2638417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1985159"/>
          </a:xfrm>
          <a:prstGeom prst="rect">
            <a:avLst/>
          </a:prstGeom>
        </p:spPr>
        <p:txBody>
          <a:bodyPr wrap="square">
            <a:spAutoFit/>
          </a:bodyPr>
          <a:lstStyle/>
          <a:p>
            <a:pPr defTabSz="914400"/>
            <a:r>
              <a:rPr lang="en-US" sz="2800" b="1" dirty="0"/>
              <a:t>In-Memory Database </a:t>
            </a:r>
            <a:r>
              <a:rPr lang="en-US" sz="2800" b="1" dirty="0" smtClean="0"/>
              <a:t>Platform </a:t>
            </a:r>
            <a:r>
              <a:rPr lang="en-US" sz="2800" b="1" dirty="0"/>
              <a:t>for Big Data</a:t>
            </a:r>
            <a:br>
              <a:rPr lang="en-US" sz="2800" b="1" dirty="0"/>
            </a:br>
            <a:r>
              <a:rPr lang="en-US" sz="2000" dirty="0" smtClean="0">
                <a:solidFill>
                  <a:srgbClr val="000000"/>
                </a:solidFill>
                <a:latin typeface="Arial"/>
              </a:rPr>
              <a:t>SAP HANA</a:t>
            </a:r>
            <a:r>
              <a:rPr lang="en-US" sz="2000" dirty="0">
                <a:solidFill>
                  <a:srgbClr val="000000"/>
                </a:solidFill>
                <a:latin typeface="Arial"/>
              </a:rPr>
              <a:t/>
            </a:r>
            <a:br>
              <a:rPr lang="en-US" sz="2000" dirty="0">
                <a:solidFill>
                  <a:srgbClr val="000000"/>
                </a:solidFill>
                <a:latin typeface="Arial"/>
              </a:rPr>
            </a:br>
            <a:endParaRPr lang="en-US" sz="2000" dirty="0">
              <a:solidFill>
                <a:srgbClr val="000000"/>
              </a:solidFill>
              <a:latin typeface="Arial"/>
            </a:endParaRPr>
          </a:p>
          <a:p>
            <a:pPr defTabSz="914400"/>
            <a:r>
              <a:rPr lang="en-US" b="1" dirty="0" smtClean="0">
                <a:solidFill>
                  <a:srgbClr val="000000"/>
                </a:solidFill>
                <a:latin typeface="Arial"/>
              </a:rPr>
              <a:t>Store</a:t>
            </a:r>
            <a:r>
              <a:rPr lang="en-US" dirty="0" smtClean="0">
                <a:solidFill>
                  <a:srgbClr val="000000"/>
                </a:solidFill>
                <a:latin typeface="Arial"/>
              </a:rPr>
              <a:t>: Help you to model, manage, and pre-process different type data </a:t>
            </a:r>
            <a:r>
              <a:rPr lang="en-US" sz="2400" dirty="0">
                <a:solidFill>
                  <a:srgbClr val="000000"/>
                </a:solidFill>
                <a:latin typeface="Arial"/>
              </a:rPr>
              <a:t/>
            </a:r>
            <a:br>
              <a:rPr lang="en-US" sz="2400" dirty="0">
                <a:solidFill>
                  <a:srgbClr val="000000"/>
                </a:solidFill>
                <a:latin typeface="Arial"/>
              </a:rPr>
            </a:br>
            <a:endParaRPr lang="en-US" sz="500" dirty="0" smtClean="0">
              <a:solidFill>
                <a:srgbClr val="000000"/>
              </a:solidFill>
              <a:latin typeface="Arial"/>
            </a:endParaRPr>
          </a:p>
          <a:p>
            <a:pPr marL="571500" lvl="1" indent="-342900" defTabSz="914400">
              <a:buClr>
                <a:srgbClr val="FDB913"/>
              </a:buClr>
              <a:buSzPct val="100000"/>
              <a:buFont typeface="wingdings"/>
              <a:buAutoNum type="alphaLcPeriod"/>
            </a:pPr>
            <a:r>
              <a:rPr lang="en-US" sz="1600" dirty="0" smtClean="0">
                <a:solidFill>
                  <a:srgbClr val="000000"/>
                </a:solidFill>
                <a:latin typeface="Arial"/>
              </a:rPr>
              <a:t>Unstructured Data</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Geospatial Data  </a:t>
            </a:r>
            <a:endParaRPr lang="en-US" sz="1600" dirty="0">
              <a:solidFill>
                <a:srgbClr val="000000"/>
              </a:solidFill>
              <a:latin typeface="Arial"/>
            </a:endParaRPr>
          </a:p>
        </p:txBody>
      </p:sp>
    </p:spTree>
    <p:extLst>
      <p:ext uri="{BB962C8B-B14F-4D97-AF65-F5344CB8AC3E}">
        <p14:creationId xmlns:p14="http://schemas.microsoft.com/office/powerpoint/2010/main" val="1140676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 with Data Variety of Big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63446872"/>
              </p:ext>
            </p:extLst>
          </p:nvPr>
        </p:nvGraphicFramePr>
        <p:xfrm>
          <a:off x="416294" y="2605901"/>
          <a:ext cx="2581346" cy="1517040"/>
        </p:xfrm>
        <a:graphic>
          <a:graphicData uri="http://schemas.openxmlformats.org/drawingml/2006/table">
            <a:tbl>
              <a:tblPr firstRow="1" bandRow="1">
                <a:tableStyleId>{2D5ABB26-0587-4C30-8999-92F81FD0307C}</a:tableStyleId>
              </a:tblPr>
              <a:tblGrid>
                <a:gridCol w="184275"/>
                <a:gridCol w="2397071"/>
              </a:tblGrid>
              <a:tr h="197188">
                <a:tc>
                  <a:txBody>
                    <a:bodyPr/>
                    <a:lstStyle/>
                    <a:p>
                      <a:pPr algn="ctr" fontAlgn="base">
                        <a:spcBef>
                          <a:spcPct val="50000"/>
                        </a:spcBef>
                        <a:spcAft>
                          <a:spcPct val="0"/>
                        </a:spcAft>
                        <a:buClr>
                          <a:srgbClr val="F0AB00"/>
                        </a:buClr>
                        <a:buSzPct val="80000"/>
                      </a:pPr>
                      <a:endParaRPr lang="en-US" sz="800" kern="0" dirty="0" smtClean="0">
                        <a:ea typeface="Arial Unicode MS" pitchFamily="34" charset="-128"/>
                        <a:cs typeface="Arial Unicode MS" pitchFamily="34" charset="-128"/>
                      </a:endParaRP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50000"/>
                        </a:spcBef>
                        <a:spcAft>
                          <a:spcPct val="0"/>
                        </a:spcAft>
                        <a:buClr>
                          <a:srgbClr val="F0AB00"/>
                        </a:buClr>
                        <a:buSzPct val="80000"/>
                      </a:pPr>
                      <a:r>
                        <a:rPr lang="en-US" sz="800" b="0" u="none" kern="0" dirty="0" smtClean="0">
                          <a:solidFill>
                            <a:schemeClr val="bg1"/>
                          </a:solidFill>
                          <a:latin typeface="BentonSans Medium" pitchFamily="2" charset="0"/>
                          <a:ea typeface="Arial Unicode MS" pitchFamily="34" charset="-128"/>
                          <a:cs typeface="Arial Unicode MS" pitchFamily="34" charset="-128"/>
                        </a:rPr>
                        <a:t>Embed sentiment fact extraction in same SQL</a:t>
                      </a: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B3C"/>
                    </a:solidFill>
                  </a:tcPr>
                </a:tc>
              </a:tr>
              <a:tr h="1319852">
                <a:tc>
                  <a:txBody>
                    <a:bodyPr/>
                    <a:lstStyle/>
                    <a:p>
                      <a:endParaRPr lang="en-US" sz="200" b="1" kern="1200" dirty="0" smtClean="0">
                        <a:solidFill>
                          <a:schemeClr val="tx1"/>
                        </a:solidFill>
                        <a:latin typeface="+mn-lt"/>
                        <a:ea typeface="+mn-ea"/>
                        <a:cs typeface="+mn-cs"/>
                      </a:endParaRPr>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US" sz="800" dirty="0" smtClean="0"/>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C2C2"/>
                    </a:solidFill>
                  </a:tcPr>
                </a:tc>
              </a:tr>
            </a:tbl>
          </a:graphicData>
        </a:graphic>
      </p:graphicFrame>
      <p:pic>
        <p:nvPicPr>
          <p:cNvPr id="5" name="Picture 13" descr="\\psf\Home\Graphic Tank\Misc 2 v1-14.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52900" y="5274252"/>
            <a:ext cx="356717" cy="3567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psf\Home\Graphic Tank\274947_v_srgb_s_gl-0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71212" y="5299447"/>
            <a:ext cx="249150" cy="3315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sf\Home\Graphic Tank\Misc 1 v2-50.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835285">
            <a:off x="4011713" y="5277710"/>
            <a:ext cx="410173" cy="411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psf\Home\Graphic Tank\SAP 3D non-standard IN BRAND-8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59066" y="5297876"/>
            <a:ext cx="346373" cy="333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sf\Home\Graphic Tank\Misc 1 v2-6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63368" y="5292516"/>
            <a:ext cx="338453" cy="3384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sf\Home\Graphic Tank\Financial Money-1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39587" y="5428457"/>
            <a:ext cx="479132" cy="202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sf\Home\Graphic Tank\Electronics v1-23.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47969" y="5332280"/>
            <a:ext cx="313624" cy="2986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psf\Home\Graphic Tank\Misc 1 v2-9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88331" y="5259367"/>
            <a:ext cx="379172" cy="3716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psf\Home\Graphic Tank\Screens and Documents v1-05.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814626" y="5309782"/>
            <a:ext cx="464324" cy="3211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psf\Home\Graphic Tank\Misc 1 v2-06.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301175" y="5318550"/>
            <a:ext cx="383065" cy="3349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psf\Home\Graphic Tank\Building Icons-18.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24201" y="5308063"/>
            <a:ext cx="374571" cy="3229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sf\Home\Graphic Tank\SAP 3D non-standard IN BRAND-99.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66958" y="3375307"/>
            <a:ext cx="1255257" cy="12308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p:cNvGraphicFramePr>
            <a:graphicFrameLocks noGrp="1"/>
          </p:cNvGraphicFramePr>
          <p:nvPr>
            <p:extLst>
              <p:ext uri="{D42A27DB-BD31-4B8C-83A1-F6EECF244321}">
                <p14:modId xmlns:p14="http://schemas.microsoft.com/office/powerpoint/2010/main" val="132279220"/>
              </p:ext>
            </p:extLst>
          </p:nvPr>
        </p:nvGraphicFramePr>
        <p:xfrm>
          <a:off x="254661" y="2872336"/>
          <a:ext cx="2585132" cy="1517040"/>
        </p:xfrm>
        <a:graphic>
          <a:graphicData uri="http://schemas.openxmlformats.org/drawingml/2006/table">
            <a:tbl>
              <a:tblPr firstRow="1" bandRow="1">
                <a:tableStyleId>{2D5ABB26-0587-4C30-8999-92F81FD0307C}</a:tableStyleId>
              </a:tblPr>
              <a:tblGrid>
                <a:gridCol w="184545"/>
                <a:gridCol w="2400587"/>
              </a:tblGrid>
              <a:tr h="197188">
                <a:tc>
                  <a:txBody>
                    <a:bodyPr/>
                    <a:lstStyle/>
                    <a:p>
                      <a:pPr algn="ctr" fontAlgn="base">
                        <a:spcBef>
                          <a:spcPct val="50000"/>
                        </a:spcBef>
                        <a:spcAft>
                          <a:spcPct val="0"/>
                        </a:spcAft>
                        <a:buClr>
                          <a:srgbClr val="F0AB00"/>
                        </a:buClr>
                        <a:buSzPct val="80000"/>
                      </a:pPr>
                      <a:endParaRPr lang="en-US" sz="800" kern="0" dirty="0" smtClean="0">
                        <a:ea typeface="Arial Unicode MS" pitchFamily="34" charset="-128"/>
                        <a:cs typeface="Arial Unicode MS" pitchFamily="34" charset="-128"/>
                      </a:endParaRP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50000"/>
                        </a:spcBef>
                        <a:spcAft>
                          <a:spcPct val="0"/>
                        </a:spcAft>
                        <a:buClr>
                          <a:srgbClr val="F0AB00"/>
                        </a:buClr>
                        <a:buSzPct val="80000"/>
                      </a:pPr>
                      <a:r>
                        <a:rPr lang="en-US" sz="800" b="0" u="none" kern="0" dirty="0" smtClean="0">
                          <a:solidFill>
                            <a:schemeClr val="bg1"/>
                          </a:solidFill>
                          <a:latin typeface="BentonSans Medium" pitchFamily="2" charset="0"/>
                          <a:ea typeface="Arial Unicode MS" pitchFamily="34" charset="-128"/>
                          <a:cs typeface="Arial Unicode MS" pitchFamily="34" charset="-128"/>
                        </a:rPr>
                        <a:t>Embed geospatial in same SQL</a:t>
                      </a: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7230"/>
                    </a:solidFill>
                  </a:tcPr>
                </a:tc>
              </a:tr>
              <a:tr h="1319852">
                <a:tc>
                  <a:txBody>
                    <a:bodyPr/>
                    <a:lstStyle/>
                    <a:p>
                      <a:endParaRPr lang="en-US" sz="200" b="1" kern="1200" dirty="0" smtClean="0">
                        <a:solidFill>
                          <a:schemeClr val="tx1"/>
                        </a:solidFill>
                        <a:latin typeface="+mn-lt"/>
                        <a:ea typeface="+mn-ea"/>
                        <a:cs typeface="+mn-cs"/>
                      </a:endParaRPr>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US" sz="800" dirty="0" smtClean="0"/>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88780561"/>
              </p:ext>
            </p:extLst>
          </p:nvPr>
        </p:nvGraphicFramePr>
        <p:xfrm>
          <a:off x="97972" y="3135283"/>
          <a:ext cx="2585132" cy="1517040"/>
        </p:xfrm>
        <a:graphic>
          <a:graphicData uri="http://schemas.openxmlformats.org/drawingml/2006/table">
            <a:tbl>
              <a:tblPr firstRow="1" bandRow="1">
                <a:tableStyleId>{2D5ABB26-0587-4C30-8999-92F81FD0307C}</a:tableStyleId>
              </a:tblPr>
              <a:tblGrid>
                <a:gridCol w="184545"/>
                <a:gridCol w="2400587"/>
              </a:tblGrid>
              <a:tr h="197188">
                <a:tc>
                  <a:txBody>
                    <a:bodyPr/>
                    <a:lstStyle/>
                    <a:p>
                      <a:pPr algn="ctr" fontAlgn="base">
                        <a:spcBef>
                          <a:spcPct val="50000"/>
                        </a:spcBef>
                        <a:spcAft>
                          <a:spcPct val="0"/>
                        </a:spcAft>
                        <a:buClr>
                          <a:srgbClr val="F0AB00"/>
                        </a:buClr>
                        <a:buSzPct val="80000"/>
                      </a:pPr>
                      <a:endParaRPr lang="en-US" sz="800" kern="0" dirty="0" smtClean="0">
                        <a:ea typeface="Arial Unicode MS" pitchFamily="34" charset="-128"/>
                        <a:cs typeface="Arial Unicode MS" pitchFamily="34" charset="-128"/>
                      </a:endParaRP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50000"/>
                        </a:spcBef>
                        <a:spcAft>
                          <a:spcPct val="0"/>
                        </a:spcAft>
                        <a:buClr>
                          <a:srgbClr val="F0AB00"/>
                        </a:buClr>
                        <a:buSzPct val="80000"/>
                      </a:pPr>
                      <a:r>
                        <a:rPr lang="en-US" sz="800" b="0" u="none" kern="0" dirty="0" smtClean="0">
                          <a:solidFill>
                            <a:schemeClr val="bg1"/>
                          </a:solidFill>
                          <a:latin typeface="BentonSans Medium" pitchFamily="2" charset="0"/>
                          <a:ea typeface="Arial Unicode MS" pitchFamily="34" charset="-128"/>
                          <a:cs typeface="Arial Unicode MS" pitchFamily="34" charset="-128"/>
                        </a:rPr>
                        <a:t>Embed fuzzy text search in same SQL</a:t>
                      </a:r>
                    </a:p>
                  </a:txBody>
                  <a:tcPr marL="75222" marR="75222" marT="37620" marB="3762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1319852">
                <a:tc>
                  <a:txBody>
                    <a:bodyPr/>
                    <a:lstStyle/>
                    <a:p>
                      <a:endParaRPr lang="en-US" sz="200" b="1" kern="1200" dirty="0" smtClean="0">
                        <a:solidFill>
                          <a:schemeClr val="tx1"/>
                        </a:solidFill>
                        <a:latin typeface="+mn-lt"/>
                        <a:ea typeface="+mn-ea"/>
                        <a:cs typeface="+mn-cs"/>
                      </a:endParaRPr>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800" b="1" dirty="0" smtClean="0">
                          <a:solidFill>
                            <a:srgbClr val="7F0055"/>
                          </a:solidFill>
                          <a:latin typeface="Consolas"/>
                        </a:rPr>
                        <a:t>CREATE</a:t>
                      </a:r>
                      <a:r>
                        <a:rPr lang="en-US" sz="800" b="1" dirty="0" smtClean="0">
                          <a:solidFill>
                            <a:srgbClr val="000000"/>
                          </a:solidFill>
                          <a:latin typeface="Consolas"/>
                        </a:rPr>
                        <a:t> FULLTEXT </a:t>
                      </a:r>
                      <a:r>
                        <a:rPr lang="en-US" sz="800" b="1" dirty="0" smtClean="0">
                          <a:solidFill>
                            <a:srgbClr val="7F0055"/>
                          </a:solidFill>
                          <a:latin typeface="Consolas"/>
                        </a:rPr>
                        <a:t>INDEX</a:t>
                      </a:r>
                      <a:r>
                        <a:rPr lang="en-US" sz="800" b="1" dirty="0" smtClean="0">
                          <a:solidFill>
                            <a:srgbClr val="000000"/>
                          </a:solidFill>
                          <a:latin typeface="Consolas"/>
                        </a:rPr>
                        <a:t> i1 </a:t>
                      </a:r>
                      <a:r>
                        <a:rPr lang="en-US" sz="800" b="1" dirty="0" smtClean="0">
                          <a:solidFill>
                            <a:srgbClr val="7F0055"/>
                          </a:solidFill>
                          <a:latin typeface="Consolas"/>
                        </a:rPr>
                        <a:t>ON</a:t>
                      </a:r>
                      <a:r>
                        <a:rPr lang="en-US" sz="800" b="1" dirty="0" smtClean="0">
                          <a:solidFill>
                            <a:srgbClr val="000000"/>
                          </a:solidFill>
                          <a:latin typeface="Consolas"/>
                        </a:rPr>
                        <a:t> PSA_TRANSACTION( AMOUNT, TRAN_DATE, POST_DATE, DESCRIPTION, CATEGORY_TEXT ) FUZZY SEARCH </a:t>
                      </a:r>
                      <a:r>
                        <a:rPr lang="en-US" sz="800" b="1" dirty="0" smtClean="0">
                          <a:solidFill>
                            <a:srgbClr val="7F0055"/>
                          </a:solidFill>
                          <a:latin typeface="Consolas"/>
                        </a:rPr>
                        <a:t>INDEX</a:t>
                      </a:r>
                      <a:r>
                        <a:rPr lang="en-US" sz="800" b="1" dirty="0" smtClean="0">
                          <a:solidFill>
                            <a:srgbClr val="000000"/>
                          </a:solidFill>
                          <a:latin typeface="Consolas"/>
                        </a:rPr>
                        <a:t> </a:t>
                      </a:r>
                      <a:r>
                        <a:rPr lang="en-US" sz="800" b="1" dirty="0" smtClean="0">
                          <a:solidFill>
                            <a:srgbClr val="7F0055"/>
                          </a:solidFill>
                          <a:latin typeface="Consolas"/>
                        </a:rPr>
                        <a:t>ON</a:t>
                      </a:r>
                      <a:r>
                        <a:rPr lang="en-US" sz="800" b="1" dirty="0" smtClean="0">
                          <a:solidFill>
                            <a:srgbClr val="000000"/>
                          </a:solidFill>
                          <a:latin typeface="Consolas"/>
                        </a:rPr>
                        <a:t> SYNC</a:t>
                      </a:r>
                      <a:r>
                        <a:rPr lang="en-US" sz="800" b="1" dirty="0" smtClean="0">
                          <a:solidFill>
                            <a:srgbClr val="3F5FBF"/>
                          </a:solidFill>
                          <a:latin typeface="Consolas"/>
                        </a:rPr>
                        <a:t>;</a:t>
                      </a:r>
                    </a:p>
                    <a:p>
                      <a:pPr algn="l"/>
                      <a:endParaRPr lang="en-US" sz="800" dirty="0" smtClean="0">
                        <a:latin typeface="Consolas"/>
                      </a:endParaRPr>
                    </a:p>
                    <a:p>
                      <a:pPr algn="l"/>
                      <a:r>
                        <a:rPr lang="en-US" sz="800" b="1" dirty="0" smtClean="0">
                          <a:solidFill>
                            <a:srgbClr val="7F0055"/>
                          </a:solidFill>
                          <a:latin typeface="Consolas"/>
                        </a:rPr>
                        <a:t>SELECT</a:t>
                      </a:r>
                      <a:r>
                        <a:rPr lang="en-US" sz="800" b="1" dirty="0" smtClean="0">
                          <a:solidFill>
                            <a:srgbClr val="000000"/>
                          </a:solidFill>
                          <a:latin typeface="Consolas"/>
                        </a:rPr>
                        <a:t> SCORE() </a:t>
                      </a:r>
                      <a:r>
                        <a:rPr lang="en-US" sz="800" b="1" dirty="0" smtClean="0">
                          <a:solidFill>
                            <a:srgbClr val="7F0055"/>
                          </a:solidFill>
                          <a:latin typeface="Consolas"/>
                        </a:rPr>
                        <a:t>AS </a:t>
                      </a:r>
                      <a:r>
                        <a:rPr lang="en-US" sz="800" b="1" dirty="0" smtClean="0">
                          <a:solidFill>
                            <a:srgbClr val="000000"/>
                          </a:solidFill>
                          <a:latin typeface="Consolas"/>
                        </a:rPr>
                        <a:t>SCR, * </a:t>
                      </a:r>
                      <a:r>
                        <a:rPr lang="en-US" sz="800" b="1" dirty="0" smtClean="0">
                          <a:solidFill>
                            <a:srgbClr val="7F0055"/>
                          </a:solidFill>
                          <a:latin typeface="Consolas"/>
                        </a:rPr>
                        <a:t>FROM </a:t>
                      </a:r>
                      <a:r>
                        <a:rPr lang="en-US" sz="800" b="1" dirty="0" smtClean="0">
                          <a:solidFill>
                            <a:srgbClr val="2A00FF"/>
                          </a:solidFill>
                          <a:latin typeface="Consolas"/>
                        </a:rPr>
                        <a:t>"SYSTEM"</a:t>
                      </a:r>
                      <a:r>
                        <a:rPr lang="en-US" sz="800" b="1" dirty="0" smtClean="0">
                          <a:solidFill>
                            <a:srgbClr val="000000"/>
                          </a:solidFill>
                          <a:latin typeface="Consolas"/>
                        </a:rPr>
                        <a:t>.</a:t>
                      </a:r>
                      <a:r>
                        <a:rPr lang="en-US" sz="800" b="1" dirty="0" smtClean="0">
                          <a:solidFill>
                            <a:srgbClr val="2A00FF"/>
                          </a:solidFill>
                          <a:latin typeface="Consolas"/>
                        </a:rPr>
                        <a:t>"PSA_TRANSACTION"</a:t>
                      </a:r>
                      <a:r>
                        <a:rPr lang="en-US" sz="800" b="1" dirty="0" smtClean="0">
                          <a:solidFill>
                            <a:srgbClr val="000000"/>
                          </a:solidFill>
                          <a:latin typeface="Consolas"/>
                        </a:rPr>
                        <a:t> </a:t>
                      </a:r>
                      <a:r>
                        <a:rPr lang="en-US" sz="800" b="1" dirty="0" smtClean="0">
                          <a:solidFill>
                            <a:srgbClr val="7F0055"/>
                          </a:solidFill>
                          <a:latin typeface="Consolas"/>
                        </a:rPr>
                        <a:t>WHERE</a:t>
                      </a:r>
                      <a:r>
                        <a:rPr lang="en-US" sz="800" b="1" dirty="0" smtClean="0">
                          <a:solidFill>
                            <a:srgbClr val="000000"/>
                          </a:solidFill>
                          <a:latin typeface="Consolas"/>
                        </a:rPr>
                        <a:t> CONTAINS (*, </a:t>
                      </a:r>
                      <a:r>
                        <a:rPr lang="en-US" sz="800" b="1" dirty="0" smtClean="0">
                          <a:solidFill>
                            <a:srgbClr val="2A00FF"/>
                          </a:solidFill>
                          <a:latin typeface="Consolas"/>
                        </a:rPr>
                        <a:t>'</a:t>
                      </a:r>
                      <a:r>
                        <a:rPr lang="en-US" sz="800" b="1" dirty="0" err="1" smtClean="0">
                          <a:solidFill>
                            <a:srgbClr val="2A00FF"/>
                          </a:solidFill>
                          <a:latin typeface="Consolas"/>
                        </a:rPr>
                        <a:t>Sarvice</a:t>
                      </a:r>
                      <a:r>
                        <a:rPr lang="en-US" sz="800" b="1" dirty="0" smtClean="0">
                          <a:solidFill>
                            <a:srgbClr val="2A00FF"/>
                          </a:solidFill>
                          <a:latin typeface="Consolas"/>
                        </a:rPr>
                        <a:t>'</a:t>
                      </a:r>
                      <a:r>
                        <a:rPr lang="en-US" sz="800" b="1" dirty="0" smtClean="0">
                          <a:solidFill>
                            <a:srgbClr val="000000"/>
                          </a:solidFill>
                          <a:latin typeface="Consolas"/>
                        </a:rPr>
                        <a:t>, fuzzy) </a:t>
                      </a:r>
                      <a:r>
                        <a:rPr lang="en-US" sz="800" b="1" dirty="0" smtClean="0">
                          <a:solidFill>
                            <a:srgbClr val="7F0055"/>
                          </a:solidFill>
                          <a:latin typeface="Consolas"/>
                        </a:rPr>
                        <a:t>ORDER BY</a:t>
                      </a:r>
                      <a:r>
                        <a:rPr lang="en-US" sz="800" b="1" dirty="0" smtClean="0">
                          <a:solidFill>
                            <a:srgbClr val="000000"/>
                          </a:solidFill>
                          <a:latin typeface="Consolas"/>
                        </a:rPr>
                        <a:t> SCR </a:t>
                      </a:r>
                      <a:r>
                        <a:rPr lang="en-US" sz="800" b="1" dirty="0" smtClean="0">
                          <a:solidFill>
                            <a:srgbClr val="7F0055"/>
                          </a:solidFill>
                          <a:latin typeface="Consolas"/>
                        </a:rPr>
                        <a:t>DESC</a:t>
                      </a:r>
                      <a:r>
                        <a:rPr lang="en-US" sz="800" b="1" dirty="0" smtClean="0">
                          <a:solidFill>
                            <a:srgbClr val="3F5FBF"/>
                          </a:solidFill>
                          <a:latin typeface="Consolas"/>
                        </a:rPr>
                        <a:t>;</a:t>
                      </a:r>
                    </a:p>
                  </a:txBody>
                  <a:tcPr marL="75222" marR="75222" marT="37620" marB="3762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cxnSp>
        <p:nvCxnSpPr>
          <p:cNvPr id="19" name="Straight Connector 18"/>
          <p:cNvCxnSpPr/>
          <p:nvPr/>
        </p:nvCxnSpPr>
        <p:spPr>
          <a:xfrm>
            <a:off x="601999"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19953"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37907"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55861"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73815"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91769"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09723"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35628"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53582"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063585"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81539"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499498" y="5072733"/>
            <a:ext cx="0" cy="16008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gray">
          <a:xfrm>
            <a:off x="6747331" y="5707920"/>
            <a:ext cx="548640" cy="311718"/>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Click-</a:t>
            </a:r>
            <a:br>
              <a:rPr lang="en-US" sz="1000" dirty="0" smtClean="0">
                <a:latin typeface="BentonSans Medium" pitchFamily="2" charset="0"/>
                <a:cs typeface="Arial"/>
              </a:rPr>
            </a:br>
            <a:r>
              <a:rPr lang="en-US" sz="1000" dirty="0" smtClean="0">
                <a:latin typeface="BentonSans Medium" pitchFamily="2" charset="0"/>
                <a:cs typeface="Arial"/>
              </a:rPr>
              <a:t>stream</a:t>
            </a:r>
          </a:p>
        </p:txBody>
      </p:sp>
      <p:sp>
        <p:nvSpPr>
          <p:cNvPr id="32" name="Rectangle 31"/>
          <p:cNvSpPr/>
          <p:nvPr/>
        </p:nvSpPr>
        <p:spPr bwMode="gray">
          <a:xfrm>
            <a:off x="254661" y="5707920"/>
            <a:ext cx="631145" cy="297909"/>
          </a:xfrm>
          <a:prstGeom prst="rect">
            <a:avLst/>
          </a:prstGeom>
          <a:noFill/>
        </p:spPr>
        <p:txBody>
          <a:bodyPr wrap="square" lIns="0" tIns="0" rIns="0" bIns="0" rtlCol="0" anchor="t" anchorCtr="0">
            <a:noAutofit/>
          </a:bodyPr>
          <a:lstStyle/>
          <a:p>
            <a:pPr algn="ctr"/>
            <a:r>
              <a:rPr lang="en-US" sz="1000" kern="0" dirty="0">
                <a:latin typeface="BentonSans Medium" pitchFamily="2" charset="0"/>
                <a:ea typeface="Arial Unicode MS" pitchFamily="34" charset="-128"/>
                <a:cs typeface="Arial Unicode MS" pitchFamily="34" charset="-128"/>
              </a:rPr>
              <a:t>Customer Data</a:t>
            </a:r>
            <a:endParaRPr lang="en-US" sz="1000" dirty="0" smtClean="0">
              <a:latin typeface="BentonSans Medium" pitchFamily="2" charset="0"/>
              <a:cs typeface="Arial"/>
            </a:endParaRPr>
          </a:p>
        </p:txBody>
      </p:sp>
      <p:sp>
        <p:nvSpPr>
          <p:cNvPr id="33" name="Rectangle 32"/>
          <p:cNvSpPr/>
          <p:nvPr/>
        </p:nvSpPr>
        <p:spPr bwMode="gray">
          <a:xfrm>
            <a:off x="5257800" y="5707920"/>
            <a:ext cx="685800" cy="236298"/>
          </a:xfrm>
          <a:prstGeom prst="rect">
            <a:avLst/>
          </a:prstGeom>
          <a:noFill/>
        </p:spPr>
        <p:txBody>
          <a:bodyPr wrap="square" lIns="0" tIns="0" rIns="0" bIns="0" rtlCol="0" anchor="t" anchorCtr="0">
            <a:noAutofit/>
          </a:bodyPr>
          <a:lstStyle/>
          <a:p>
            <a:pPr algn="ctr"/>
            <a:r>
              <a:rPr lang="en-US" sz="1000" kern="0" dirty="0" smtClean="0">
                <a:latin typeface="BentonSans Medium" pitchFamily="2" charset="0"/>
                <a:ea typeface="Arial Unicode MS" pitchFamily="34" charset="-128"/>
                <a:cs typeface="Arial Unicode MS" pitchFamily="34" charset="-128"/>
              </a:rPr>
              <a:t>Connected Vehicles</a:t>
            </a:r>
            <a:endParaRPr lang="en-US" sz="1000" dirty="0" smtClean="0">
              <a:latin typeface="BentonSans Medium" pitchFamily="2" charset="0"/>
              <a:cs typeface="Arial"/>
            </a:endParaRPr>
          </a:p>
        </p:txBody>
      </p:sp>
      <p:sp>
        <p:nvSpPr>
          <p:cNvPr id="34" name="Rectangle 51"/>
          <p:cNvSpPr/>
          <p:nvPr/>
        </p:nvSpPr>
        <p:spPr bwMode="gray">
          <a:xfrm>
            <a:off x="1756938" y="5707920"/>
            <a:ext cx="548640" cy="316844"/>
          </a:xfrm>
          <a:prstGeom prst="rect">
            <a:avLst/>
          </a:prstGeom>
          <a:noFill/>
        </p:spPr>
        <p:txBody>
          <a:bodyPr wrap="square" lIns="0" tIns="0" rIns="0" bIns="0" rtlCol="0" anchor="t" anchorCtr="0">
            <a:noAutofit/>
          </a:bodyPr>
          <a:lstStyle/>
          <a:p>
            <a:pPr algn="ctr"/>
            <a:r>
              <a:rPr lang="en-US" sz="1000" kern="0" dirty="0">
                <a:latin typeface="BentonSans Medium" pitchFamily="2" charset="0"/>
                <a:ea typeface="Arial Unicode MS" pitchFamily="34" charset="-128"/>
                <a:cs typeface="Arial Unicode MS" pitchFamily="34" charset="-128"/>
              </a:rPr>
              <a:t>Smart Meter</a:t>
            </a:r>
            <a:endParaRPr lang="en-US" sz="1000" dirty="0" smtClean="0">
              <a:latin typeface="BentonSans Medium" pitchFamily="2" charset="0"/>
              <a:cs typeface="Arial"/>
            </a:endParaRPr>
          </a:p>
        </p:txBody>
      </p:sp>
      <p:sp>
        <p:nvSpPr>
          <p:cNvPr id="35" name="Rectangle 34"/>
          <p:cNvSpPr/>
          <p:nvPr/>
        </p:nvSpPr>
        <p:spPr bwMode="gray">
          <a:xfrm>
            <a:off x="3204833" y="5707920"/>
            <a:ext cx="548640" cy="250244"/>
          </a:xfrm>
          <a:prstGeom prst="rect">
            <a:avLst/>
          </a:prstGeom>
          <a:noFill/>
        </p:spPr>
        <p:txBody>
          <a:bodyPr wrap="square" lIns="0" tIns="0" rIns="0" bIns="0" rtlCol="0" anchor="t" anchorCtr="0">
            <a:noAutofit/>
          </a:bodyPr>
          <a:lstStyle/>
          <a:p>
            <a:pPr algn="ctr"/>
            <a:r>
              <a:rPr lang="en-US" sz="1000" kern="0" dirty="0" smtClean="0">
                <a:latin typeface="BentonSans Medium" pitchFamily="2" charset="0"/>
                <a:ea typeface="Arial Unicode MS" pitchFamily="34" charset="-128"/>
                <a:cs typeface="Arial Unicode MS" pitchFamily="34" charset="-128"/>
              </a:rPr>
              <a:t>Point of Sale</a:t>
            </a:r>
            <a:endParaRPr lang="en-US" sz="1000" dirty="0" smtClean="0">
              <a:latin typeface="BentonSans Medium" pitchFamily="2" charset="0"/>
              <a:cs typeface="Arial"/>
            </a:endParaRPr>
          </a:p>
        </p:txBody>
      </p:sp>
      <p:sp>
        <p:nvSpPr>
          <p:cNvPr id="36" name="Rectangle 35"/>
          <p:cNvSpPr/>
          <p:nvPr/>
        </p:nvSpPr>
        <p:spPr bwMode="gray">
          <a:xfrm>
            <a:off x="2482881" y="5707920"/>
            <a:ext cx="548640" cy="276424"/>
          </a:xfrm>
          <a:prstGeom prst="rect">
            <a:avLst/>
          </a:prstGeom>
          <a:noFill/>
        </p:spPr>
        <p:txBody>
          <a:bodyPr wrap="square" lIns="0" tIns="0" rIns="0" bIns="0" rtlCol="0" anchor="t" anchorCtr="0">
            <a:noAutofit/>
          </a:bodyPr>
          <a:lstStyle/>
          <a:p>
            <a:pPr algn="ctr">
              <a:lnSpc>
                <a:spcPts val="1400"/>
              </a:lnSpc>
            </a:pPr>
            <a:r>
              <a:rPr lang="en-US" sz="1000" dirty="0" smtClean="0">
                <a:latin typeface="BentonSans Medium" pitchFamily="2" charset="0"/>
                <a:cs typeface="Arial"/>
              </a:rPr>
              <a:t>Mobile</a:t>
            </a:r>
          </a:p>
        </p:txBody>
      </p:sp>
      <p:sp>
        <p:nvSpPr>
          <p:cNvPr id="37" name="Rectangle 36"/>
          <p:cNvSpPr/>
          <p:nvPr/>
        </p:nvSpPr>
        <p:spPr bwMode="gray">
          <a:xfrm>
            <a:off x="6044373" y="5707920"/>
            <a:ext cx="702957" cy="414125"/>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Structured </a:t>
            </a:r>
            <a:br>
              <a:rPr lang="en-US" sz="1000" dirty="0" smtClean="0">
                <a:latin typeface="BentonSans Medium" pitchFamily="2" charset="0"/>
                <a:cs typeface="Arial"/>
              </a:rPr>
            </a:br>
            <a:r>
              <a:rPr lang="en-US" sz="1000" dirty="0" smtClean="0">
                <a:latin typeface="BentonSans Medium" pitchFamily="2" charset="0"/>
                <a:cs typeface="Arial"/>
              </a:rPr>
              <a:t>Data</a:t>
            </a:r>
          </a:p>
        </p:txBody>
      </p:sp>
      <p:sp>
        <p:nvSpPr>
          <p:cNvPr id="38" name="Rectangle 37"/>
          <p:cNvSpPr/>
          <p:nvPr/>
        </p:nvSpPr>
        <p:spPr bwMode="gray">
          <a:xfrm>
            <a:off x="3828079" y="5707920"/>
            <a:ext cx="719575" cy="335285"/>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Geospatial </a:t>
            </a:r>
            <a:br>
              <a:rPr lang="en-US" sz="1000" dirty="0" smtClean="0">
                <a:latin typeface="BentonSans Medium" pitchFamily="2" charset="0"/>
                <a:cs typeface="Arial"/>
              </a:rPr>
            </a:br>
            <a:r>
              <a:rPr lang="en-US" sz="1000" dirty="0" smtClean="0">
                <a:latin typeface="BentonSans Medium" pitchFamily="2" charset="0"/>
                <a:cs typeface="Arial"/>
              </a:rPr>
              <a:t>Data</a:t>
            </a:r>
          </a:p>
        </p:txBody>
      </p:sp>
      <p:sp>
        <p:nvSpPr>
          <p:cNvPr id="39" name="Rectangle 38"/>
          <p:cNvSpPr/>
          <p:nvPr/>
        </p:nvSpPr>
        <p:spPr bwMode="gray">
          <a:xfrm>
            <a:off x="8212703" y="5707920"/>
            <a:ext cx="548640" cy="275678"/>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Text Data</a:t>
            </a:r>
          </a:p>
        </p:txBody>
      </p:sp>
      <p:sp>
        <p:nvSpPr>
          <p:cNvPr id="40" name="Rectangle 39"/>
          <p:cNvSpPr/>
          <p:nvPr/>
        </p:nvSpPr>
        <p:spPr bwMode="gray">
          <a:xfrm>
            <a:off x="1030461" y="5707920"/>
            <a:ext cx="548640" cy="102521"/>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RFID</a:t>
            </a:r>
          </a:p>
        </p:txBody>
      </p:sp>
      <p:sp>
        <p:nvSpPr>
          <p:cNvPr id="41" name="Rectangle 40"/>
          <p:cNvSpPr/>
          <p:nvPr/>
        </p:nvSpPr>
        <p:spPr bwMode="gray">
          <a:xfrm>
            <a:off x="4611981" y="5707920"/>
            <a:ext cx="548640" cy="335285"/>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Machine </a:t>
            </a:r>
            <a:br>
              <a:rPr lang="en-US" sz="1000" dirty="0" smtClean="0">
                <a:latin typeface="BentonSans Medium" pitchFamily="2" charset="0"/>
                <a:cs typeface="Arial"/>
              </a:rPr>
            </a:br>
            <a:r>
              <a:rPr lang="en-US" sz="1000" dirty="0" smtClean="0">
                <a:latin typeface="BentonSans Medium" pitchFamily="2" charset="0"/>
                <a:cs typeface="Arial"/>
              </a:rPr>
              <a:t>Data</a:t>
            </a:r>
          </a:p>
        </p:txBody>
      </p:sp>
      <p:pic>
        <p:nvPicPr>
          <p:cNvPr id="42" name="Picture 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169442" y="1348166"/>
            <a:ext cx="1789015" cy="1233917"/>
          </a:xfrm>
          <a:prstGeom prst="rect">
            <a:avLst/>
          </a:prstGeom>
          <a:noFill/>
          <a:ln w="9525">
            <a:noFill/>
            <a:miter lim="800000"/>
            <a:headEnd/>
            <a:tailEnd/>
          </a:ln>
          <a:effectLst/>
        </p:spPr>
      </p:pic>
      <p:sp>
        <p:nvSpPr>
          <p:cNvPr id="43" name="Rectangle 42"/>
          <p:cNvSpPr/>
          <p:nvPr/>
        </p:nvSpPr>
        <p:spPr>
          <a:xfrm>
            <a:off x="5829759" y="1338354"/>
            <a:ext cx="3112754" cy="3647152"/>
          </a:xfrm>
          <a:prstGeom prst="rect">
            <a:avLst/>
          </a:prstGeom>
        </p:spPr>
        <p:txBody>
          <a:bodyPr wrap="square">
            <a:spAutoFit/>
          </a:bodyPr>
          <a:lstStyle/>
          <a:p>
            <a:pPr marL="0" lvl="2" fontAlgn="base">
              <a:spcBef>
                <a:spcPts val="336"/>
              </a:spcBef>
              <a:spcAft>
                <a:spcPct val="0"/>
              </a:spcAft>
              <a:buClr>
                <a:schemeClr val="accent1"/>
              </a:buClr>
              <a:buSzPct val="100000"/>
              <a:buNone/>
            </a:pPr>
            <a:r>
              <a:rPr lang="en-US" sz="1200" b="1" dirty="0">
                <a:latin typeface="BentonSans Bold" pitchFamily="2" charset="0"/>
              </a:rPr>
              <a:t>Advanced text analytics</a:t>
            </a:r>
          </a:p>
          <a:p>
            <a:pPr marL="0" lvl="2" fontAlgn="base">
              <a:spcAft>
                <a:spcPct val="0"/>
              </a:spcAft>
              <a:buClr>
                <a:schemeClr val="accent1"/>
              </a:buClr>
              <a:buSzPct val="100000"/>
              <a:buNone/>
            </a:pPr>
            <a:r>
              <a:rPr lang="en-US" sz="1200" dirty="0" smtClean="0">
                <a:latin typeface="BentonSans Regular" pitchFamily="2" charset="0"/>
              </a:rPr>
              <a:t>Analyze </a:t>
            </a:r>
            <a:r>
              <a:rPr lang="en-US" sz="1200" dirty="0">
                <a:latin typeface="BentonSans Regular" pitchFamily="2" charset="0"/>
              </a:rPr>
              <a:t>text in all columns of table and text inside binary files with advanced text analytic capabilities such </a:t>
            </a:r>
            <a:r>
              <a:rPr lang="en-US" sz="1200" dirty="0" smtClean="0">
                <a:latin typeface="BentonSans Regular" pitchFamily="2" charset="0"/>
              </a:rPr>
              <a:t>as: </a:t>
            </a:r>
            <a:r>
              <a:rPr lang="en-US" sz="1200" dirty="0">
                <a:latin typeface="BentonSans Regular" pitchFamily="2" charset="0"/>
              </a:rPr>
              <a:t>automatically detecting 31 </a:t>
            </a:r>
            <a:r>
              <a:rPr lang="en-US" sz="1200" dirty="0" smtClean="0">
                <a:latin typeface="BentonSans Regular" pitchFamily="2" charset="0"/>
              </a:rPr>
              <a:t>languages; </a:t>
            </a:r>
            <a:r>
              <a:rPr lang="en-US" sz="1200" dirty="0">
                <a:latin typeface="BentonSans Regular" pitchFamily="2" charset="0"/>
              </a:rPr>
              <a:t>fuzzy, linguistic, synonymous </a:t>
            </a:r>
            <a:r>
              <a:rPr lang="en-US" sz="1200" dirty="0" smtClean="0">
                <a:latin typeface="BentonSans Regular" pitchFamily="2" charset="0"/>
              </a:rPr>
              <a:t>search, using SQL.</a:t>
            </a:r>
          </a:p>
          <a:p>
            <a:pPr marL="0" lvl="2" fontAlgn="base">
              <a:spcBef>
                <a:spcPts val="1200"/>
              </a:spcBef>
              <a:spcAft>
                <a:spcPct val="0"/>
              </a:spcAft>
              <a:buClr>
                <a:schemeClr val="accent1"/>
              </a:buClr>
              <a:buSzPct val="100000"/>
              <a:buNone/>
            </a:pPr>
            <a:r>
              <a:rPr lang="en-US" sz="1200" b="1" dirty="0" smtClean="0">
                <a:latin typeface="BentonSans Bold" pitchFamily="2" charset="0"/>
              </a:rPr>
              <a:t>Structure unstructured data</a:t>
            </a:r>
          </a:p>
          <a:p>
            <a:pPr marL="0" lvl="2" fontAlgn="base">
              <a:spcAft>
                <a:spcPct val="0"/>
              </a:spcAft>
              <a:buClr>
                <a:schemeClr val="accent1"/>
              </a:buClr>
              <a:buSzPct val="100000"/>
              <a:buNone/>
            </a:pPr>
            <a:r>
              <a:rPr lang="en-US" sz="1200" dirty="0" smtClean="0">
                <a:latin typeface="BentonSans Regular" pitchFamily="2" charset="0"/>
              </a:rPr>
              <a:t>Use </a:t>
            </a:r>
            <a:r>
              <a:rPr lang="en-US" sz="1200" dirty="0">
                <a:latin typeface="BentonSans Regular" pitchFamily="2" charset="0"/>
              </a:rPr>
              <a:t>advanced text </a:t>
            </a:r>
            <a:r>
              <a:rPr lang="en-US" sz="1200" dirty="0" smtClean="0">
                <a:latin typeface="BentonSans Regular" pitchFamily="2" charset="0"/>
              </a:rPr>
              <a:t>analytics, </a:t>
            </a:r>
            <a:r>
              <a:rPr lang="en-US" sz="1200" dirty="0">
                <a:latin typeface="BentonSans Regular" pitchFamily="2" charset="0"/>
              </a:rPr>
              <a:t>such as sentiment fact </a:t>
            </a:r>
            <a:r>
              <a:rPr lang="en-US" sz="1200" dirty="0" smtClean="0">
                <a:latin typeface="BentonSans Regular" pitchFamily="2" charset="0"/>
              </a:rPr>
              <a:t>extraction, to </a:t>
            </a:r>
            <a:r>
              <a:rPr lang="en-US" sz="1200" dirty="0">
                <a:latin typeface="BentonSans Regular" pitchFamily="2" charset="0"/>
              </a:rPr>
              <a:t>structure unstructured </a:t>
            </a:r>
            <a:r>
              <a:rPr lang="en-US" sz="1200" dirty="0" smtClean="0">
                <a:latin typeface="BentonSans Regular" pitchFamily="2" charset="0"/>
              </a:rPr>
              <a:t>data.</a:t>
            </a:r>
            <a:endParaRPr lang="en-US" sz="900" dirty="0">
              <a:latin typeface="BentonSans Regular" pitchFamily="2" charset="0"/>
            </a:endParaRPr>
          </a:p>
          <a:p>
            <a:pPr marL="0" lvl="2" fontAlgn="base">
              <a:spcBef>
                <a:spcPts val="1200"/>
              </a:spcBef>
              <a:spcAft>
                <a:spcPct val="0"/>
              </a:spcAft>
              <a:buClr>
                <a:schemeClr val="accent1"/>
              </a:buClr>
              <a:buSzPct val="100000"/>
              <a:buNone/>
            </a:pPr>
            <a:r>
              <a:rPr lang="en-US" sz="1200" b="1" dirty="0" smtClean="0">
                <a:latin typeface="BentonSans Bold" pitchFamily="2" charset="0"/>
              </a:rPr>
              <a:t>Streaming </a:t>
            </a:r>
            <a:r>
              <a:rPr lang="en-US" sz="1200" b="1" dirty="0">
                <a:latin typeface="BentonSans Bold" pitchFamily="2" charset="0"/>
              </a:rPr>
              <a:t>data </a:t>
            </a:r>
          </a:p>
          <a:p>
            <a:pPr marL="0" lvl="2" fontAlgn="base">
              <a:spcAft>
                <a:spcPct val="0"/>
              </a:spcAft>
              <a:buClr>
                <a:schemeClr val="accent1"/>
              </a:buClr>
              <a:buSzPct val="100000"/>
              <a:buNone/>
            </a:pPr>
            <a:r>
              <a:rPr lang="en-US" sz="1200" dirty="0">
                <a:latin typeface="BentonSans Regular" pitchFamily="2" charset="0"/>
              </a:rPr>
              <a:t>Analyze streaming data from integrated ESP </a:t>
            </a:r>
            <a:r>
              <a:rPr lang="en-US" sz="1200" dirty="0" smtClean="0">
                <a:latin typeface="BentonSans Regular" pitchFamily="2" charset="0"/>
              </a:rPr>
              <a:t>in combination with </a:t>
            </a:r>
            <a:r>
              <a:rPr lang="en-US" sz="1200" dirty="0">
                <a:latin typeface="BentonSans Regular" pitchFamily="2" charset="0"/>
              </a:rPr>
              <a:t>data in </a:t>
            </a:r>
            <a:r>
              <a:rPr lang="en-US" sz="1200" dirty="0" smtClean="0">
                <a:latin typeface="BentonSans Regular" pitchFamily="2" charset="0"/>
              </a:rPr>
              <a:t>SAP HANA</a:t>
            </a:r>
            <a:r>
              <a:rPr lang="en-US" sz="1200" dirty="0">
                <a:latin typeface="BentonSans Regular" pitchFamily="2" charset="0"/>
              </a:rPr>
              <a:t>.</a:t>
            </a:r>
          </a:p>
          <a:p>
            <a:pPr marL="0" lvl="2" fontAlgn="base">
              <a:spcBef>
                <a:spcPts val="1200"/>
              </a:spcBef>
              <a:spcAft>
                <a:spcPct val="0"/>
              </a:spcAft>
              <a:buClr>
                <a:schemeClr val="accent1"/>
              </a:buClr>
              <a:buSzPct val="100000"/>
              <a:buNone/>
            </a:pPr>
            <a:r>
              <a:rPr lang="en-US" sz="1200" b="1" dirty="0">
                <a:latin typeface="BentonSans Bold" pitchFamily="2" charset="0"/>
              </a:rPr>
              <a:t>Geospatial data</a:t>
            </a:r>
          </a:p>
        </p:txBody>
      </p:sp>
      <p:sp>
        <p:nvSpPr>
          <p:cNvPr id="44" name="Rectangle 43"/>
          <p:cNvSpPr/>
          <p:nvPr/>
        </p:nvSpPr>
        <p:spPr bwMode="gray">
          <a:xfrm>
            <a:off x="7499262" y="5707920"/>
            <a:ext cx="548640" cy="268260"/>
          </a:xfrm>
          <a:prstGeom prst="rect">
            <a:avLst/>
          </a:prstGeom>
          <a:noFill/>
        </p:spPr>
        <p:txBody>
          <a:bodyPr wrap="square" lIns="0" tIns="0" rIns="0" bIns="0" rtlCol="0" anchor="t" anchorCtr="0">
            <a:noAutofit/>
          </a:bodyPr>
          <a:lstStyle/>
          <a:p>
            <a:pPr algn="ctr"/>
            <a:r>
              <a:rPr lang="en-US" sz="1000" dirty="0" smtClean="0">
                <a:latin typeface="BentonSans Medium" pitchFamily="2" charset="0"/>
                <a:cs typeface="Arial"/>
              </a:rPr>
              <a:t>Social Network</a:t>
            </a:r>
          </a:p>
        </p:txBody>
      </p:sp>
      <p:cxnSp>
        <p:nvCxnSpPr>
          <p:cNvPr id="45" name="Straight Connector 44"/>
          <p:cNvCxnSpPr/>
          <p:nvPr/>
        </p:nvCxnSpPr>
        <p:spPr>
          <a:xfrm>
            <a:off x="599662" y="5080050"/>
            <a:ext cx="789983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875539" y="4002158"/>
            <a:ext cx="641522" cy="461665"/>
          </a:xfrm>
          <a:prstGeom prst="rect">
            <a:avLst/>
          </a:prstGeom>
          <a:noFill/>
        </p:spPr>
        <p:txBody>
          <a:bodyPr wrap="none" rtlCol="0">
            <a:spAutoFit/>
          </a:bodyPr>
          <a:lstStyle/>
          <a:p>
            <a:pPr algn="ctr"/>
            <a:r>
              <a:rPr lang="en-US" sz="1200" dirty="0" smtClean="0">
                <a:latin typeface="BentonSans Bold" pitchFamily="2" charset="0"/>
              </a:rPr>
              <a:t>SAP</a:t>
            </a:r>
            <a:br>
              <a:rPr lang="en-US" sz="1200" dirty="0" smtClean="0">
                <a:latin typeface="BentonSans Bold" pitchFamily="2" charset="0"/>
              </a:rPr>
            </a:br>
            <a:r>
              <a:rPr lang="en-US" sz="1200" dirty="0" smtClean="0">
                <a:latin typeface="BentonSans Bold" pitchFamily="2" charset="0"/>
              </a:rPr>
              <a:t>HANA</a:t>
            </a:r>
            <a:endParaRPr lang="en-US" sz="1200" dirty="0">
              <a:latin typeface="BentonSans Bold" pitchFamily="2" charset="0"/>
            </a:endParaRPr>
          </a:p>
        </p:txBody>
      </p:sp>
      <p:pic>
        <p:nvPicPr>
          <p:cNvPr id="47" name="Picture 2"/>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3461275" y="1505150"/>
            <a:ext cx="1726043" cy="122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848579" y="1651001"/>
            <a:ext cx="1789015" cy="1228955"/>
          </a:xfrm>
          <a:prstGeom prst="rect">
            <a:avLst/>
          </a:prstGeom>
          <a:noFill/>
          <a:ln w="9525">
            <a:noFill/>
            <a:miter lim="800000"/>
            <a:headEnd/>
            <a:tailEnd/>
          </a:ln>
          <a:effectLst/>
        </p:spPr>
      </p:pic>
      <p:cxnSp>
        <p:nvCxnSpPr>
          <p:cNvPr id="49" name="Straight Connector 48"/>
          <p:cNvCxnSpPr/>
          <p:nvPr/>
        </p:nvCxnSpPr>
        <p:spPr>
          <a:xfrm flipV="1">
            <a:off x="4185443" y="2879956"/>
            <a:ext cx="0" cy="495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187866" y="4523406"/>
            <a:ext cx="1" cy="9050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reeform 50"/>
          <p:cNvSpPr/>
          <p:nvPr/>
        </p:nvSpPr>
        <p:spPr bwMode="gray">
          <a:xfrm rot="10800000">
            <a:off x="2933517" y="2741031"/>
            <a:ext cx="939409" cy="1884561"/>
          </a:xfrm>
          <a:custGeom>
            <a:avLst/>
            <a:gdLst>
              <a:gd name="connsiteX0" fmla="*/ 0 w 866692"/>
              <a:gd name="connsiteY0" fmla="*/ 453224 h 1725433"/>
              <a:gd name="connsiteX1" fmla="*/ 866692 w 866692"/>
              <a:gd name="connsiteY1" fmla="*/ 0 h 1725433"/>
              <a:gd name="connsiteX2" fmla="*/ 866692 w 866692"/>
              <a:gd name="connsiteY2" fmla="*/ 1725433 h 1725433"/>
              <a:gd name="connsiteX3" fmla="*/ 0 w 866692"/>
              <a:gd name="connsiteY3" fmla="*/ 787179 h 1725433"/>
              <a:gd name="connsiteX0" fmla="*/ 0 w 877723"/>
              <a:gd name="connsiteY0" fmla="*/ 703272 h 1975481"/>
              <a:gd name="connsiteX1" fmla="*/ 877723 w 877723"/>
              <a:gd name="connsiteY1" fmla="*/ 0 h 1975481"/>
              <a:gd name="connsiteX2" fmla="*/ 866692 w 877723"/>
              <a:gd name="connsiteY2" fmla="*/ 1975481 h 1975481"/>
              <a:gd name="connsiteX3" fmla="*/ 0 w 877723"/>
              <a:gd name="connsiteY3" fmla="*/ 1037227 h 1975481"/>
              <a:gd name="connsiteX0" fmla="*/ 0 w 877723"/>
              <a:gd name="connsiteY0" fmla="*/ 703272 h 1992151"/>
              <a:gd name="connsiteX1" fmla="*/ 877723 w 877723"/>
              <a:gd name="connsiteY1" fmla="*/ 0 h 1992151"/>
              <a:gd name="connsiteX2" fmla="*/ 646083 w 877723"/>
              <a:gd name="connsiteY2" fmla="*/ 1992151 h 1992151"/>
              <a:gd name="connsiteX3" fmla="*/ 0 w 877723"/>
              <a:gd name="connsiteY3" fmla="*/ 1037227 h 1992151"/>
              <a:gd name="connsiteX0" fmla="*/ 0 w 651598"/>
              <a:gd name="connsiteY0" fmla="*/ 686602 h 1975481"/>
              <a:gd name="connsiteX1" fmla="*/ 651598 w 651598"/>
              <a:gd name="connsiteY1" fmla="*/ 0 h 1975481"/>
              <a:gd name="connsiteX2" fmla="*/ 646083 w 651598"/>
              <a:gd name="connsiteY2" fmla="*/ 1975481 h 1975481"/>
              <a:gd name="connsiteX3" fmla="*/ 0 w 651598"/>
              <a:gd name="connsiteY3" fmla="*/ 1020557 h 1975481"/>
            </a:gdLst>
            <a:ahLst/>
            <a:cxnLst>
              <a:cxn ang="0">
                <a:pos x="connsiteX0" y="connsiteY0"/>
              </a:cxn>
              <a:cxn ang="0">
                <a:pos x="connsiteX1" y="connsiteY1"/>
              </a:cxn>
              <a:cxn ang="0">
                <a:pos x="connsiteX2" y="connsiteY2"/>
              </a:cxn>
              <a:cxn ang="0">
                <a:pos x="connsiteX3" y="connsiteY3"/>
              </a:cxn>
            </a:cxnLst>
            <a:rect l="l" t="t" r="r" b="b"/>
            <a:pathLst>
              <a:path w="651598" h="1975481">
                <a:moveTo>
                  <a:pt x="0" y="686602"/>
                </a:moveTo>
                <a:lnTo>
                  <a:pt x="651598" y="0"/>
                </a:lnTo>
                <a:cubicBezTo>
                  <a:pt x="649760" y="658494"/>
                  <a:pt x="647921" y="1316987"/>
                  <a:pt x="646083" y="1975481"/>
                </a:cubicBezTo>
                <a:lnTo>
                  <a:pt x="0" y="1020557"/>
                </a:lnTo>
              </a:path>
            </a:pathLst>
          </a:custGeom>
          <a:gradFill flip="none" rotWithShape="1">
            <a:gsLst>
              <a:gs pos="0">
                <a:schemeClr val="bg2">
                  <a:lumMod val="50000"/>
                  <a:alpha val="51000"/>
                </a:schemeClr>
              </a:gs>
              <a:gs pos="100000">
                <a:schemeClr val="bg1">
                  <a:alpha val="0"/>
                </a:schemeClr>
              </a:gs>
            </a:gsLst>
            <a:lin ang="0" scaled="1"/>
            <a:tileRect/>
          </a:gradFill>
          <a:ln w="6350" algn="ctr">
            <a:noFill/>
            <a:miter lim="800000"/>
            <a:headEnd/>
            <a:tailEnd/>
          </a:ln>
        </p:spPr>
        <p:txBody>
          <a:bodyPr rtlCol="0" anchor="ctr"/>
          <a:lstStyle/>
          <a:p>
            <a:pPr algn="ctr"/>
            <a:endParaRPr lang="en-US">
              <a:latin typeface="BentonSans Medium" pitchFamily="2" charset="0"/>
            </a:endParaRPr>
          </a:p>
        </p:txBody>
      </p:sp>
      <p:sp>
        <p:nvSpPr>
          <p:cNvPr id="52" name="Rectangle 51"/>
          <p:cNvSpPr/>
          <p:nvPr/>
        </p:nvSpPr>
        <p:spPr bwMode="gray">
          <a:xfrm>
            <a:off x="4360847" y="4900732"/>
            <a:ext cx="977544" cy="250244"/>
          </a:xfrm>
          <a:prstGeom prst="rect">
            <a:avLst/>
          </a:prstGeom>
          <a:noFill/>
        </p:spPr>
        <p:txBody>
          <a:bodyPr wrap="square" lIns="0" tIns="0" rIns="0" bIns="0" rtlCol="0" anchor="t" anchorCtr="0">
            <a:noAutofit/>
          </a:bodyPr>
          <a:lstStyle/>
          <a:p>
            <a:pPr algn="ctr"/>
            <a:r>
              <a:rPr lang="en-US" sz="1050" kern="0" dirty="0" smtClean="0">
                <a:latin typeface="BentonSans Medium" pitchFamily="2" charset="0"/>
                <a:ea typeface="Arial Unicode MS" pitchFamily="34" charset="-128"/>
                <a:cs typeface="Arial Unicode MS" pitchFamily="34" charset="-128"/>
              </a:rPr>
              <a:t>Any Data </a:t>
            </a:r>
            <a:endParaRPr lang="en-US" sz="1050" dirty="0" smtClean="0">
              <a:latin typeface="BentonSans Medium" pitchFamily="2" charset="0"/>
              <a:cs typeface="Arial"/>
            </a:endParaRPr>
          </a:p>
        </p:txBody>
      </p:sp>
      <p:sp>
        <p:nvSpPr>
          <p:cNvPr id="53" name="TextBox 52"/>
          <p:cNvSpPr txBox="1"/>
          <p:nvPr/>
        </p:nvSpPr>
        <p:spPr>
          <a:xfrm>
            <a:off x="3782678" y="3644134"/>
            <a:ext cx="858364" cy="330958"/>
          </a:xfrm>
          <a:prstGeom prst="rect">
            <a:avLst/>
          </a:prstGeom>
          <a:solidFill>
            <a:schemeClr val="accent2">
              <a:lumMod val="40000"/>
              <a:lumOff val="60000"/>
            </a:schemeClr>
          </a:solidFill>
        </p:spPr>
        <p:txBody>
          <a:bodyPr wrap="square" rtlCol="0" anchor="ctr">
            <a:noAutofit/>
          </a:bodyPr>
          <a:lstStyle/>
          <a:p>
            <a:pPr algn="ctr"/>
            <a:r>
              <a:rPr lang="en-US" sz="1200" dirty="0" smtClean="0">
                <a:latin typeface="BentonSans Medium" pitchFamily="2" charset="0"/>
              </a:rPr>
              <a:t>SQL</a:t>
            </a:r>
            <a:endParaRPr lang="en-US" sz="1200" dirty="0">
              <a:latin typeface="BentonSans Medium" pitchFamily="2" charset="0"/>
            </a:endParaRPr>
          </a:p>
        </p:txBody>
      </p:sp>
      <p:grpSp>
        <p:nvGrpSpPr>
          <p:cNvPr id="54" name="Group 53"/>
          <p:cNvGrpSpPr/>
          <p:nvPr/>
        </p:nvGrpSpPr>
        <p:grpSpPr>
          <a:xfrm>
            <a:off x="2616714" y="5271872"/>
            <a:ext cx="280974" cy="359097"/>
            <a:chOff x="2323383" y="4588625"/>
            <a:chExt cx="338874" cy="433095"/>
          </a:xfrm>
        </p:grpSpPr>
        <p:pic>
          <p:nvPicPr>
            <p:cNvPr id="55" name="Picture 11" descr="\\psf\Home\Graphic Tank\Electronics v1-08.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323383" y="4588625"/>
              <a:ext cx="235854" cy="35828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psf\Home\Graphic Tank\Electronics v1_Smart Phone .png"/>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454311" y="4663440"/>
              <a:ext cx="207946" cy="358280"/>
            </a:xfrm>
            <a:prstGeom prst="rect">
              <a:avLst/>
            </a:prstGeom>
            <a:solidFill>
              <a:schemeClr val="bg1"/>
            </a:solidFill>
          </p:spPr>
        </p:pic>
      </p:grpSp>
    </p:spTree>
    <p:extLst>
      <p:ext uri="{BB962C8B-B14F-4D97-AF65-F5344CB8AC3E}">
        <p14:creationId xmlns:p14="http://schemas.microsoft.com/office/powerpoint/2010/main" val="9150213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Hidden Value in Text</a:t>
            </a:r>
            <a:endParaRPr lang="en-US" dirty="0"/>
          </a:p>
        </p:txBody>
      </p:sp>
      <p:sp>
        <p:nvSpPr>
          <p:cNvPr id="5" name="Text Placeholder 4"/>
          <p:cNvSpPr>
            <a:spLocks noGrp="1"/>
          </p:cNvSpPr>
          <p:nvPr>
            <p:ph type="body" sz="quarter" idx="10"/>
          </p:nvPr>
        </p:nvSpPr>
        <p:spPr>
          <a:xfrm>
            <a:off x="324000" y="1690687"/>
            <a:ext cx="8383582" cy="4391026"/>
          </a:xfrm>
        </p:spPr>
        <p:txBody>
          <a:bodyPr/>
          <a:lstStyle/>
          <a:p>
            <a:r>
              <a:rPr lang="en-US" dirty="0"/>
              <a:t>80% of enterprise-relevant information originates in “unstructured” data:</a:t>
            </a:r>
          </a:p>
          <a:p>
            <a:pPr lvl="2"/>
            <a:endParaRPr lang="en-US" dirty="0" smtClean="0"/>
          </a:p>
          <a:p>
            <a:pPr lvl="2"/>
            <a:r>
              <a:rPr lang="en-US" dirty="0"/>
              <a:t>Blogs, forum postings, social </a:t>
            </a:r>
            <a:r>
              <a:rPr lang="en-US" dirty="0" smtClean="0"/>
              <a:t>media</a:t>
            </a:r>
          </a:p>
          <a:p>
            <a:pPr lvl="3"/>
            <a:endParaRPr lang="en-US" dirty="0"/>
          </a:p>
          <a:p>
            <a:pPr lvl="2"/>
            <a:r>
              <a:rPr lang="en-US" dirty="0" smtClean="0"/>
              <a:t>Email</a:t>
            </a:r>
            <a:r>
              <a:rPr lang="en-US" dirty="0"/>
              <a:t>, contact-center notes</a:t>
            </a:r>
          </a:p>
          <a:p>
            <a:pPr lvl="3"/>
            <a:endParaRPr lang="en-US" dirty="0" smtClean="0"/>
          </a:p>
          <a:p>
            <a:pPr lvl="2"/>
            <a:r>
              <a:rPr lang="en-US" dirty="0" smtClean="0"/>
              <a:t>Surveys</a:t>
            </a:r>
            <a:r>
              <a:rPr lang="en-US" dirty="0"/>
              <a:t>, warranty claims</a:t>
            </a:r>
          </a:p>
          <a:p>
            <a:endParaRPr lang="en-US" dirty="0"/>
          </a:p>
        </p:txBody>
      </p:sp>
      <p:pic>
        <p:nvPicPr>
          <p:cNvPr id="67" name="Picture 2" descr="\\Eric-pauls-power-mac-g5.local\desktop\Graphic Tank\mass website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43299" y="2841528"/>
            <a:ext cx="5164283" cy="316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207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Search &amp; Text Analysis Application</a:t>
            </a:r>
            <a:endParaRPr lang="en-US" b="0" dirty="0"/>
          </a:p>
        </p:txBody>
      </p:sp>
      <p:sp>
        <p:nvSpPr>
          <p:cNvPr id="15" name="Freeform 14"/>
          <p:cNvSpPr/>
          <p:nvPr/>
        </p:nvSpPr>
        <p:spPr>
          <a:xfrm>
            <a:off x="324000" y="4492815"/>
            <a:ext cx="1998543" cy="799417"/>
          </a:xfrm>
          <a:custGeom>
            <a:avLst/>
            <a:gdLst>
              <a:gd name="connsiteX0" fmla="*/ 0 w 1998543"/>
              <a:gd name="connsiteY0" fmla="*/ 0 h 799417"/>
              <a:gd name="connsiteX1" fmla="*/ 1598835 w 1998543"/>
              <a:gd name="connsiteY1" fmla="*/ 0 h 799417"/>
              <a:gd name="connsiteX2" fmla="*/ 1998543 w 1998543"/>
              <a:gd name="connsiteY2" fmla="*/ 399709 h 799417"/>
              <a:gd name="connsiteX3" fmla="*/ 1598835 w 1998543"/>
              <a:gd name="connsiteY3" fmla="*/ 799417 h 799417"/>
              <a:gd name="connsiteX4" fmla="*/ 0 w 1998543"/>
              <a:gd name="connsiteY4" fmla="*/ 799417 h 799417"/>
              <a:gd name="connsiteX5" fmla="*/ 399709 w 1998543"/>
              <a:gd name="connsiteY5" fmla="*/ 399709 h 799417"/>
              <a:gd name="connsiteX6" fmla="*/ 0 w 1998543"/>
              <a:gd name="connsiteY6" fmla="*/ 0 h 79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543" h="799417">
                <a:moveTo>
                  <a:pt x="0" y="0"/>
                </a:moveTo>
                <a:lnTo>
                  <a:pt x="1598835" y="0"/>
                </a:lnTo>
                <a:lnTo>
                  <a:pt x="1998543" y="399709"/>
                </a:lnTo>
                <a:lnTo>
                  <a:pt x="1598835" y="799417"/>
                </a:lnTo>
                <a:lnTo>
                  <a:pt x="0" y="799417"/>
                </a:lnTo>
                <a:lnTo>
                  <a:pt x="399709" y="39970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3839" tIns="12065" rIns="399708" bIns="12065" numCol="1" spcCol="1270" anchor="ctr" anchorCtr="0">
            <a:noAutofit/>
          </a:bodyPr>
          <a:lstStyle/>
          <a:p>
            <a:pPr algn="ctr" defTabSz="844550">
              <a:lnSpc>
                <a:spcPct val="90000"/>
              </a:lnSpc>
              <a:spcBef>
                <a:spcPct val="0"/>
              </a:spcBef>
              <a:spcAft>
                <a:spcPct val="35000"/>
              </a:spcAft>
            </a:pPr>
            <a:r>
              <a:rPr lang="en-US" sz="1600" b="1" dirty="0" smtClean="0">
                <a:solidFill>
                  <a:srgbClr val="FFFFFF"/>
                </a:solidFill>
                <a:latin typeface="Arial"/>
              </a:rPr>
              <a:t>Configure App</a:t>
            </a:r>
            <a:endParaRPr lang="en-US" sz="1600" b="1" dirty="0">
              <a:solidFill>
                <a:srgbClr val="FFFFFF"/>
              </a:solidFill>
              <a:latin typeface="Arial"/>
            </a:endParaRPr>
          </a:p>
        </p:txBody>
      </p:sp>
      <p:sp>
        <p:nvSpPr>
          <p:cNvPr id="16" name="Freeform 15"/>
          <p:cNvSpPr/>
          <p:nvPr/>
        </p:nvSpPr>
        <p:spPr>
          <a:xfrm>
            <a:off x="2062733" y="4560765"/>
            <a:ext cx="4135886" cy="663516"/>
          </a:xfrm>
          <a:custGeom>
            <a:avLst/>
            <a:gdLst>
              <a:gd name="connsiteX0" fmla="*/ 0 w 6111417"/>
              <a:gd name="connsiteY0" fmla="*/ 0 h 663516"/>
              <a:gd name="connsiteX1" fmla="*/ 5779659 w 6111417"/>
              <a:gd name="connsiteY1" fmla="*/ 0 h 663516"/>
              <a:gd name="connsiteX2" fmla="*/ 6111417 w 6111417"/>
              <a:gd name="connsiteY2" fmla="*/ 331758 h 663516"/>
              <a:gd name="connsiteX3" fmla="*/ 5779659 w 6111417"/>
              <a:gd name="connsiteY3" fmla="*/ 663516 h 663516"/>
              <a:gd name="connsiteX4" fmla="*/ 0 w 6111417"/>
              <a:gd name="connsiteY4" fmla="*/ 663516 h 663516"/>
              <a:gd name="connsiteX5" fmla="*/ 331758 w 6111417"/>
              <a:gd name="connsiteY5" fmla="*/ 331758 h 663516"/>
              <a:gd name="connsiteX6" fmla="*/ 0 w 6111417"/>
              <a:gd name="connsiteY6" fmla="*/ 0 h 6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417" h="663516">
                <a:moveTo>
                  <a:pt x="0" y="0"/>
                </a:moveTo>
                <a:lnTo>
                  <a:pt x="5779659" y="0"/>
                </a:lnTo>
                <a:lnTo>
                  <a:pt x="6111417" y="331758"/>
                </a:lnTo>
                <a:lnTo>
                  <a:pt x="5779659" y="663516"/>
                </a:lnTo>
                <a:lnTo>
                  <a:pt x="0" y="663516"/>
                </a:lnTo>
                <a:lnTo>
                  <a:pt x="331758" y="33175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7158" tIns="12700" rIns="331758" bIns="12700" numCol="1" spcCol="1270" anchor="ctr" anchorCtr="0">
            <a:noAutofit/>
          </a:bodyPr>
          <a:lstStyle/>
          <a:p>
            <a:pPr defTabSz="889000">
              <a:lnSpc>
                <a:spcPct val="90000"/>
              </a:lnSpc>
              <a:spcBef>
                <a:spcPct val="0"/>
              </a:spcBef>
              <a:spcAft>
                <a:spcPct val="35000"/>
              </a:spcAft>
            </a:pPr>
            <a:r>
              <a:rPr lang="en-US" sz="1200" dirty="0" smtClean="0">
                <a:solidFill>
                  <a:srgbClr val="000000">
                    <a:hueOff val="0"/>
                    <a:satOff val="0"/>
                    <a:lumOff val="0"/>
                    <a:alphaOff val="0"/>
                  </a:srgbClr>
                </a:solidFill>
                <a:latin typeface="Arial"/>
              </a:rPr>
              <a:t>Use SAP HANA Info Access toolkit to define layout and data for the App</a:t>
            </a:r>
            <a:endParaRPr lang="en-US" sz="1200" dirty="0">
              <a:solidFill>
                <a:srgbClr val="000000">
                  <a:hueOff val="0"/>
                  <a:satOff val="0"/>
                  <a:lumOff val="0"/>
                  <a:alphaOff val="0"/>
                </a:srgbClr>
              </a:solidFill>
              <a:latin typeface="Arial"/>
            </a:endParaRPr>
          </a:p>
        </p:txBody>
      </p:sp>
      <p:sp>
        <p:nvSpPr>
          <p:cNvPr id="17" name="Freeform 16"/>
          <p:cNvSpPr/>
          <p:nvPr/>
        </p:nvSpPr>
        <p:spPr>
          <a:xfrm>
            <a:off x="306043" y="1401439"/>
            <a:ext cx="1998543" cy="799417"/>
          </a:xfrm>
          <a:custGeom>
            <a:avLst/>
            <a:gdLst>
              <a:gd name="connsiteX0" fmla="*/ 0 w 1998543"/>
              <a:gd name="connsiteY0" fmla="*/ 0 h 799417"/>
              <a:gd name="connsiteX1" fmla="*/ 1598835 w 1998543"/>
              <a:gd name="connsiteY1" fmla="*/ 0 h 799417"/>
              <a:gd name="connsiteX2" fmla="*/ 1998543 w 1998543"/>
              <a:gd name="connsiteY2" fmla="*/ 399709 h 799417"/>
              <a:gd name="connsiteX3" fmla="*/ 1598835 w 1998543"/>
              <a:gd name="connsiteY3" fmla="*/ 799417 h 799417"/>
              <a:gd name="connsiteX4" fmla="*/ 0 w 1998543"/>
              <a:gd name="connsiteY4" fmla="*/ 799417 h 799417"/>
              <a:gd name="connsiteX5" fmla="*/ 399709 w 1998543"/>
              <a:gd name="connsiteY5" fmla="*/ 399709 h 799417"/>
              <a:gd name="connsiteX6" fmla="*/ 0 w 1998543"/>
              <a:gd name="connsiteY6" fmla="*/ 0 h 79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543" h="799417">
                <a:moveTo>
                  <a:pt x="0" y="0"/>
                </a:moveTo>
                <a:lnTo>
                  <a:pt x="1598835" y="0"/>
                </a:lnTo>
                <a:lnTo>
                  <a:pt x="1998543" y="399709"/>
                </a:lnTo>
                <a:lnTo>
                  <a:pt x="1598835" y="799417"/>
                </a:lnTo>
                <a:lnTo>
                  <a:pt x="0" y="799417"/>
                </a:lnTo>
                <a:lnTo>
                  <a:pt x="399709" y="39970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3839" tIns="12065" rIns="399708" bIns="12065" numCol="1" spcCol="1270" anchor="ctr" anchorCtr="0">
            <a:noAutofit/>
          </a:bodyPr>
          <a:lstStyle/>
          <a:p>
            <a:pPr algn="ctr" defTabSz="844550">
              <a:lnSpc>
                <a:spcPct val="90000"/>
              </a:lnSpc>
              <a:spcBef>
                <a:spcPct val="0"/>
              </a:spcBef>
              <a:spcAft>
                <a:spcPct val="35000"/>
              </a:spcAft>
            </a:pPr>
            <a:r>
              <a:rPr lang="en-US" sz="1600" b="1" dirty="0" smtClean="0">
                <a:solidFill>
                  <a:srgbClr val="FFFFFF"/>
                </a:solidFill>
                <a:latin typeface="Arial"/>
              </a:rPr>
              <a:t>Create Model</a:t>
            </a:r>
            <a:endParaRPr lang="en-US" sz="1600" b="1" dirty="0">
              <a:solidFill>
                <a:srgbClr val="FFFFFF"/>
              </a:solidFill>
              <a:latin typeface="Arial"/>
            </a:endParaRPr>
          </a:p>
        </p:txBody>
      </p:sp>
      <p:sp>
        <p:nvSpPr>
          <p:cNvPr id="18" name="Freeform 17"/>
          <p:cNvSpPr/>
          <p:nvPr/>
        </p:nvSpPr>
        <p:spPr>
          <a:xfrm>
            <a:off x="2044776" y="1469389"/>
            <a:ext cx="4135886" cy="663516"/>
          </a:xfrm>
          <a:custGeom>
            <a:avLst/>
            <a:gdLst>
              <a:gd name="connsiteX0" fmla="*/ 0 w 6189529"/>
              <a:gd name="connsiteY0" fmla="*/ 0 h 663516"/>
              <a:gd name="connsiteX1" fmla="*/ 5857771 w 6189529"/>
              <a:gd name="connsiteY1" fmla="*/ 0 h 663516"/>
              <a:gd name="connsiteX2" fmla="*/ 6189529 w 6189529"/>
              <a:gd name="connsiteY2" fmla="*/ 331758 h 663516"/>
              <a:gd name="connsiteX3" fmla="*/ 5857771 w 6189529"/>
              <a:gd name="connsiteY3" fmla="*/ 663516 h 663516"/>
              <a:gd name="connsiteX4" fmla="*/ 0 w 6189529"/>
              <a:gd name="connsiteY4" fmla="*/ 663516 h 663516"/>
              <a:gd name="connsiteX5" fmla="*/ 331758 w 6189529"/>
              <a:gd name="connsiteY5" fmla="*/ 331758 h 663516"/>
              <a:gd name="connsiteX6" fmla="*/ 0 w 6189529"/>
              <a:gd name="connsiteY6" fmla="*/ 0 h 6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9529" h="663516">
                <a:moveTo>
                  <a:pt x="0" y="0"/>
                </a:moveTo>
                <a:lnTo>
                  <a:pt x="5857771" y="0"/>
                </a:lnTo>
                <a:lnTo>
                  <a:pt x="6189529" y="331758"/>
                </a:lnTo>
                <a:lnTo>
                  <a:pt x="5857771" y="663516"/>
                </a:lnTo>
                <a:lnTo>
                  <a:pt x="0" y="663516"/>
                </a:lnTo>
                <a:lnTo>
                  <a:pt x="331758" y="33175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7158" tIns="12700" rIns="331758" bIns="12700" numCol="1" spcCol="1270" anchor="ctr" anchorCtr="0">
            <a:noAutofit/>
          </a:bodyPr>
          <a:lstStyle/>
          <a:p>
            <a:pPr defTabSz="889000">
              <a:lnSpc>
                <a:spcPct val="90000"/>
              </a:lnSpc>
              <a:spcBef>
                <a:spcPct val="0"/>
              </a:spcBef>
              <a:spcAft>
                <a:spcPct val="35000"/>
              </a:spcAft>
            </a:pPr>
            <a:r>
              <a:rPr lang="en-US" sz="1200" dirty="0" smtClean="0">
                <a:solidFill>
                  <a:srgbClr val="000000">
                    <a:hueOff val="0"/>
                    <a:satOff val="0"/>
                    <a:lumOff val="0"/>
                    <a:alphaOff val="0"/>
                  </a:srgbClr>
                </a:solidFill>
                <a:latin typeface="Arial"/>
              </a:rPr>
              <a:t>Use SAP HANA Studio to define the search data model and configure the search behavior</a:t>
            </a:r>
            <a:endParaRPr lang="en-US" sz="1200" dirty="0">
              <a:solidFill>
                <a:srgbClr val="000000">
                  <a:hueOff val="0"/>
                  <a:satOff val="0"/>
                  <a:lumOff val="0"/>
                  <a:alphaOff val="0"/>
                </a:srgbClr>
              </a:solidFill>
              <a:latin typeface="Arial"/>
            </a:endParaRPr>
          </a:p>
        </p:txBody>
      </p:sp>
      <p:sp>
        <p:nvSpPr>
          <p:cNvPr id="19" name="Freeform 18"/>
          <p:cNvSpPr/>
          <p:nvPr/>
        </p:nvSpPr>
        <p:spPr>
          <a:xfrm>
            <a:off x="294103" y="3500660"/>
            <a:ext cx="1998543" cy="799417"/>
          </a:xfrm>
          <a:custGeom>
            <a:avLst/>
            <a:gdLst>
              <a:gd name="connsiteX0" fmla="*/ 0 w 1998543"/>
              <a:gd name="connsiteY0" fmla="*/ 0 h 799417"/>
              <a:gd name="connsiteX1" fmla="*/ 1598835 w 1998543"/>
              <a:gd name="connsiteY1" fmla="*/ 0 h 799417"/>
              <a:gd name="connsiteX2" fmla="*/ 1998543 w 1998543"/>
              <a:gd name="connsiteY2" fmla="*/ 399709 h 799417"/>
              <a:gd name="connsiteX3" fmla="*/ 1598835 w 1998543"/>
              <a:gd name="connsiteY3" fmla="*/ 799417 h 799417"/>
              <a:gd name="connsiteX4" fmla="*/ 0 w 1998543"/>
              <a:gd name="connsiteY4" fmla="*/ 799417 h 799417"/>
              <a:gd name="connsiteX5" fmla="*/ 399709 w 1998543"/>
              <a:gd name="connsiteY5" fmla="*/ 399709 h 799417"/>
              <a:gd name="connsiteX6" fmla="*/ 0 w 1998543"/>
              <a:gd name="connsiteY6" fmla="*/ 0 h 79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543" h="799417">
                <a:moveTo>
                  <a:pt x="0" y="0"/>
                </a:moveTo>
                <a:lnTo>
                  <a:pt x="1598835" y="0"/>
                </a:lnTo>
                <a:lnTo>
                  <a:pt x="1998543" y="399709"/>
                </a:lnTo>
                <a:lnTo>
                  <a:pt x="1598835" y="799417"/>
                </a:lnTo>
                <a:lnTo>
                  <a:pt x="0" y="799417"/>
                </a:lnTo>
                <a:lnTo>
                  <a:pt x="399709" y="39970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3839" tIns="12065" rIns="399708" bIns="12065" numCol="1" spcCol="1270" anchor="ctr" anchorCtr="0">
            <a:noAutofit/>
          </a:bodyPr>
          <a:lstStyle/>
          <a:p>
            <a:pPr algn="ctr" defTabSz="844550">
              <a:lnSpc>
                <a:spcPct val="90000"/>
              </a:lnSpc>
              <a:spcBef>
                <a:spcPct val="0"/>
              </a:spcBef>
              <a:spcAft>
                <a:spcPct val="35000"/>
              </a:spcAft>
            </a:pPr>
            <a:r>
              <a:rPr lang="en-US" sz="1600" b="1" dirty="0" smtClean="0">
                <a:solidFill>
                  <a:srgbClr val="FFFFFF"/>
                </a:solidFill>
                <a:latin typeface="Arial"/>
              </a:rPr>
              <a:t>Run Text Analysis</a:t>
            </a:r>
            <a:endParaRPr lang="en-US" sz="1600" b="1" dirty="0">
              <a:solidFill>
                <a:srgbClr val="FFFFFF"/>
              </a:solidFill>
              <a:latin typeface="Arial"/>
            </a:endParaRPr>
          </a:p>
        </p:txBody>
      </p:sp>
      <p:sp>
        <p:nvSpPr>
          <p:cNvPr id="20" name="Freeform 19"/>
          <p:cNvSpPr/>
          <p:nvPr/>
        </p:nvSpPr>
        <p:spPr>
          <a:xfrm>
            <a:off x="2032835" y="3568611"/>
            <a:ext cx="4147827" cy="663516"/>
          </a:xfrm>
          <a:custGeom>
            <a:avLst/>
            <a:gdLst>
              <a:gd name="connsiteX0" fmla="*/ 0 w 6175612"/>
              <a:gd name="connsiteY0" fmla="*/ 0 h 663516"/>
              <a:gd name="connsiteX1" fmla="*/ 5843854 w 6175612"/>
              <a:gd name="connsiteY1" fmla="*/ 0 h 663516"/>
              <a:gd name="connsiteX2" fmla="*/ 6175612 w 6175612"/>
              <a:gd name="connsiteY2" fmla="*/ 331758 h 663516"/>
              <a:gd name="connsiteX3" fmla="*/ 5843854 w 6175612"/>
              <a:gd name="connsiteY3" fmla="*/ 663516 h 663516"/>
              <a:gd name="connsiteX4" fmla="*/ 0 w 6175612"/>
              <a:gd name="connsiteY4" fmla="*/ 663516 h 663516"/>
              <a:gd name="connsiteX5" fmla="*/ 331758 w 6175612"/>
              <a:gd name="connsiteY5" fmla="*/ 331758 h 663516"/>
              <a:gd name="connsiteX6" fmla="*/ 0 w 6175612"/>
              <a:gd name="connsiteY6" fmla="*/ 0 h 6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5612" h="663516">
                <a:moveTo>
                  <a:pt x="0" y="0"/>
                </a:moveTo>
                <a:lnTo>
                  <a:pt x="5843854" y="0"/>
                </a:lnTo>
                <a:lnTo>
                  <a:pt x="6175612" y="331758"/>
                </a:lnTo>
                <a:lnTo>
                  <a:pt x="5843854" y="663516"/>
                </a:lnTo>
                <a:lnTo>
                  <a:pt x="0" y="663516"/>
                </a:lnTo>
                <a:lnTo>
                  <a:pt x="331758" y="33175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7158" tIns="12700" rIns="331758" bIns="12700" numCol="1" spcCol="1270" anchor="ctr" anchorCtr="0">
            <a:noAutofit/>
          </a:bodyPr>
          <a:lstStyle/>
          <a:p>
            <a:pPr defTabSz="889000">
              <a:lnSpc>
                <a:spcPct val="90000"/>
              </a:lnSpc>
              <a:spcBef>
                <a:spcPct val="0"/>
              </a:spcBef>
              <a:spcAft>
                <a:spcPct val="35000"/>
              </a:spcAft>
            </a:pPr>
            <a:r>
              <a:rPr lang="en-US" sz="1200" dirty="0" smtClean="0">
                <a:solidFill>
                  <a:srgbClr val="000000">
                    <a:hueOff val="0"/>
                    <a:satOff val="0"/>
                    <a:lumOff val="0"/>
                    <a:alphaOff val="0"/>
                  </a:srgbClr>
                </a:solidFill>
                <a:latin typeface="Arial"/>
              </a:rPr>
              <a:t>Extract salient information from text (Linguistic Markup, Entity &amp; Sentiment Extraction)</a:t>
            </a:r>
            <a:endParaRPr lang="en-US" sz="1200" dirty="0">
              <a:solidFill>
                <a:srgbClr val="000000">
                  <a:hueOff val="0"/>
                  <a:satOff val="0"/>
                  <a:lumOff val="0"/>
                  <a:alphaOff val="0"/>
                </a:srgbClr>
              </a:solidFill>
              <a:latin typeface="Arial"/>
            </a:endParaRPr>
          </a:p>
        </p:txBody>
      </p:sp>
      <p:sp>
        <p:nvSpPr>
          <p:cNvPr id="21" name="Freeform 20"/>
          <p:cNvSpPr/>
          <p:nvPr/>
        </p:nvSpPr>
        <p:spPr>
          <a:xfrm>
            <a:off x="313865" y="2411660"/>
            <a:ext cx="1998543" cy="799417"/>
          </a:xfrm>
          <a:custGeom>
            <a:avLst/>
            <a:gdLst>
              <a:gd name="connsiteX0" fmla="*/ 0 w 1998543"/>
              <a:gd name="connsiteY0" fmla="*/ 0 h 799417"/>
              <a:gd name="connsiteX1" fmla="*/ 1598835 w 1998543"/>
              <a:gd name="connsiteY1" fmla="*/ 0 h 799417"/>
              <a:gd name="connsiteX2" fmla="*/ 1998543 w 1998543"/>
              <a:gd name="connsiteY2" fmla="*/ 399709 h 799417"/>
              <a:gd name="connsiteX3" fmla="*/ 1598835 w 1998543"/>
              <a:gd name="connsiteY3" fmla="*/ 799417 h 799417"/>
              <a:gd name="connsiteX4" fmla="*/ 0 w 1998543"/>
              <a:gd name="connsiteY4" fmla="*/ 799417 h 799417"/>
              <a:gd name="connsiteX5" fmla="*/ 399709 w 1998543"/>
              <a:gd name="connsiteY5" fmla="*/ 399709 h 799417"/>
              <a:gd name="connsiteX6" fmla="*/ 0 w 1998543"/>
              <a:gd name="connsiteY6" fmla="*/ 0 h 79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543" h="799417">
                <a:moveTo>
                  <a:pt x="0" y="0"/>
                </a:moveTo>
                <a:lnTo>
                  <a:pt x="1598835" y="0"/>
                </a:lnTo>
                <a:lnTo>
                  <a:pt x="1998543" y="399709"/>
                </a:lnTo>
                <a:lnTo>
                  <a:pt x="1598835" y="799417"/>
                </a:lnTo>
                <a:lnTo>
                  <a:pt x="0" y="799417"/>
                </a:lnTo>
                <a:lnTo>
                  <a:pt x="399709" y="39970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3839" tIns="12065" rIns="399708" bIns="12065" numCol="1" spcCol="1270" anchor="ctr" anchorCtr="0">
            <a:noAutofit/>
          </a:bodyPr>
          <a:lstStyle/>
          <a:p>
            <a:pPr algn="ctr" defTabSz="844550">
              <a:lnSpc>
                <a:spcPct val="90000"/>
              </a:lnSpc>
              <a:spcBef>
                <a:spcPct val="0"/>
              </a:spcBef>
              <a:spcAft>
                <a:spcPct val="35000"/>
              </a:spcAft>
            </a:pPr>
            <a:r>
              <a:rPr lang="en-US" sz="1600" b="1" dirty="0" smtClean="0">
                <a:solidFill>
                  <a:srgbClr val="FFFFFF"/>
                </a:solidFill>
                <a:latin typeface="Arial"/>
              </a:rPr>
              <a:t>Create Full-text Index</a:t>
            </a:r>
            <a:endParaRPr lang="en-US" sz="1600" b="1" dirty="0">
              <a:solidFill>
                <a:srgbClr val="FFFFFF"/>
              </a:solidFill>
              <a:latin typeface="Arial"/>
            </a:endParaRPr>
          </a:p>
        </p:txBody>
      </p:sp>
      <p:sp>
        <p:nvSpPr>
          <p:cNvPr id="22" name="Freeform 21"/>
          <p:cNvSpPr/>
          <p:nvPr/>
        </p:nvSpPr>
        <p:spPr>
          <a:xfrm>
            <a:off x="2052598" y="2479611"/>
            <a:ext cx="4147827" cy="663516"/>
          </a:xfrm>
          <a:custGeom>
            <a:avLst/>
            <a:gdLst>
              <a:gd name="connsiteX0" fmla="*/ 0 w 6175513"/>
              <a:gd name="connsiteY0" fmla="*/ 0 h 663516"/>
              <a:gd name="connsiteX1" fmla="*/ 5843755 w 6175513"/>
              <a:gd name="connsiteY1" fmla="*/ 0 h 663516"/>
              <a:gd name="connsiteX2" fmla="*/ 6175513 w 6175513"/>
              <a:gd name="connsiteY2" fmla="*/ 331758 h 663516"/>
              <a:gd name="connsiteX3" fmla="*/ 5843755 w 6175513"/>
              <a:gd name="connsiteY3" fmla="*/ 663516 h 663516"/>
              <a:gd name="connsiteX4" fmla="*/ 0 w 6175513"/>
              <a:gd name="connsiteY4" fmla="*/ 663516 h 663516"/>
              <a:gd name="connsiteX5" fmla="*/ 331758 w 6175513"/>
              <a:gd name="connsiteY5" fmla="*/ 331758 h 663516"/>
              <a:gd name="connsiteX6" fmla="*/ 0 w 6175513"/>
              <a:gd name="connsiteY6" fmla="*/ 0 h 6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5513" h="663516">
                <a:moveTo>
                  <a:pt x="0" y="0"/>
                </a:moveTo>
                <a:lnTo>
                  <a:pt x="5843755" y="0"/>
                </a:lnTo>
                <a:lnTo>
                  <a:pt x="6175513" y="331758"/>
                </a:lnTo>
                <a:lnTo>
                  <a:pt x="5843755" y="663516"/>
                </a:lnTo>
                <a:lnTo>
                  <a:pt x="0" y="663516"/>
                </a:lnTo>
                <a:lnTo>
                  <a:pt x="331758" y="33175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7158" tIns="12700" rIns="331758" bIns="12700" numCol="1" spcCol="1270" anchor="ctr" anchorCtr="0">
            <a:noAutofit/>
          </a:bodyPr>
          <a:lstStyle/>
          <a:p>
            <a:pPr defTabSz="889000">
              <a:lnSpc>
                <a:spcPct val="90000"/>
              </a:lnSpc>
              <a:spcBef>
                <a:spcPct val="0"/>
              </a:spcBef>
              <a:spcAft>
                <a:spcPct val="35000"/>
              </a:spcAft>
            </a:pPr>
            <a:r>
              <a:rPr lang="en-US" sz="1200" dirty="0" smtClean="0">
                <a:solidFill>
                  <a:srgbClr val="000000">
                    <a:hueOff val="0"/>
                    <a:satOff val="0"/>
                    <a:lumOff val="0"/>
                    <a:alphaOff val="0"/>
                  </a:srgbClr>
                </a:solidFill>
                <a:latin typeface="Arial"/>
              </a:rPr>
              <a:t>Use SAP HANA Studio to create full-text indexes for search (linguistic, fuzzy…), file filtering, binary text (.</a:t>
            </a:r>
            <a:r>
              <a:rPr lang="en-US" sz="1200" dirty="0" err="1" smtClean="0">
                <a:solidFill>
                  <a:srgbClr val="000000">
                    <a:hueOff val="0"/>
                    <a:satOff val="0"/>
                    <a:lumOff val="0"/>
                    <a:alphaOff val="0"/>
                  </a:srgbClr>
                </a:solidFill>
                <a:latin typeface="Arial"/>
              </a:rPr>
              <a:t>pdf</a:t>
            </a:r>
            <a:r>
              <a:rPr lang="en-US" sz="1200" dirty="0" smtClean="0">
                <a:solidFill>
                  <a:srgbClr val="000000">
                    <a:hueOff val="0"/>
                    <a:satOff val="0"/>
                    <a:lumOff val="0"/>
                    <a:alphaOff val="0"/>
                  </a:srgbClr>
                </a:solidFill>
                <a:latin typeface="Arial"/>
              </a:rPr>
              <a:t>, .doc) analysis, support 31 languages, TF-IDF score, and optionally run Text Analysis</a:t>
            </a:r>
            <a:endParaRPr lang="en-US" sz="1200" dirty="0">
              <a:solidFill>
                <a:srgbClr val="000000">
                  <a:hueOff val="0"/>
                  <a:satOff val="0"/>
                  <a:lumOff val="0"/>
                  <a:alphaOff val="0"/>
                </a:srgbClr>
              </a:solidFill>
              <a:latin typeface="Arial"/>
            </a:endParaRPr>
          </a:p>
        </p:txBody>
      </p:sp>
      <p:sp>
        <p:nvSpPr>
          <p:cNvPr id="23" name="Freeform 22"/>
          <p:cNvSpPr/>
          <p:nvPr/>
        </p:nvSpPr>
        <p:spPr>
          <a:xfrm>
            <a:off x="288674" y="5484022"/>
            <a:ext cx="1998543" cy="799417"/>
          </a:xfrm>
          <a:custGeom>
            <a:avLst/>
            <a:gdLst>
              <a:gd name="connsiteX0" fmla="*/ 0 w 1998543"/>
              <a:gd name="connsiteY0" fmla="*/ 0 h 799417"/>
              <a:gd name="connsiteX1" fmla="*/ 1598835 w 1998543"/>
              <a:gd name="connsiteY1" fmla="*/ 0 h 799417"/>
              <a:gd name="connsiteX2" fmla="*/ 1998543 w 1998543"/>
              <a:gd name="connsiteY2" fmla="*/ 399709 h 799417"/>
              <a:gd name="connsiteX3" fmla="*/ 1598835 w 1998543"/>
              <a:gd name="connsiteY3" fmla="*/ 799417 h 799417"/>
              <a:gd name="connsiteX4" fmla="*/ 0 w 1998543"/>
              <a:gd name="connsiteY4" fmla="*/ 799417 h 799417"/>
              <a:gd name="connsiteX5" fmla="*/ 399709 w 1998543"/>
              <a:gd name="connsiteY5" fmla="*/ 399709 h 799417"/>
              <a:gd name="connsiteX6" fmla="*/ 0 w 1998543"/>
              <a:gd name="connsiteY6" fmla="*/ 0 h 79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543" h="799417">
                <a:moveTo>
                  <a:pt x="0" y="0"/>
                </a:moveTo>
                <a:lnTo>
                  <a:pt x="1598835" y="0"/>
                </a:lnTo>
                <a:lnTo>
                  <a:pt x="1998543" y="399709"/>
                </a:lnTo>
                <a:lnTo>
                  <a:pt x="1598835" y="799417"/>
                </a:lnTo>
                <a:lnTo>
                  <a:pt x="0" y="799417"/>
                </a:lnTo>
                <a:lnTo>
                  <a:pt x="399709" y="39970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3839" tIns="12065" rIns="399708" bIns="12065" numCol="1" spcCol="1270" anchor="ctr" anchorCtr="0">
            <a:noAutofit/>
          </a:bodyPr>
          <a:lstStyle/>
          <a:p>
            <a:pPr algn="ctr" defTabSz="844550">
              <a:lnSpc>
                <a:spcPct val="90000"/>
              </a:lnSpc>
              <a:spcBef>
                <a:spcPct val="0"/>
              </a:spcBef>
              <a:spcAft>
                <a:spcPct val="35000"/>
              </a:spcAft>
            </a:pPr>
            <a:r>
              <a:rPr lang="en-US" sz="1600" b="1" dirty="0" smtClean="0">
                <a:solidFill>
                  <a:srgbClr val="FFFFFF"/>
                </a:solidFill>
                <a:latin typeface="Arial"/>
              </a:rPr>
              <a:t>Consume Data</a:t>
            </a:r>
            <a:endParaRPr lang="en-US" sz="1600" b="1" dirty="0">
              <a:solidFill>
                <a:srgbClr val="FFFFFF"/>
              </a:solidFill>
              <a:latin typeface="Arial"/>
            </a:endParaRPr>
          </a:p>
        </p:txBody>
      </p:sp>
      <p:sp>
        <p:nvSpPr>
          <p:cNvPr id="24" name="Freeform 23"/>
          <p:cNvSpPr/>
          <p:nvPr/>
        </p:nvSpPr>
        <p:spPr>
          <a:xfrm>
            <a:off x="2027407" y="5551972"/>
            <a:ext cx="4147828" cy="663516"/>
          </a:xfrm>
          <a:custGeom>
            <a:avLst/>
            <a:gdLst>
              <a:gd name="connsiteX0" fmla="*/ 0 w 6161081"/>
              <a:gd name="connsiteY0" fmla="*/ 0 h 663516"/>
              <a:gd name="connsiteX1" fmla="*/ 5829323 w 6161081"/>
              <a:gd name="connsiteY1" fmla="*/ 0 h 663516"/>
              <a:gd name="connsiteX2" fmla="*/ 6161081 w 6161081"/>
              <a:gd name="connsiteY2" fmla="*/ 331758 h 663516"/>
              <a:gd name="connsiteX3" fmla="*/ 5829323 w 6161081"/>
              <a:gd name="connsiteY3" fmla="*/ 663516 h 663516"/>
              <a:gd name="connsiteX4" fmla="*/ 0 w 6161081"/>
              <a:gd name="connsiteY4" fmla="*/ 663516 h 663516"/>
              <a:gd name="connsiteX5" fmla="*/ 331758 w 6161081"/>
              <a:gd name="connsiteY5" fmla="*/ 331758 h 663516"/>
              <a:gd name="connsiteX6" fmla="*/ 0 w 6161081"/>
              <a:gd name="connsiteY6" fmla="*/ 0 h 6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1081" h="663516">
                <a:moveTo>
                  <a:pt x="0" y="0"/>
                </a:moveTo>
                <a:lnTo>
                  <a:pt x="5829323" y="0"/>
                </a:lnTo>
                <a:lnTo>
                  <a:pt x="6161081" y="331758"/>
                </a:lnTo>
                <a:lnTo>
                  <a:pt x="5829323" y="663516"/>
                </a:lnTo>
                <a:lnTo>
                  <a:pt x="0" y="663516"/>
                </a:lnTo>
                <a:lnTo>
                  <a:pt x="331758" y="33175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7158" tIns="12700" rIns="331758" bIns="12700" numCol="1" spcCol="1270" anchor="ctr" anchorCtr="0">
            <a:noAutofit/>
          </a:bodyPr>
          <a:lstStyle/>
          <a:p>
            <a:pPr defTabSz="889000">
              <a:lnSpc>
                <a:spcPct val="90000"/>
              </a:lnSpc>
              <a:spcBef>
                <a:spcPct val="0"/>
              </a:spcBef>
              <a:spcAft>
                <a:spcPct val="35000"/>
              </a:spcAft>
            </a:pPr>
            <a:r>
              <a:rPr lang="en-US" sz="1200" dirty="0" smtClean="0">
                <a:solidFill>
                  <a:srgbClr val="000000">
                    <a:hueOff val="0"/>
                    <a:satOff val="0"/>
                    <a:lumOff val="0"/>
                    <a:alphaOff val="0"/>
                  </a:srgbClr>
                </a:solidFill>
                <a:latin typeface="Arial"/>
              </a:rPr>
              <a:t>Search on Text and/or filter, analyze, and perform advanced analytics on text </a:t>
            </a:r>
            <a:r>
              <a:rPr lang="en-US" sz="1200" dirty="0">
                <a:solidFill>
                  <a:srgbClr val="000000">
                    <a:hueOff val="0"/>
                    <a:satOff val="0"/>
                    <a:lumOff val="0"/>
                    <a:alphaOff val="0"/>
                  </a:srgbClr>
                </a:solidFill>
                <a:latin typeface="Arial"/>
              </a:rPr>
              <a:t>a</a:t>
            </a:r>
            <a:r>
              <a:rPr lang="en-US" sz="1200" dirty="0" smtClean="0">
                <a:solidFill>
                  <a:srgbClr val="000000">
                    <a:hueOff val="0"/>
                    <a:satOff val="0"/>
                    <a:lumOff val="0"/>
                    <a:alphaOff val="0"/>
                  </a:srgbClr>
                </a:solidFill>
                <a:latin typeface="Arial"/>
              </a:rPr>
              <a:t>nalysis table output </a:t>
            </a:r>
            <a:endParaRPr lang="en-US" sz="1200" dirty="0">
              <a:solidFill>
                <a:srgbClr val="000000">
                  <a:hueOff val="0"/>
                  <a:satOff val="0"/>
                  <a:lumOff val="0"/>
                  <a:alphaOff val="0"/>
                </a:srgbClr>
              </a:solidFill>
              <a:latin typeface="Arial"/>
            </a:endParaRPr>
          </a:p>
        </p:txBody>
      </p:sp>
      <p:pic>
        <p:nvPicPr>
          <p:cNvPr id="2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99488" y="1343378"/>
            <a:ext cx="1433513" cy="106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40"/>
          <p:cNvGrpSpPr>
            <a:grpSpLocks/>
          </p:cNvGrpSpPr>
          <p:nvPr/>
        </p:nvGrpSpPr>
        <p:grpSpPr bwMode="auto">
          <a:xfrm>
            <a:off x="6899574" y="2400562"/>
            <a:ext cx="1017117" cy="814242"/>
            <a:chOff x="1632" y="1248"/>
            <a:chExt cx="2682" cy="2286"/>
          </a:xfrm>
        </p:grpSpPr>
        <p:sp>
          <p:nvSpPr>
            <p:cNvPr id="27"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pPr defTabSz="914400"/>
              <a:endParaRPr lang="en-US" dirty="0">
                <a:solidFill>
                  <a:srgbClr val="000000"/>
                </a:solidFill>
                <a:latin typeface="Arial"/>
              </a:endParaRPr>
            </a:p>
          </p:txBody>
        </p:sp>
        <p:sp>
          <p:nvSpPr>
            <p:cNvPr id="28" name="AutoShape 42"/>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pPr defTabSz="914400"/>
              <a:endParaRPr lang="en-US" dirty="0">
                <a:solidFill>
                  <a:srgbClr val="000000"/>
                </a:solidFill>
                <a:latin typeface="Arial"/>
              </a:endParaRPr>
            </a:p>
          </p:txBody>
        </p:sp>
        <p:sp>
          <p:nvSpPr>
            <p:cNvPr id="29" name="AutoShape 43"/>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pPr defTabSz="914400"/>
              <a:endParaRPr lang="en-US" dirty="0">
                <a:solidFill>
                  <a:srgbClr val="000000"/>
                </a:solidFill>
                <a:latin typeface="Arial"/>
              </a:endParaRPr>
            </a:p>
          </p:txBody>
        </p:sp>
      </p:grpSp>
      <p:grpSp>
        <p:nvGrpSpPr>
          <p:cNvPr id="33" name="Group 32"/>
          <p:cNvGrpSpPr/>
          <p:nvPr/>
        </p:nvGrpSpPr>
        <p:grpSpPr>
          <a:xfrm>
            <a:off x="6546612" y="3402235"/>
            <a:ext cx="907079" cy="835042"/>
            <a:chOff x="3599800" y="2297316"/>
            <a:chExt cx="1205709" cy="901717"/>
          </a:xfrm>
        </p:grpSpPr>
        <p:pic>
          <p:nvPicPr>
            <p:cNvPr id="34" name="Picture 18" descr="\\psf\Host\Users\eric\Graphic Tank\Screens and Documents v1_Document  copy 5.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8454" y="2297316"/>
              <a:ext cx="567334" cy="732577"/>
            </a:xfrm>
            <a:prstGeom prst="rect">
              <a:avLst/>
            </a:prstGeom>
            <a:noFill/>
          </p:spPr>
        </p:pic>
        <p:pic>
          <p:nvPicPr>
            <p:cNvPr id="35" name="Picture 30" descr="\\psf\Host\Users\eric\Graphic Tank\Apps and Databases_Social Media copy 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99800" y="2681346"/>
              <a:ext cx="436201" cy="436201"/>
            </a:xfrm>
            <a:prstGeom prst="roundRect">
              <a:avLst/>
            </a:prstGeom>
            <a:noFill/>
            <a:ln w="15875">
              <a:solidFill>
                <a:schemeClr val="bg1"/>
              </a:solidFill>
            </a:ln>
          </p:spPr>
        </p:pic>
        <p:pic>
          <p:nvPicPr>
            <p:cNvPr id="36" name="Picture 21" descr="\\psf\Host\Users\eric\Graphic Tank\Screens and Documents v1_Email copy 4.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89470" y="2659537"/>
              <a:ext cx="516039" cy="539496"/>
            </a:xfrm>
            <a:prstGeom prst="rect">
              <a:avLst/>
            </a:prstGeom>
            <a:noFill/>
          </p:spPr>
        </p:pic>
      </p:grpSp>
      <p:pic>
        <p:nvPicPr>
          <p:cNvPr id="38" name="Picture 2" descr="\\psf\Host\Users\eric\Graphic Tank\Illustrations 2-25.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06449" y="5453654"/>
            <a:ext cx="1165880" cy="690583"/>
          </a:xfrm>
          <a:prstGeom prst="rect">
            <a:avLst/>
          </a:prstGeom>
          <a:noFill/>
        </p:spPr>
      </p:pic>
      <p:sp>
        <p:nvSpPr>
          <p:cNvPr id="30" name="Chevron 81"/>
          <p:cNvSpPr>
            <a:spLocks noChangeArrowheads="1"/>
          </p:cNvSpPr>
          <p:nvPr/>
        </p:nvSpPr>
        <p:spPr bwMode="gray">
          <a:xfrm>
            <a:off x="7601975" y="3451191"/>
            <a:ext cx="198438" cy="752475"/>
          </a:xfrm>
          <a:prstGeom prst="chevron">
            <a:avLst>
              <a:gd name="adj" fmla="val 87139"/>
            </a:avLst>
          </a:prstGeom>
          <a:solidFill>
            <a:schemeClr val="accent1"/>
          </a:solidFill>
          <a:ln w="6350" algn="ctr">
            <a:noFill/>
            <a:miter lim="800000"/>
            <a:headEnd/>
            <a:tailEnd/>
          </a:ln>
        </p:spPr>
        <p:txBody>
          <a:bodyPr lIns="90000" tIns="72000" rIns="90000" bIns="72000" anchor="ctr"/>
          <a:lstStyle/>
          <a:p>
            <a:pPr algn="ctr" defTabSz="914400">
              <a:spcBef>
                <a:spcPct val="50000"/>
              </a:spcBef>
              <a:buClr>
                <a:srgbClr val="F0AB00"/>
              </a:buClr>
              <a:buSzPct val="80000"/>
            </a:pPr>
            <a:endParaRPr lang="en-US" sz="1200" dirty="0">
              <a:solidFill>
                <a:srgbClr val="000000"/>
              </a:solidFill>
              <a:latin typeface="Arial"/>
            </a:endParaRPr>
          </a:p>
        </p:txBody>
      </p:sp>
      <p:sp>
        <p:nvSpPr>
          <p:cNvPr id="32" name="Cube 31"/>
          <p:cNvSpPr/>
          <p:nvPr/>
        </p:nvSpPr>
        <p:spPr bwMode="auto">
          <a:xfrm>
            <a:off x="7993276" y="3398877"/>
            <a:ext cx="685800" cy="762000"/>
          </a:xfrm>
          <a:prstGeom prst="cube">
            <a:avLst/>
          </a:prstGeom>
          <a:solidFill>
            <a:schemeClr val="accent1">
              <a:alpha val="59000"/>
            </a:schemeClr>
          </a:solidFill>
          <a:ln w="34925">
            <a:solidFill>
              <a:schemeClr val="accent1"/>
            </a:solidFill>
            <a:prstDash val="sysDot"/>
          </a:ln>
          <a:effectLst/>
          <a:extLst/>
        </p:spPr>
        <p:txBody>
          <a:bodyPr vert="horz" wrap="square" lIns="91440" tIns="45720" rIns="91440" bIns="45720" numCol="1" rtlCol="0" anchor="t" anchorCtr="0" compatLnSpc="1">
            <a:prstTxWarp prst="textNoShape">
              <a:avLst/>
            </a:prstTxWarp>
            <a:spAutoFit/>
          </a:bodyPr>
          <a:lstStyle/>
          <a:p>
            <a:pPr defTabSz="914400" fontAlgn="base">
              <a:spcBef>
                <a:spcPct val="0"/>
              </a:spcBef>
              <a:spcAft>
                <a:spcPct val="0"/>
              </a:spcAft>
            </a:pPr>
            <a:endParaRPr lang="fr-FR" sz="2800" dirty="0" smtClean="0">
              <a:solidFill>
                <a:srgbClr val="0076CB"/>
              </a:solidFill>
              <a:latin typeface="Gill Sans MT" pitchFamily="34" charset="0"/>
            </a:endParaRPr>
          </a:p>
        </p:txBody>
      </p:sp>
      <p:pic>
        <p:nvPicPr>
          <p:cNvPr id="31" name="Picture 3"/>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41719" y="4560764"/>
            <a:ext cx="715538" cy="73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205636" y="4560765"/>
            <a:ext cx="1139114" cy="73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147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Text Analytic Codes</a:t>
            </a:r>
            <a:endParaRPr lang="en-US" dirty="0"/>
          </a:p>
        </p:txBody>
      </p:sp>
      <p:sp>
        <p:nvSpPr>
          <p:cNvPr id="8" name="Rectangle 7"/>
          <p:cNvSpPr/>
          <p:nvPr/>
        </p:nvSpPr>
        <p:spPr>
          <a:xfrm>
            <a:off x="483796" y="4944757"/>
            <a:ext cx="8092440" cy="1384995"/>
          </a:xfrm>
          <a:prstGeom prst="rect">
            <a:avLst/>
          </a:prstGeom>
        </p:spPr>
        <p:txBody>
          <a:bodyPr wrap="square">
            <a:spAutoFit/>
          </a:bodyPr>
          <a:lstStyle/>
          <a:p>
            <a:pPr fontAlgn="base"/>
            <a:r>
              <a:rPr lang="en-US" sz="1200" b="1" dirty="0">
                <a:solidFill>
                  <a:srgbClr val="7F0055"/>
                </a:solidFill>
                <a:latin typeface="Consolas" pitchFamily="49" charset="0"/>
                <a:ea typeface="Times New Roman"/>
                <a:cs typeface="Consolas" pitchFamily="49" charset="0"/>
              </a:rPr>
              <a:t>CREATE</a:t>
            </a:r>
            <a:r>
              <a:rPr lang="en-US" sz="1200" dirty="0">
                <a:solidFill>
                  <a:srgbClr val="000000"/>
                </a:solidFill>
                <a:latin typeface="Consolas" pitchFamily="49" charset="0"/>
                <a:ea typeface="Times New Roman"/>
                <a:cs typeface="Consolas" pitchFamily="49" charset="0"/>
              </a:rPr>
              <a:t> FULLTEXT </a:t>
            </a:r>
            <a:r>
              <a:rPr lang="en-US" sz="1200" b="1" dirty="0">
                <a:solidFill>
                  <a:srgbClr val="7F0055"/>
                </a:solidFill>
                <a:latin typeface="Consolas" pitchFamily="49" charset="0"/>
                <a:ea typeface="Times New Roman"/>
                <a:cs typeface="Consolas" pitchFamily="49" charset="0"/>
              </a:rPr>
              <a:t>INDEX</a:t>
            </a:r>
            <a:r>
              <a:rPr lang="en-US" sz="1200" dirty="0">
                <a:solidFill>
                  <a:srgbClr val="000000"/>
                </a:solidFill>
                <a:latin typeface="Consolas" pitchFamily="49" charset="0"/>
                <a:ea typeface="Times New Roman"/>
                <a:cs typeface="Consolas" pitchFamily="49" charset="0"/>
              </a:rPr>
              <a:t> TWEET_I </a:t>
            </a:r>
            <a:r>
              <a:rPr lang="en-US" sz="1200" b="1" dirty="0">
                <a:solidFill>
                  <a:srgbClr val="7F0055"/>
                </a:solidFill>
                <a:latin typeface="Consolas" pitchFamily="49" charset="0"/>
                <a:ea typeface="Times New Roman"/>
                <a:cs typeface="Consolas" pitchFamily="49" charset="0"/>
              </a:rPr>
              <a:t>ON</a:t>
            </a:r>
            <a:r>
              <a:rPr lang="en-US" sz="1200" dirty="0">
                <a:solidFill>
                  <a:srgbClr val="000000"/>
                </a:solidFill>
                <a:latin typeface="Consolas" pitchFamily="49" charset="0"/>
                <a:ea typeface="Times New Roman"/>
                <a:cs typeface="Consolas" pitchFamily="49" charset="0"/>
              </a:rPr>
              <a:t> TWEET (CONTENT) CONFIGURATION</a:t>
            </a:r>
            <a:r>
              <a:rPr lang="en-US" sz="1200" dirty="0">
                <a:solidFill>
                  <a:srgbClr val="2A00FF"/>
                </a:solidFill>
                <a:latin typeface="Consolas" pitchFamily="49" charset="0"/>
                <a:ea typeface="Times New Roman"/>
                <a:cs typeface="Consolas" pitchFamily="49" charset="0"/>
              </a:rPr>
              <a:t>'</a:t>
            </a:r>
            <a:r>
              <a:rPr lang="en-US" sz="1200" u="sng" dirty="0">
                <a:solidFill>
                  <a:srgbClr val="2A00FF"/>
                </a:solidFill>
                <a:latin typeface="Consolas" pitchFamily="49" charset="0"/>
                <a:ea typeface="Times New Roman"/>
                <a:cs typeface="Consolas" pitchFamily="49" charset="0"/>
              </a:rPr>
              <a:t>EXTRACTION_CORE_VOICEOFCUSTOMER</a:t>
            </a:r>
            <a:r>
              <a:rPr lang="en-US" sz="1200" dirty="0">
                <a:solidFill>
                  <a:srgbClr val="2A00FF"/>
                </a:solidFill>
                <a:latin typeface="Consolas" pitchFamily="49" charset="0"/>
                <a:ea typeface="Times New Roman"/>
                <a:cs typeface="Consolas" pitchFamily="49" charset="0"/>
              </a:rPr>
              <a:t>'</a:t>
            </a:r>
            <a:r>
              <a:rPr lang="en-US" sz="1200" dirty="0">
                <a:solidFill>
                  <a:srgbClr val="000000"/>
                </a:solidFill>
                <a:latin typeface="Consolas" pitchFamily="49" charset="0"/>
                <a:ea typeface="Times New Roman"/>
                <a:cs typeface="Consolas" pitchFamily="49" charset="0"/>
              </a:rPr>
              <a:t> ASYNC </a:t>
            </a:r>
            <a:r>
              <a:rPr lang="en-US" sz="1200" dirty="0" smtClean="0">
                <a:solidFill>
                  <a:srgbClr val="000000"/>
                </a:solidFill>
                <a:latin typeface="Consolas" pitchFamily="49" charset="0"/>
                <a:ea typeface="Times New Roman"/>
                <a:cs typeface="Consolas" pitchFamily="49" charset="0"/>
              </a:rPr>
              <a:t>FLUSH </a:t>
            </a:r>
            <a:r>
              <a:rPr lang="en-US" sz="1200" u="sng" dirty="0" smtClean="0">
                <a:solidFill>
                  <a:srgbClr val="000000"/>
                </a:solidFill>
                <a:latin typeface="Consolas" pitchFamily="49" charset="0"/>
                <a:ea typeface="Times New Roman"/>
                <a:cs typeface="Consolas" pitchFamily="49" charset="0"/>
              </a:rPr>
              <a:t>EVERY </a:t>
            </a:r>
            <a:r>
              <a:rPr lang="en-US" sz="1200" u="sng" dirty="0">
                <a:solidFill>
                  <a:srgbClr val="000000"/>
                </a:solidFill>
                <a:latin typeface="Consolas" pitchFamily="49" charset="0"/>
                <a:ea typeface="Times New Roman"/>
                <a:cs typeface="Consolas" pitchFamily="49" charset="0"/>
              </a:rPr>
              <a:t>1 </a:t>
            </a:r>
            <a:r>
              <a:rPr lang="en-US" sz="1200" b="1" u="sng" dirty="0">
                <a:solidFill>
                  <a:srgbClr val="7F0055"/>
                </a:solidFill>
                <a:latin typeface="Consolas" pitchFamily="49" charset="0"/>
                <a:ea typeface="Times New Roman"/>
                <a:cs typeface="Consolas" pitchFamily="49" charset="0"/>
              </a:rPr>
              <a:t>MINUTES</a:t>
            </a:r>
            <a:r>
              <a:rPr lang="en-US" sz="1200" dirty="0">
                <a:solidFill>
                  <a:srgbClr val="333333"/>
                </a:solidFill>
                <a:latin typeface="Consolas" pitchFamily="49" charset="0"/>
                <a:ea typeface="Times New Roman"/>
                <a:cs typeface="Consolas" pitchFamily="49" charset="0"/>
              </a:rPr>
              <a:t> </a:t>
            </a:r>
            <a:r>
              <a:rPr lang="en-US" sz="1200" b="1" u="sng" dirty="0">
                <a:solidFill>
                  <a:srgbClr val="7F0055"/>
                </a:solidFill>
                <a:latin typeface="Consolas" pitchFamily="49" charset="0"/>
                <a:ea typeface="Times New Roman"/>
                <a:cs typeface="Consolas" pitchFamily="49" charset="0"/>
              </a:rPr>
              <a:t>LANGUAGE</a:t>
            </a:r>
            <a:r>
              <a:rPr lang="en-US" sz="1200" u="sng" dirty="0">
                <a:solidFill>
                  <a:srgbClr val="000000"/>
                </a:solidFill>
                <a:latin typeface="Consolas" pitchFamily="49" charset="0"/>
                <a:ea typeface="Times New Roman"/>
                <a:cs typeface="Consolas" pitchFamily="49" charset="0"/>
              </a:rPr>
              <a:t> DETECTION (</a:t>
            </a:r>
            <a:r>
              <a:rPr lang="en-US" sz="1200" u="sng" dirty="0">
                <a:solidFill>
                  <a:srgbClr val="2A00FF"/>
                </a:solidFill>
                <a:latin typeface="Consolas" pitchFamily="49" charset="0"/>
                <a:ea typeface="Times New Roman"/>
                <a:cs typeface="Consolas" pitchFamily="49" charset="0"/>
              </a:rPr>
              <a:t>'EN'</a:t>
            </a:r>
            <a:r>
              <a:rPr lang="en-US" sz="1200" u="sng" dirty="0">
                <a:solidFill>
                  <a:srgbClr val="000000"/>
                </a:solidFill>
                <a:latin typeface="Consolas" pitchFamily="49" charset="0"/>
                <a:ea typeface="Times New Roman"/>
                <a:cs typeface="Consolas" pitchFamily="49" charset="0"/>
              </a:rPr>
              <a:t>)</a:t>
            </a:r>
            <a:r>
              <a:rPr lang="en-US" sz="1200" dirty="0">
                <a:solidFill>
                  <a:srgbClr val="000000"/>
                </a:solidFill>
                <a:latin typeface="Consolas" pitchFamily="49" charset="0"/>
                <a:ea typeface="Times New Roman"/>
                <a:cs typeface="Consolas" pitchFamily="49" charset="0"/>
              </a:rPr>
              <a:t> TEXT ANALYSIS </a:t>
            </a:r>
            <a:r>
              <a:rPr lang="en-US" sz="1200" b="1" dirty="0">
                <a:solidFill>
                  <a:srgbClr val="7F0055"/>
                </a:solidFill>
                <a:latin typeface="Consolas" pitchFamily="49" charset="0"/>
                <a:ea typeface="Times New Roman"/>
                <a:cs typeface="Consolas" pitchFamily="49" charset="0"/>
              </a:rPr>
              <a:t>ON</a:t>
            </a:r>
            <a:r>
              <a:rPr lang="en-US" sz="1200" dirty="0" smtClean="0">
                <a:solidFill>
                  <a:srgbClr val="3F5FBF"/>
                </a:solidFill>
                <a:latin typeface="Consolas" pitchFamily="49" charset="0"/>
                <a:ea typeface="Times New Roman"/>
                <a:cs typeface="Consolas" pitchFamily="49" charset="0"/>
              </a:rPr>
              <a:t>;</a:t>
            </a:r>
            <a:endParaRPr lang="en-US" sz="2000" dirty="0" smtClean="0">
              <a:latin typeface="Consolas" pitchFamily="49" charset="0"/>
              <a:ea typeface="Times New Roman"/>
              <a:cs typeface="Consolas" pitchFamily="49" charset="0"/>
            </a:endParaRPr>
          </a:p>
          <a:p>
            <a:pPr fontAlgn="base"/>
            <a:endParaRPr lang="en-US" sz="1100" dirty="0">
              <a:latin typeface="Consolas" pitchFamily="49" charset="0"/>
              <a:ea typeface="Times New Roman"/>
              <a:cs typeface="Consolas" pitchFamily="49" charset="0"/>
            </a:endParaRPr>
          </a:p>
          <a:p>
            <a:pPr fontAlgn="base"/>
            <a:r>
              <a:rPr lang="en-US" sz="1200" b="1" dirty="0">
                <a:solidFill>
                  <a:srgbClr val="7F0055"/>
                </a:solidFill>
                <a:latin typeface="Consolas" pitchFamily="49" charset="0"/>
                <a:ea typeface="Times New Roman"/>
                <a:cs typeface="Consolas" pitchFamily="49" charset="0"/>
              </a:rPr>
              <a:t>CREATE</a:t>
            </a:r>
            <a:r>
              <a:rPr lang="en-US" sz="1200" dirty="0">
                <a:solidFill>
                  <a:srgbClr val="000000"/>
                </a:solidFill>
                <a:latin typeface="Consolas" pitchFamily="49" charset="0"/>
                <a:ea typeface="Times New Roman"/>
                <a:cs typeface="Consolas" pitchFamily="49" charset="0"/>
              </a:rPr>
              <a:t> FULLTEXT </a:t>
            </a:r>
            <a:r>
              <a:rPr lang="en-US" sz="1200" b="1" dirty="0">
                <a:solidFill>
                  <a:srgbClr val="7F0055"/>
                </a:solidFill>
                <a:latin typeface="Consolas" pitchFamily="49" charset="0"/>
                <a:ea typeface="Times New Roman"/>
                <a:cs typeface="Consolas" pitchFamily="49" charset="0"/>
              </a:rPr>
              <a:t>INDEX</a:t>
            </a:r>
            <a:r>
              <a:rPr lang="en-US" sz="1200" dirty="0">
                <a:solidFill>
                  <a:srgbClr val="000000"/>
                </a:solidFill>
                <a:latin typeface="Consolas" pitchFamily="49" charset="0"/>
                <a:ea typeface="Times New Roman"/>
                <a:cs typeface="Consolas" pitchFamily="49" charset="0"/>
              </a:rPr>
              <a:t> TWEET_ZH_I </a:t>
            </a:r>
            <a:r>
              <a:rPr lang="en-US" sz="1200" b="1" dirty="0">
                <a:solidFill>
                  <a:srgbClr val="7F0055"/>
                </a:solidFill>
                <a:latin typeface="Consolas" pitchFamily="49" charset="0"/>
                <a:ea typeface="Times New Roman"/>
                <a:cs typeface="Consolas" pitchFamily="49" charset="0"/>
              </a:rPr>
              <a:t>ON</a:t>
            </a:r>
            <a:r>
              <a:rPr lang="en-US" sz="1200" dirty="0">
                <a:solidFill>
                  <a:srgbClr val="000000"/>
                </a:solidFill>
                <a:latin typeface="Consolas" pitchFamily="49" charset="0"/>
                <a:ea typeface="Times New Roman"/>
                <a:cs typeface="Consolas" pitchFamily="49" charset="0"/>
              </a:rPr>
              <a:t> TWEET_ZH (CONTENT) CONFIGURATION</a:t>
            </a:r>
            <a:r>
              <a:rPr lang="en-US" sz="1200" dirty="0">
                <a:solidFill>
                  <a:srgbClr val="2A00FF"/>
                </a:solidFill>
                <a:latin typeface="Consolas" pitchFamily="49" charset="0"/>
                <a:ea typeface="Times New Roman"/>
                <a:cs typeface="Consolas" pitchFamily="49" charset="0"/>
              </a:rPr>
              <a:t>'</a:t>
            </a:r>
            <a:r>
              <a:rPr lang="en-US" sz="1200" u="sng" dirty="0">
                <a:solidFill>
                  <a:srgbClr val="2A00FF"/>
                </a:solidFill>
                <a:latin typeface="Consolas" pitchFamily="49" charset="0"/>
                <a:ea typeface="Times New Roman"/>
                <a:cs typeface="Consolas" pitchFamily="49" charset="0"/>
              </a:rPr>
              <a:t>EXTRACTION_CORE_VOICEOFCUSTOMER</a:t>
            </a:r>
            <a:r>
              <a:rPr lang="en-US" sz="1200" dirty="0">
                <a:solidFill>
                  <a:srgbClr val="2A00FF"/>
                </a:solidFill>
                <a:latin typeface="Consolas" pitchFamily="49" charset="0"/>
                <a:ea typeface="Times New Roman"/>
                <a:cs typeface="Consolas" pitchFamily="49" charset="0"/>
              </a:rPr>
              <a:t>'</a:t>
            </a:r>
            <a:r>
              <a:rPr lang="en-US" sz="1200" dirty="0">
                <a:solidFill>
                  <a:srgbClr val="000000"/>
                </a:solidFill>
                <a:latin typeface="Consolas" pitchFamily="49" charset="0"/>
                <a:ea typeface="Times New Roman"/>
                <a:cs typeface="Consolas" pitchFamily="49" charset="0"/>
              </a:rPr>
              <a:t> ASYNC FLUSH </a:t>
            </a:r>
            <a:r>
              <a:rPr lang="en-US" sz="1200" u="sng" dirty="0">
                <a:solidFill>
                  <a:srgbClr val="000000"/>
                </a:solidFill>
                <a:latin typeface="Consolas" pitchFamily="49" charset="0"/>
                <a:ea typeface="Times New Roman"/>
                <a:cs typeface="Consolas" pitchFamily="49" charset="0"/>
              </a:rPr>
              <a:t>EVERY 1 </a:t>
            </a:r>
            <a:r>
              <a:rPr lang="en-US" sz="1200" b="1" u="sng" dirty="0">
                <a:solidFill>
                  <a:srgbClr val="7F0055"/>
                </a:solidFill>
                <a:latin typeface="Consolas" pitchFamily="49" charset="0"/>
                <a:ea typeface="Times New Roman"/>
                <a:cs typeface="Consolas" pitchFamily="49" charset="0"/>
              </a:rPr>
              <a:t>MINUTES</a:t>
            </a:r>
            <a:r>
              <a:rPr lang="en-US" sz="1200" dirty="0">
                <a:solidFill>
                  <a:srgbClr val="333333"/>
                </a:solidFill>
                <a:latin typeface="Consolas" pitchFamily="49" charset="0"/>
                <a:ea typeface="Times New Roman"/>
                <a:cs typeface="Consolas" pitchFamily="49" charset="0"/>
              </a:rPr>
              <a:t> </a:t>
            </a:r>
            <a:r>
              <a:rPr lang="en-US" sz="1200" b="1" u="sng" dirty="0">
                <a:solidFill>
                  <a:srgbClr val="7F0055"/>
                </a:solidFill>
                <a:latin typeface="Consolas" pitchFamily="49" charset="0"/>
                <a:ea typeface="Times New Roman"/>
                <a:cs typeface="Consolas" pitchFamily="49" charset="0"/>
              </a:rPr>
              <a:t>LANGUAGE</a:t>
            </a:r>
            <a:r>
              <a:rPr lang="en-US" sz="1200" u="sng" dirty="0">
                <a:solidFill>
                  <a:srgbClr val="000000"/>
                </a:solidFill>
                <a:latin typeface="Consolas" pitchFamily="49" charset="0"/>
                <a:ea typeface="Times New Roman"/>
                <a:cs typeface="Consolas" pitchFamily="49" charset="0"/>
              </a:rPr>
              <a:t> DETECTION (</a:t>
            </a:r>
            <a:r>
              <a:rPr lang="en-US" sz="1200" u="sng" dirty="0">
                <a:solidFill>
                  <a:srgbClr val="2A00FF"/>
                </a:solidFill>
                <a:latin typeface="Consolas" pitchFamily="49" charset="0"/>
                <a:ea typeface="Times New Roman"/>
                <a:cs typeface="Consolas" pitchFamily="49" charset="0"/>
              </a:rPr>
              <a:t>'ZH'</a:t>
            </a:r>
            <a:r>
              <a:rPr lang="en-US" sz="1200" u="sng" dirty="0">
                <a:solidFill>
                  <a:srgbClr val="000000"/>
                </a:solidFill>
                <a:latin typeface="Consolas" pitchFamily="49" charset="0"/>
                <a:ea typeface="Times New Roman"/>
                <a:cs typeface="Consolas" pitchFamily="49" charset="0"/>
              </a:rPr>
              <a:t>)</a:t>
            </a:r>
            <a:r>
              <a:rPr lang="en-US" sz="1200" dirty="0">
                <a:solidFill>
                  <a:srgbClr val="000000"/>
                </a:solidFill>
                <a:latin typeface="Consolas" pitchFamily="49" charset="0"/>
                <a:ea typeface="Times New Roman"/>
                <a:cs typeface="Consolas" pitchFamily="49" charset="0"/>
              </a:rPr>
              <a:t> TEXT ANALYSIS </a:t>
            </a:r>
            <a:r>
              <a:rPr lang="en-US" sz="1200" b="1" dirty="0">
                <a:solidFill>
                  <a:srgbClr val="7F0055"/>
                </a:solidFill>
                <a:latin typeface="Consolas" pitchFamily="49" charset="0"/>
                <a:ea typeface="Times New Roman"/>
                <a:cs typeface="Consolas" pitchFamily="49" charset="0"/>
              </a:rPr>
              <a:t>ON</a:t>
            </a:r>
            <a:r>
              <a:rPr lang="en-US" sz="1200" dirty="0" smtClean="0">
                <a:solidFill>
                  <a:srgbClr val="3F5FBF"/>
                </a:solidFill>
                <a:latin typeface="Consolas" pitchFamily="49" charset="0"/>
                <a:ea typeface="Times New Roman"/>
                <a:cs typeface="Consolas" pitchFamily="49" charset="0"/>
              </a:rPr>
              <a:t>;</a:t>
            </a:r>
            <a:endParaRPr lang="en-US" dirty="0">
              <a:effectLst/>
              <a:latin typeface="Consolas" pitchFamily="49" charset="0"/>
              <a:ea typeface="SimSun"/>
              <a:cs typeface="Consolas" pitchFamily="49" charset="0"/>
            </a:endParaRPr>
          </a:p>
        </p:txBody>
      </p:sp>
      <p:pic>
        <p:nvPicPr>
          <p:cNvPr id="4098" name="Picture 2" descr="http://scn.sap.com/servlet/JiveServlet/showImage/38-87410-23325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56" y="1487884"/>
            <a:ext cx="4301418" cy="33637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n.sap.com/servlet/JiveServlet/showImage/38-87410-23325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967" y="1746831"/>
            <a:ext cx="4042809" cy="15128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968" y="3431963"/>
            <a:ext cx="4042809" cy="151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49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br>
              <a:rPr lang="en-US" dirty="0" smtClean="0"/>
            </a:br>
            <a:r>
              <a:rPr lang="en-US" sz="1800" b="0" dirty="0" smtClean="0"/>
              <a:t>Competing in today’s marketplace</a:t>
            </a:r>
            <a:endParaRPr lang="en-US" b="0" dirty="0"/>
          </a:p>
        </p:txBody>
      </p:sp>
      <p:sp>
        <p:nvSpPr>
          <p:cNvPr id="10" name="Rectangle 9"/>
          <p:cNvSpPr/>
          <p:nvPr/>
        </p:nvSpPr>
        <p:spPr>
          <a:xfrm>
            <a:off x="327025" y="3304638"/>
            <a:ext cx="1212191" cy="707886"/>
          </a:xfrm>
          <a:prstGeom prst="rect">
            <a:avLst/>
          </a:prstGeom>
          <a:noFill/>
        </p:spPr>
        <p:txBody>
          <a:bodyPr wrap="none">
            <a:spAutoFit/>
          </a:bodyPr>
          <a:lstStyle/>
          <a:p>
            <a:r>
              <a:rPr lang="en-US" sz="4000" b="1" dirty="0" smtClean="0"/>
              <a:t>80%</a:t>
            </a:r>
            <a:endParaRPr lang="en-US" sz="4000" b="1" dirty="0"/>
          </a:p>
        </p:txBody>
      </p:sp>
      <p:sp>
        <p:nvSpPr>
          <p:cNvPr id="12" name="Rectangle 11"/>
          <p:cNvSpPr/>
          <p:nvPr/>
        </p:nvSpPr>
        <p:spPr bwMode="gray">
          <a:xfrm>
            <a:off x="327025" y="3995952"/>
            <a:ext cx="2377440" cy="853904"/>
          </a:xfrm>
          <a:prstGeom prst="rect">
            <a:avLst/>
          </a:prstGeom>
          <a:noFill/>
          <a:ln w="6350" algn="ctr">
            <a:noFill/>
            <a:miter lim="800000"/>
            <a:headEnd/>
            <a:tailEnd/>
          </a:ln>
        </p:spPr>
        <p:txBody>
          <a:bodyPr lIns="90000" tIns="72000" rIns="90000" bIns="72000" rtlCol="0" anchor="t" anchorCtr="0"/>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o</a:t>
            </a:r>
            <a:r>
              <a:rPr lang="en-US" kern="0" dirty="0" smtClean="0">
                <a:ea typeface="Arial Unicode MS" pitchFamily="34" charset="-128"/>
                <a:cs typeface="Arial Unicode MS" pitchFamily="34" charset="-128"/>
              </a:rPr>
              <a:t>f all data contains some reference to geography*</a:t>
            </a:r>
            <a:endParaRPr kumimoji="0" lang="en-US"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324000" y="6177056"/>
            <a:ext cx="8472600"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cs typeface="Arial"/>
              </a:rPr>
              <a:t>* </a:t>
            </a:r>
            <a:r>
              <a:rPr lang="en-US" sz="1000" dirty="0" smtClean="0"/>
              <a:t>Franklin</a:t>
            </a:r>
            <a:r>
              <a:rPr lang="en-US" sz="1000" dirty="0"/>
              <a:t>, Carl and Paula </a:t>
            </a:r>
            <a:r>
              <a:rPr lang="en-US" sz="1000" dirty="0" err="1"/>
              <a:t>Hane</a:t>
            </a:r>
            <a:r>
              <a:rPr lang="en-US" sz="1000" dirty="0"/>
              <a:t>, “An introduction to GIS: linking maps to databases,” Database. 15 (2) April, 1992, 17-22</a:t>
            </a:r>
            <a:r>
              <a:rPr lang="en-US" sz="1000" dirty="0" smtClean="0"/>
              <a:t>.</a:t>
            </a:r>
            <a:br>
              <a:rPr lang="en-US" sz="1000" dirty="0" smtClean="0"/>
            </a:br>
            <a:r>
              <a:rPr lang="en-US" sz="1000" dirty="0" smtClean="0"/>
              <a:t>** </a:t>
            </a:r>
            <a:r>
              <a:rPr lang="en-US" sz="1000" dirty="0"/>
              <a:t>Cisco’s Internet Business Solutions Group (IBSG</a:t>
            </a:r>
            <a:r>
              <a:rPr lang="en-US" sz="1000" dirty="0" smtClean="0"/>
              <a:t>), “The Internet of Things”</a:t>
            </a:r>
            <a:endParaRPr lang="en-US" sz="1000" dirty="0"/>
          </a:p>
        </p:txBody>
      </p:sp>
      <p:sp>
        <p:nvSpPr>
          <p:cNvPr id="18" name="Rectangle 17"/>
          <p:cNvSpPr/>
          <p:nvPr/>
        </p:nvSpPr>
        <p:spPr>
          <a:xfrm>
            <a:off x="6463556" y="3304638"/>
            <a:ext cx="1212191" cy="707886"/>
          </a:xfrm>
          <a:prstGeom prst="rect">
            <a:avLst/>
          </a:prstGeom>
          <a:noFill/>
        </p:spPr>
        <p:txBody>
          <a:bodyPr wrap="none">
            <a:spAutoFit/>
          </a:bodyPr>
          <a:lstStyle/>
          <a:p>
            <a:r>
              <a:rPr lang="en-US" sz="4000" b="1" dirty="0"/>
              <a:t>9</a:t>
            </a:r>
            <a:r>
              <a:rPr lang="en-US" sz="4000" b="1" dirty="0" smtClean="0"/>
              <a:t>0%</a:t>
            </a:r>
            <a:endParaRPr lang="en-US" sz="4000" b="1" dirty="0"/>
          </a:p>
        </p:txBody>
      </p:sp>
      <p:sp>
        <p:nvSpPr>
          <p:cNvPr id="19" name="Rectangle 18"/>
          <p:cNvSpPr/>
          <p:nvPr/>
        </p:nvSpPr>
        <p:spPr bwMode="gray">
          <a:xfrm>
            <a:off x="6463556" y="3995952"/>
            <a:ext cx="2377440" cy="853904"/>
          </a:xfrm>
          <a:prstGeom prst="rect">
            <a:avLst/>
          </a:prstGeom>
          <a:noFill/>
          <a:ln w="6350" algn="ctr">
            <a:noFill/>
            <a:miter lim="800000"/>
            <a:headEnd/>
            <a:tailEnd/>
          </a:ln>
        </p:spPr>
        <p:txBody>
          <a:bodyPr lIns="90000" tIns="72000" rIns="90000" bIns="72000" rtlCol="0" anchor="t" anchorCtr="0"/>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o</a:t>
            </a:r>
            <a:r>
              <a:rPr lang="en-US" kern="0" dirty="0" smtClean="0">
                <a:ea typeface="Arial Unicode MS" pitchFamily="34" charset="-128"/>
                <a:cs typeface="Arial Unicode MS" pitchFamily="34" charset="-128"/>
              </a:rPr>
              <a:t>f all mobile devices are GPS-enabled*</a:t>
            </a:r>
            <a:endParaRPr kumimoji="0" lang="en-US"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Rectangle 16"/>
          <p:cNvSpPr/>
          <p:nvPr/>
        </p:nvSpPr>
        <p:spPr>
          <a:xfrm>
            <a:off x="3428628" y="3304638"/>
            <a:ext cx="1125629" cy="707886"/>
          </a:xfrm>
          <a:prstGeom prst="rect">
            <a:avLst/>
          </a:prstGeom>
          <a:noFill/>
        </p:spPr>
        <p:txBody>
          <a:bodyPr wrap="none">
            <a:spAutoFit/>
          </a:bodyPr>
          <a:lstStyle/>
          <a:p>
            <a:r>
              <a:rPr lang="en-US" sz="4000" b="1" dirty="0" smtClean="0"/>
              <a:t>15B</a:t>
            </a:r>
            <a:endParaRPr lang="en-US" sz="4000" b="1" dirty="0"/>
          </a:p>
        </p:txBody>
      </p:sp>
      <p:sp>
        <p:nvSpPr>
          <p:cNvPr id="20" name="Rectangle 19"/>
          <p:cNvSpPr/>
          <p:nvPr/>
        </p:nvSpPr>
        <p:spPr bwMode="gray">
          <a:xfrm>
            <a:off x="3428628" y="3995952"/>
            <a:ext cx="2377440" cy="853904"/>
          </a:xfrm>
          <a:prstGeom prst="rect">
            <a:avLst/>
          </a:prstGeom>
          <a:noFill/>
          <a:ln w="6350" algn="ctr">
            <a:noFill/>
            <a:miter lim="800000"/>
            <a:headEnd/>
            <a:tailEnd/>
          </a:ln>
        </p:spPr>
        <p:txBody>
          <a:bodyPr lIns="90000" tIns="72000" rIns="90000" bIns="72000" rtlCol="0" anchor="t" anchorCtr="0"/>
          <a:lstStyle/>
          <a:p>
            <a:pPr fontAlgn="base">
              <a:spcBef>
                <a:spcPts val="600"/>
              </a:spcBef>
              <a:spcAft>
                <a:spcPct val="0"/>
              </a:spcAft>
              <a:buClr>
                <a:srgbClr val="F0AB00"/>
              </a:buClr>
              <a:buSzPct val="80000"/>
            </a:pPr>
            <a:r>
              <a:rPr lang="en-US" kern="0" dirty="0" smtClean="0">
                <a:ea typeface="Arial Unicode MS" pitchFamily="34" charset="-128"/>
                <a:cs typeface="Arial Unicode MS" pitchFamily="34" charset="-128"/>
              </a:rPr>
              <a:t>internet connected devices by 2015**</a:t>
            </a:r>
            <a:endParaRPr kumimoji="0" lang="en-US"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3" name="Picture 38" descr="\\psf\Host\Users\eric\Graphic Tank\Misc-38.png"/>
          <p:cNvPicPr>
            <a:picLocks noChangeAspect="1" noChangeArrowheads="1"/>
          </p:cNvPicPr>
          <p:nvPr/>
        </p:nvPicPr>
        <p:blipFill>
          <a:blip r:embed="rId2"/>
          <a:srcRect/>
          <a:stretch>
            <a:fillRect/>
          </a:stretch>
        </p:blipFill>
        <p:spPr bwMode="auto">
          <a:xfrm>
            <a:off x="3862404" y="1844383"/>
            <a:ext cx="1490837" cy="1321668"/>
          </a:xfrm>
          <a:prstGeom prst="rect">
            <a:avLst/>
          </a:prstGeom>
          <a:noFill/>
        </p:spPr>
      </p:pic>
      <p:pic>
        <p:nvPicPr>
          <p:cNvPr id="24" name="Picture 24" descr="\\psf\Host\Users\eric\Graphic Tank\Misc-52.png"/>
          <p:cNvPicPr>
            <a:picLocks noChangeAspect="1" noChangeArrowheads="1"/>
          </p:cNvPicPr>
          <p:nvPr/>
        </p:nvPicPr>
        <p:blipFill>
          <a:blip r:embed="rId3"/>
          <a:srcRect/>
          <a:stretch>
            <a:fillRect/>
          </a:stretch>
        </p:blipFill>
        <p:spPr bwMode="auto">
          <a:xfrm>
            <a:off x="722986" y="1972534"/>
            <a:ext cx="1140080" cy="1193517"/>
          </a:xfrm>
          <a:prstGeom prst="rect">
            <a:avLst/>
          </a:prstGeom>
          <a:noFill/>
        </p:spPr>
      </p:pic>
      <p:pic>
        <p:nvPicPr>
          <p:cNvPr id="4098" name="Picture 2" descr="\\psf\Home\Desktop\Graphic Tank\Apps and Databases-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81" y="2038289"/>
            <a:ext cx="1545339" cy="112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77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adds a “new dimension” to </a:t>
            </a:r>
            <a:r>
              <a:rPr lang="en-US" dirty="0" smtClean="0"/>
              <a:t>big data</a:t>
            </a:r>
            <a:r>
              <a:rPr lang="en-US" dirty="0"/>
              <a:t/>
            </a:r>
            <a:br>
              <a:rPr lang="en-US" dirty="0"/>
            </a:br>
            <a:r>
              <a:rPr lang="en-US" sz="2000" b="0" dirty="0"/>
              <a:t>Spatial processing with SAP HANA</a:t>
            </a:r>
            <a:endParaRPr lang="en-US" dirty="0"/>
          </a:p>
        </p:txBody>
      </p:sp>
      <p:sp>
        <p:nvSpPr>
          <p:cNvPr id="14" name="Text Placeholder 2"/>
          <p:cNvSpPr txBox="1">
            <a:spLocks/>
          </p:cNvSpPr>
          <p:nvPr/>
        </p:nvSpPr>
        <p:spPr>
          <a:xfrm>
            <a:off x="5171677" y="1412872"/>
            <a:ext cx="3759934" cy="4899208"/>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1200"/>
              </a:spcBef>
            </a:pPr>
            <a:r>
              <a:rPr lang="en-US" sz="1400" dirty="0" smtClean="0"/>
              <a:t>Provides the ability to answer an entirely new set of business questions with an additional location dimension</a:t>
            </a:r>
          </a:p>
          <a:p>
            <a:pPr lvl="2">
              <a:spcBef>
                <a:spcPts val="1200"/>
              </a:spcBef>
            </a:pPr>
            <a:r>
              <a:rPr lang="en-US" sz="1400" dirty="0" smtClean="0"/>
              <a:t>Goes beyond just postal/zip codes for precise location intelligence</a:t>
            </a:r>
          </a:p>
          <a:p>
            <a:pPr lvl="2">
              <a:spcBef>
                <a:spcPts val="1200"/>
              </a:spcBef>
            </a:pPr>
            <a:r>
              <a:rPr lang="en-US" sz="1400" dirty="0" smtClean="0"/>
              <a:t>Processes spatial data types and business data rapidly </a:t>
            </a:r>
            <a:r>
              <a:rPr lang="en-US" sz="1400" dirty="0" smtClean="0">
                <a:sym typeface="Wingdings" pitchFamily="2" charset="2"/>
              </a:rPr>
              <a:t>to deliver results to applications and BI tools in the form </a:t>
            </a:r>
            <a:r>
              <a:rPr lang="en-US" sz="1400" dirty="0" smtClean="0"/>
              <a:t>maps, reports and charts</a:t>
            </a:r>
          </a:p>
          <a:p>
            <a:pPr lvl="2">
              <a:spcBef>
                <a:spcPts val="1200"/>
              </a:spcBef>
            </a:pPr>
            <a:r>
              <a:rPr lang="en-US" sz="1400" dirty="0" smtClean="0"/>
              <a:t>GIS (Geospatial Information Systems) are becoming more common in most organizations and industries. The benefits include:</a:t>
            </a:r>
          </a:p>
          <a:p>
            <a:pPr lvl="3"/>
            <a:r>
              <a:rPr lang="en-US" sz="1200" dirty="0" smtClean="0"/>
              <a:t>Cost Savings and Increased Efficiency</a:t>
            </a:r>
          </a:p>
          <a:p>
            <a:pPr lvl="3"/>
            <a:r>
              <a:rPr lang="en-US" sz="1200" dirty="0" smtClean="0"/>
              <a:t>Better Decision Making</a:t>
            </a:r>
          </a:p>
          <a:p>
            <a:pPr lvl="3"/>
            <a:r>
              <a:rPr lang="en-US" sz="1200" dirty="0" smtClean="0"/>
              <a:t>Improved Communication</a:t>
            </a:r>
          </a:p>
          <a:p>
            <a:pPr lvl="3"/>
            <a:r>
              <a:rPr lang="en-US" sz="1200" dirty="0" smtClean="0"/>
              <a:t>Better Record Keeping</a:t>
            </a:r>
          </a:p>
          <a:p>
            <a:pPr lvl="3"/>
            <a:r>
              <a:rPr lang="en-US" sz="1200" dirty="0" smtClean="0"/>
              <a:t>Managing Geographically</a:t>
            </a:r>
            <a:endParaRPr lang="en-US" sz="1200" dirty="0"/>
          </a:p>
        </p:txBody>
      </p:sp>
      <p:grpSp>
        <p:nvGrpSpPr>
          <p:cNvPr id="15" name="Group 14"/>
          <p:cNvGrpSpPr/>
          <p:nvPr/>
        </p:nvGrpSpPr>
        <p:grpSpPr>
          <a:xfrm>
            <a:off x="555719" y="1497448"/>
            <a:ext cx="4431655" cy="4431654"/>
            <a:chOff x="2113103" y="1443945"/>
            <a:chExt cx="4915463" cy="4915462"/>
          </a:xfrm>
        </p:grpSpPr>
        <p:sp>
          <p:nvSpPr>
            <p:cNvPr id="16" name="Oval 15"/>
            <p:cNvSpPr/>
            <p:nvPr/>
          </p:nvSpPr>
          <p:spPr bwMode="gray">
            <a:xfrm>
              <a:off x="2113103" y="1443945"/>
              <a:ext cx="4915463" cy="4915462"/>
            </a:xfrm>
            <a:prstGeom prst="ellipse">
              <a:avLst/>
            </a:prstGeom>
            <a:solidFill>
              <a:schemeClr val="accent2"/>
            </a:solidFill>
          </p:spPr>
          <p:txBody>
            <a:bodyPr wrap="square" rtlCol="0" anchor="ctr" anchorCtr="1">
              <a:noAutofit/>
            </a:bodyPr>
            <a:lstStyle/>
            <a:p>
              <a:pPr algn="ctr"/>
              <a:endParaRPr lang="en-US" sz="1100" b="1" dirty="0" smtClean="0">
                <a:cs typeface="Arial"/>
              </a:endParaRPr>
            </a:p>
          </p:txBody>
        </p:sp>
        <p:sp>
          <p:nvSpPr>
            <p:cNvPr id="21" name="TextBox 20"/>
            <p:cNvSpPr txBox="1"/>
            <p:nvPr/>
          </p:nvSpPr>
          <p:spPr>
            <a:xfrm>
              <a:off x="6195815" y="4690708"/>
              <a:ext cx="530915" cy="3693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Real </a:t>
              </a:r>
              <a:br>
                <a:rPr lang="en-US" sz="900" b="1" kern="0" dirty="0" smtClean="0">
                  <a:solidFill>
                    <a:schemeClr val="bg1"/>
                  </a:solidFill>
                  <a:ea typeface="Arial Unicode MS" pitchFamily="34" charset="-128"/>
                  <a:cs typeface="Arial Unicode MS" pitchFamily="34" charset="-128"/>
                </a:rPr>
              </a:br>
              <a:r>
                <a:rPr lang="en-US" sz="900" b="1" kern="0" dirty="0" smtClean="0">
                  <a:solidFill>
                    <a:schemeClr val="bg1"/>
                  </a:solidFill>
                  <a:ea typeface="Arial Unicode MS" pitchFamily="34" charset="-128"/>
                  <a:cs typeface="Arial Unicode MS" pitchFamily="34" charset="-128"/>
                </a:rPr>
                <a:t>Estate</a:t>
              </a:r>
            </a:p>
          </p:txBody>
        </p:sp>
        <p:sp>
          <p:nvSpPr>
            <p:cNvPr id="22" name="TextBox 21"/>
            <p:cNvSpPr txBox="1"/>
            <p:nvPr/>
          </p:nvSpPr>
          <p:spPr>
            <a:xfrm>
              <a:off x="3978191" y="5697459"/>
              <a:ext cx="1152880" cy="3693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Environmental</a:t>
              </a:r>
              <a:br>
                <a:rPr lang="en-US" sz="900" b="1" kern="0" dirty="0" smtClean="0">
                  <a:solidFill>
                    <a:schemeClr val="bg1"/>
                  </a:solidFill>
                  <a:ea typeface="Arial Unicode MS" pitchFamily="34" charset="-128"/>
                  <a:cs typeface="Arial Unicode MS" pitchFamily="34" charset="-128"/>
                </a:rPr>
              </a:br>
              <a:r>
                <a:rPr lang="en-US" sz="900" b="1" kern="0" dirty="0" smtClean="0">
                  <a:solidFill>
                    <a:schemeClr val="bg1"/>
                  </a:solidFill>
                  <a:ea typeface="Arial Unicode MS" pitchFamily="34" charset="-128"/>
                  <a:cs typeface="Arial Unicode MS" pitchFamily="34" charset="-128"/>
                </a:rPr>
                <a:t>Health and Safety</a:t>
              </a:r>
            </a:p>
          </p:txBody>
        </p:sp>
        <p:sp>
          <p:nvSpPr>
            <p:cNvPr id="25" name="TextBox 24"/>
            <p:cNvSpPr txBox="1"/>
            <p:nvPr/>
          </p:nvSpPr>
          <p:spPr>
            <a:xfrm>
              <a:off x="2289461" y="2861997"/>
              <a:ext cx="819455" cy="3693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Business</a:t>
              </a:r>
              <a:br>
                <a:rPr lang="en-US" sz="900" b="1" kern="0" dirty="0" smtClean="0">
                  <a:solidFill>
                    <a:schemeClr val="bg1"/>
                  </a:solidFill>
                  <a:ea typeface="Arial Unicode MS" pitchFamily="34" charset="-128"/>
                  <a:cs typeface="Arial Unicode MS" pitchFamily="34" charset="-128"/>
                </a:rPr>
              </a:br>
              <a:r>
                <a:rPr lang="en-US" sz="900" b="1" kern="0" dirty="0" smtClean="0">
                  <a:solidFill>
                    <a:schemeClr val="bg1"/>
                  </a:solidFill>
                  <a:ea typeface="Arial Unicode MS" pitchFamily="34" charset="-128"/>
                  <a:cs typeface="Arial Unicode MS" pitchFamily="34" charset="-128"/>
                </a:rPr>
                <a:t>Intelligence</a:t>
              </a:r>
            </a:p>
          </p:txBody>
        </p:sp>
        <p:sp>
          <p:nvSpPr>
            <p:cNvPr id="26" name="TextBox 25"/>
            <p:cNvSpPr txBox="1"/>
            <p:nvPr/>
          </p:nvSpPr>
          <p:spPr>
            <a:xfrm>
              <a:off x="2445997" y="4829208"/>
              <a:ext cx="620683" cy="2308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Mobility</a:t>
              </a:r>
            </a:p>
          </p:txBody>
        </p:sp>
        <p:sp>
          <p:nvSpPr>
            <p:cNvPr id="27" name="TextBox 26"/>
            <p:cNvSpPr txBox="1"/>
            <p:nvPr/>
          </p:nvSpPr>
          <p:spPr>
            <a:xfrm>
              <a:off x="3701674" y="1511886"/>
              <a:ext cx="1705915" cy="307777"/>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400" b="1" kern="0" dirty="0" smtClean="0">
                  <a:solidFill>
                    <a:schemeClr val="bg2"/>
                  </a:solidFill>
                  <a:ea typeface="Arial Unicode MS" pitchFamily="34" charset="-128"/>
                  <a:cs typeface="Arial Unicode MS" pitchFamily="34" charset="-128"/>
                </a:rPr>
                <a:t>Application Areas</a:t>
              </a:r>
            </a:p>
          </p:txBody>
        </p:sp>
        <p:sp>
          <p:nvSpPr>
            <p:cNvPr id="28" name="TextBox 27"/>
            <p:cNvSpPr txBox="1"/>
            <p:nvPr/>
          </p:nvSpPr>
          <p:spPr>
            <a:xfrm>
              <a:off x="3962912" y="1812186"/>
              <a:ext cx="1152880" cy="3693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Assets and Work </a:t>
              </a:r>
              <a:br>
                <a:rPr lang="en-US" sz="900" b="1" kern="0" dirty="0" smtClean="0">
                  <a:solidFill>
                    <a:schemeClr val="bg1"/>
                  </a:solidFill>
                  <a:ea typeface="Arial Unicode MS" pitchFamily="34" charset="-128"/>
                  <a:cs typeface="Arial Unicode MS" pitchFamily="34" charset="-128"/>
                </a:rPr>
              </a:br>
              <a:r>
                <a:rPr lang="en-US" sz="900" b="1" kern="0" dirty="0" smtClean="0">
                  <a:solidFill>
                    <a:schemeClr val="bg1"/>
                  </a:solidFill>
                  <a:ea typeface="Arial Unicode MS" pitchFamily="34" charset="-128"/>
                  <a:cs typeface="Arial Unicode MS" pitchFamily="34" charset="-128"/>
                </a:rPr>
                <a:t>Management </a:t>
              </a:r>
            </a:p>
          </p:txBody>
        </p:sp>
        <p:sp>
          <p:nvSpPr>
            <p:cNvPr id="29" name="Oval 28"/>
            <p:cNvSpPr/>
            <p:nvPr/>
          </p:nvSpPr>
          <p:spPr bwMode="gray">
            <a:xfrm>
              <a:off x="2902336" y="2211825"/>
              <a:ext cx="3336997" cy="3379703"/>
            </a:xfrm>
            <a:prstGeom prst="ellipse">
              <a:avLst/>
            </a:prstGeom>
            <a:solidFill>
              <a:schemeClr val="bg2"/>
            </a:solidFill>
            <a:ln w="28575">
              <a:solidFill>
                <a:schemeClr val="bg1"/>
              </a:solidFill>
            </a:ln>
          </p:spPr>
          <p:txBody>
            <a:bodyPr wrap="square" rtlCol="0" anchor="ctr" anchorCtr="1">
              <a:noAutofit/>
            </a:bodyPr>
            <a:lstStyle/>
            <a:p>
              <a:pPr algn="ctr"/>
              <a:endParaRPr lang="en-US" sz="1100" b="1" dirty="0" smtClean="0">
                <a:solidFill>
                  <a:schemeClr val="bg1"/>
                </a:solidFill>
                <a:cs typeface="Arial"/>
              </a:endParaRPr>
            </a:p>
          </p:txBody>
        </p:sp>
        <p:cxnSp>
          <p:nvCxnSpPr>
            <p:cNvPr id="30" name="Straight Connector 29"/>
            <p:cNvCxnSpPr/>
            <p:nvPr/>
          </p:nvCxnSpPr>
          <p:spPr>
            <a:xfrm>
              <a:off x="4537402" y="2209922"/>
              <a:ext cx="0" cy="9078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25283" y="3000497"/>
              <a:ext cx="671979" cy="2308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smtClean="0">
                  <a:solidFill>
                    <a:schemeClr val="bg1"/>
                  </a:solidFill>
                  <a:ea typeface="Arial Unicode MS" pitchFamily="34" charset="-128"/>
                  <a:cs typeface="Arial Unicode MS" pitchFamily="34" charset="-128"/>
                </a:rPr>
                <a:t>CIS/CRM</a:t>
              </a:r>
            </a:p>
          </p:txBody>
        </p:sp>
        <p:sp>
          <p:nvSpPr>
            <p:cNvPr id="32" name="TextBox 31"/>
            <p:cNvSpPr txBox="1"/>
            <p:nvPr/>
          </p:nvSpPr>
          <p:spPr>
            <a:xfrm>
              <a:off x="5241023" y="4155635"/>
              <a:ext cx="954107" cy="3693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GB" sz="900" b="1" dirty="0"/>
                <a:t>Public Sector </a:t>
              </a:r>
              <a:r>
                <a:rPr lang="en-GB" sz="900" b="1" dirty="0" smtClean="0"/>
                <a:t/>
              </a:r>
              <a:br>
                <a:rPr lang="en-GB" sz="900" b="1" dirty="0" smtClean="0"/>
              </a:br>
              <a:r>
                <a:rPr lang="en-GB" sz="900" b="1" dirty="0" smtClean="0"/>
                <a:t>&amp; </a:t>
              </a:r>
              <a:r>
                <a:rPr lang="en-GB" sz="900" b="1" dirty="0"/>
                <a:t>Healthcare</a:t>
              </a:r>
            </a:p>
          </p:txBody>
        </p:sp>
        <p:sp>
          <p:nvSpPr>
            <p:cNvPr id="33" name="TextBox 32"/>
            <p:cNvSpPr txBox="1"/>
            <p:nvPr/>
          </p:nvSpPr>
          <p:spPr>
            <a:xfrm>
              <a:off x="3908495" y="5170070"/>
              <a:ext cx="1332416" cy="230832"/>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GB" sz="900" b="1" dirty="0"/>
                <a:t>Telecommunications</a:t>
              </a:r>
            </a:p>
          </p:txBody>
        </p:sp>
        <p:sp>
          <p:nvSpPr>
            <p:cNvPr id="34" name="TextBox 33"/>
            <p:cNvSpPr txBox="1"/>
            <p:nvPr/>
          </p:nvSpPr>
          <p:spPr>
            <a:xfrm>
              <a:off x="3286941" y="2874595"/>
              <a:ext cx="922047" cy="50783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Financial </a:t>
              </a:r>
              <a:r>
                <a:rPr lang="en-US" sz="900" b="1" kern="0" dirty="0" smtClean="0">
                  <a:ea typeface="Arial Unicode MS" pitchFamily="34" charset="-128"/>
                  <a:cs typeface="Arial Unicode MS" pitchFamily="34" charset="-128"/>
                </a:rPr>
                <a:t>and</a:t>
              </a:r>
              <a:br>
                <a:rPr lang="en-US" sz="900" b="1" kern="0" dirty="0" smtClean="0">
                  <a:ea typeface="Arial Unicode MS" pitchFamily="34" charset="-128"/>
                  <a:cs typeface="Arial Unicode MS" pitchFamily="34" charset="-128"/>
                </a:rPr>
              </a:br>
              <a:r>
                <a:rPr lang="en-US" sz="900" b="1" kern="0" dirty="0" smtClean="0">
                  <a:ea typeface="Arial Unicode MS" pitchFamily="34" charset="-128"/>
                  <a:cs typeface="Arial Unicode MS" pitchFamily="34" charset="-128"/>
                </a:rPr>
                <a:t>Insurance </a:t>
              </a:r>
              <a:br>
                <a:rPr lang="en-US" sz="900" b="1" kern="0" dirty="0" smtClean="0">
                  <a:ea typeface="Arial Unicode MS" pitchFamily="34" charset="-128"/>
                  <a:cs typeface="Arial Unicode MS" pitchFamily="34" charset="-128"/>
                </a:rPr>
              </a:br>
              <a:r>
                <a:rPr lang="en-US" sz="900" b="1" kern="0" dirty="0" smtClean="0">
                  <a:ea typeface="Arial Unicode MS" pitchFamily="34" charset="-128"/>
                  <a:cs typeface="Arial Unicode MS" pitchFamily="34" charset="-128"/>
                </a:rPr>
                <a:t>Services</a:t>
              </a:r>
              <a:endParaRPr lang="en-US" sz="900" b="1" kern="0" dirty="0">
                <a:ea typeface="Arial Unicode MS" pitchFamily="34" charset="-128"/>
                <a:cs typeface="Arial Unicode MS" pitchFamily="34" charset="-128"/>
              </a:endParaRPr>
            </a:p>
          </p:txBody>
        </p:sp>
        <p:sp>
          <p:nvSpPr>
            <p:cNvPr id="35" name="TextBox 34"/>
            <p:cNvSpPr txBox="1"/>
            <p:nvPr/>
          </p:nvSpPr>
          <p:spPr>
            <a:xfrm>
              <a:off x="4017870" y="2351344"/>
              <a:ext cx="1039066" cy="307777"/>
            </a:xfrm>
            <a:prstGeom prst="rect">
              <a:avLst/>
            </a:prstGeom>
            <a:solidFill>
              <a:schemeClr val="bg2"/>
            </a:solidFill>
          </p:spPr>
          <p:txBody>
            <a:bodyPr wrap="none" rtlCol="0">
              <a:spAutoFit/>
            </a:bodyPr>
            <a:lstStyle/>
            <a:p>
              <a:pPr algn="ctr" fontAlgn="base">
                <a:spcBef>
                  <a:spcPct val="50000"/>
                </a:spcBef>
                <a:spcAft>
                  <a:spcPct val="0"/>
                </a:spcAft>
                <a:buClr>
                  <a:srgbClr val="F0AB00"/>
                </a:buClr>
                <a:buSzPct val="80000"/>
              </a:pPr>
              <a:r>
                <a:rPr lang="en-US" sz="1400" b="1" kern="0" dirty="0" smtClean="0">
                  <a:solidFill>
                    <a:schemeClr val="accent2"/>
                  </a:solidFill>
                  <a:ea typeface="Arial Unicode MS" pitchFamily="34" charset="-128"/>
                  <a:cs typeface="Arial Unicode MS" pitchFamily="34" charset="-128"/>
                </a:rPr>
                <a:t>Industries</a:t>
              </a:r>
            </a:p>
          </p:txBody>
        </p:sp>
        <p:sp>
          <p:nvSpPr>
            <p:cNvPr id="36" name="TextBox 35"/>
            <p:cNvSpPr txBox="1"/>
            <p:nvPr/>
          </p:nvSpPr>
          <p:spPr>
            <a:xfrm>
              <a:off x="3057357" y="4155635"/>
              <a:ext cx="768159" cy="50783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900" b="1" kern="0" dirty="0">
                  <a:ea typeface="Arial Unicode MS" pitchFamily="34" charset="-128"/>
                  <a:cs typeface="Arial Unicode MS" pitchFamily="34" charset="-128"/>
                </a:rPr>
                <a:t>Retail and </a:t>
              </a:r>
              <a:r>
                <a:rPr lang="en-US" sz="900" b="1" kern="0" dirty="0" smtClean="0">
                  <a:ea typeface="Arial Unicode MS" pitchFamily="34" charset="-128"/>
                  <a:cs typeface="Arial Unicode MS" pitchFamily="34" charset="-128"/>
                </a:rPr>
                <a:t/>
              </a:r>
              <a:br>
                <a:rPr lang="en-US" sz="900" b="1" kern="0" dirty="0" smtClean="0">
                  <a:ea typeface="Arial Unicode MS" pitchFamily="34" charset="-128"/>
                  <a:cs typeface="Arial Unicode MS" pitchFamily="34" charset="-128"/>
                </a:rPr>
              </a:br>
              <a:r>
                <a:rPr lang="en-US" sz="900" b="1" kern="0" dirty="0" smtClean="0">
                  <a:ea typeface="Arial Unicode MS" pitchFamily="34" charset="-128"/>
                  <a:cs typeface="Arial Unicode MS" pitchFamily="34" charset="-128"/>
                </a:rPr>
                <a:t>Consumer</a:t>
              </a:r>
              <a:br>
                <a:rPr lang="en-US" sz="900" b="1" kern="0" dirty="0" smtClean="0">
                  <a:ea typeface="Arial Unicode MS" pitchFamily="34" charset="-128"/>
                  <a:cs typeface="Arial Unicode MS" pitchFamily="34" charset="-128"/>
                </a:rPr>
              </a:br>
              <a:r>
                <a:rPr lang="en-US" sz="900" b="1" kern="0" dirty="0" smtClean="0">
                  <a:ea typeface="Arial Unicode MS" pitchFamily="34" charset="-128"/>
                  <a:cs typeface="Arial Unicode MS" pitchFamily="34" charset="-128"/>
                </a:rPr>
                <a:t> </a:t>
              </a:r>
              <a:r>
                <a:rPr lang="en-US" sz="900" b="1" kern="0" dirty="0">
                  <a:ea typeface="Arial Unicode MS" pitchFamily="34" charset="-128"/>
                  <a:cs typeface="Arial Unicode MS" pitchFamily="34" charset="-128"/>
                </a:rPr>
                <a:t>Products</a:t>
              </a:r>
            </a:p>
          </p:txBody>
        </p:sp>
        <p:sp>
          <p:nvSpPr>
            <p:cNvPr id="37" name="TextBox 36"/>
            <p:cNvSpPr txBox="1"/>
            <p:nvPr/>
          </p:nvSpPr>
          <p:spPr>
            <a:xfrm>
              <a:off x="4836210" y="2815615"/>
              <a:ext cx="1043876" cy="50783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GB" sz="900" b="1" dirty="0"/>
                <a:t>O&amp;G</a:t>
              </a:r>
              <a:r>
                <a:rPr lang="en-GB" sz="900" b="1" dirty="0" smtClean="0"/>
                <a:t>,</a:t>
              </a:r>
              <a:br>
                <a:rPr lang="en-GB" sz="900" b="1" dirty="0" smtClean="0"/>
              </a:br>
              <a:r>
                <a:rPr lang="en-GB" sz="900" b="1" dirty="0" smtClean="0"/>
                <a:t> </a:t>
              </a:r>
              <a:r>
                <a:rPr lang="en-GB" sz="900" b="1" dirty="0"/>
                <a:t>Manufacturing </a:t>
              </a:r>
              <a:r>
                <a:rPr lang="en-GB" sz="900" b="1" dirty="0" smtClean="0"/>
                <a:t/>
              </a:r>
              <a:br>
                <a:rPr lang="en-GB" sz="900" b="1" dirty="0" smtClean="0"/>
              </a:br>
              <a:r>
                <a:rPr lang="en-GB" sz="900" b="1" dirty="0" smtClean="0"/>
                <a:t>&amp; </a:t>
              </a:r>
              <a:r>
                <a:rPr lang="en-GB" sz="900" b="1" dirty="0"/>
                <a:t>Utilities</a:t>
              </a:r>
            </a:p>
          </p:txBody>
        </p:sp>
        <p:cxnSp>
          <p:nvCxnSpPr>
            <p:cNvPr id="38" name="Straight Connector 37"/>
            <p:cNvCxnSpPr/>
            <p:nvPr/>
          </p:nvCxnSpPr>
          <p:spPr>
            <a:xfrm>
              <a:off x="2982372" y="3405410"/>
              <a:ext cx="1499373" cy="44144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555142" y="3963049"/>
              <a:ext cx="918652" cy="12583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669128" y="3413361"/>
              <a:ext cx="1499373" cy="44144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4634142" y="3994853"/>
              <a:ext cx="918652" cy="12583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3817848" y="3148690"/>
              <a:ext cx="1505972" cy="1505972"/>
            </a:xfrm>
            <a:prstGeom prst="ellipse">
              <a:avLst/>
            </a:prstGeom>
            <a:solidFill>
              <a:schemeClr val="accent1"/>
            </a:solidFill>
            <a:ln w="28575">
              <a:solidFill>
                <a:schemeClr val="bg1"/>
              </a:solidFill>
            </a:ln>
          </p:spPr>
          <p:txBody>
            <a:bodyPr wrap="square" lIns="0" rIns="0" rtlCol="0" anchor="ctr" anchorCtr="1">
              <a:noAutofit/>
            </a:bodyPr>
            <a:lstStyle/>
            <a:p>
              <a:pPr algn="ctr"/>
              <a:r>
                <a:rPr lang="en-US" sz="1400" b="1" dirty="0">
                  <a:cs typeface="Arial"/>
                </a:rPr>
                <a:t>Spatial Processing with </a:t>
              </a:r>
              <a:r>
                <a:rPr lang="en-US" sz="1400" b="1" dirty="0" smtClean="0">
                  <a:cs typeface="Arial"/>
                </a:rPr>
                <a:t/>
              </a:r>
              <a:br>
                <a:rPr lang="en-US" sz="1400" b="1" dirty="0" smtClean="0">
                  <a:cs typeface="Arial"/>
                </a:rPr>
              </a:br>
              <a:r>
                <a:rPr lang="en-US" sz="1400" b="1" dirty="0" smtClean="0">
                  <a:cs typeface="Arial"/>
                </a:rPr>
                <a:t>SAP </a:t>
              </a:r>
              <a:r>
                <a:rPr lang="en-US" sz="1400" b="1" dirty="0">
                  <a:cs typeface="Arial"/>
                </a:rPr>
                <a:t>HANA</a:t>
              </a:r>
              <a:endParaRPr lang="en-US" sz="1400" b="1" dirty="0" smtClean="0">
                <a:cs typeface="Arial"/>
              </a:endParaRPr>
            </a:p>
          </p:txBody>
        </p:sp>
        <p:pic>
          <p:nvPicPr>
            <p:cNvPr id="43" name="Picture 5" descr="\\psf\Host\Users\eric\Graphic Tank\Building Icons-09.png"/>
            <p:cNvPicPr>
              <a:picLocks noChangeAspect="1" noChangeArrowheads="1"/>
            </p:cNvPicPr>
            <p:nvPr/>
          </p:nvPicPr>
          <p:blipFill rotWithShape="1">
            <a:blip r:embed="rId2">
              <a:biLevel thresh="75000"/>
            </a:blip>
            <a:srcRect l="1" t="20801" r="-45048"/>
            <a:stretch/>
          </p:blipFill>
          <p:spPr bwMode="auto">
            <a:xfrm>
              <a:off x="5203010" y="2565679"/>
              <a:ext cx="437143" cy="270017"/>
            </a:xfrm>
            <a:prstGeom prst="rect">
              <a:avLst/>
            </a:prstGeom>
          </p:spPr>
        </p:pic>
        <p:pic>
          <p:nvPicPr>
            <p:cNvPr id="44" name="Picture 5" descr="\\psf\Host\Users\eric\Graphic Tank\Misc-71.png"/>
            <p:cNvPicPr>
              <a:picLocks noChangeAspect="1" noChangeArrowheads="1"/>
            </p:cNvPicPr>
            <p:nvPr/>
          </p:nvPicPr>
          <p:blipFill>
            <a:blip r:embed="rId3">
              <a:biLevel thresh="75000"/>
            </a:blip>
            <a:srcRect/>
            <a:stretch>
              <a:fillRect/>
            </a:stretch>
          </p:blipFill>
          <p:spPr bwMode="auto">
            <a:xfrm>
              <a:off x="5440639" y="3818320"/>
              <a:ext cx="399027" cy="343805"/>
            </a:xfrm>
            <a:prstGeom prst="rect">
              <a:avLst/>
            </a:prstGeom>
            <a:noFill/>
          </p:spPr>
        </p:pic>
        <p:pic>
          <p:nvPicPr>
            <p:cNvPr id="45" name="Picture 4" descr="\\psf\Host\Users\eric\Graphic Tank\Financial Money-16.png"/>
            <p:cNvPicPr>
              <a:picLocks noChangeAspect="1" noChangeArrowheads="1"/>
            </p:cNvPicPr>
            <p:nvPr/>
          </p:nvPicPr>
          <p:blipFill>
            <a:blip r:embed="rId4">
              <a:biLevel thresh="75000"/>
            </a:blip>
            <a:srcRect/>
            <a:stretch>
              <a:fillRect/>
            </a:stretch>
          </p:blipFill>
          <p:spPr bwMode="auto">
            <a:xfrm>
              <a:off x="3641471" y="2542193"/>
              <a:ext cx="212986" cy="353343"/>
            </a:xfrm>
            <a:prstGeom prst="rect">
              <a:avLst/>
            </a:prstGeom>
            <a:noFill/>
          </p:spPr>
        </p:pic>
        <p:pic>
          <p:nvPicPr>
            <p:cNvPr id="46" name="Picture 22" descr="\\psf\Host\Users\eric\Graphic Tank\Misc-54.png"/>
            <p:cNvPicPr>
              <a:picLocks noChangeAspect="1" noChangeArrowheads="1"/>
            </p:cNvPicPr>
            <p:nvPr/>
          </p:nvPicPr>
          <p:blipFill>
            <a:blip r:embed="rId5">
              <a:biLevel thresh="75000"/>
            </a:blip>
            <a:srcRect/>
            <a:stretch>
              <a:fillRect/>
            </a:stretch>
          </p:blipFill>
          <p:spPr bwMode="auto">
            <a:xfrm>
              <a:off x="4403496" y="4820676"/>
              <a:ext cx="319605" cy="349394"/>
            </a:xfrm>
            <a:prstGeom prst="rect">
              <a:avLst/>
            </a:prstGeom>
            <a:noFill/>
          </p:spPr>
        </p:pic>
        <p:pic>
          <p:nvPicPr>
            <p:cNvPr id="47" name="Picture 17" descr="\\psf\Host\Users\eric\Graphic Tank\Financial Money-03.png"/>
            <p:cNvPicPr>
              <a:picLocks noChangeAspect="1" noChangeArrowheads="1"/>
            </p:cNvPicPr>
            <p:nvPr/>
          </p:nvPicPr>
          <p:blipFill>
            <a:blip r:embed="rId6">
              <a:biLevel thresh="75000"/>
            </a:blip>
            <a:srcRect/>
            <a:stretch>
              <a:fillRect/>
            </a:stretch>
          </p:blipFill>
          <p:spPr bwMode="auto">
            <a:xfrm>
              <a:off x="3291024" y="3855776"/>
              <a:ext cx="300824" cy="306349"/>
            </a:xfrm>
            <a:prstGeom prst="rect">
              <a:avLst/>
            </a:prstGeom>
            <a:noFill/>
          </p:spPr>
        </p:pic>
      </p:grpSp>
    </p:spTree>
    <p:extLst>
      <p:ext uri="{BB962C8B-B14F-4D97-AF65-F5344CB8AC3E}">
        <p14:creationId xmlns:p14="http://schemas.microsoft.com/office/powerpoint/2010/main" val="1931651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250632" y="3021561"/>
            <a:ext cx="2332037" cy="1960865"/>
            <a:chOff x="6362763" y="2545457"/>
            <a:chExt cx="2332037" cy="1960865"/>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63" y="2545457"/>
              <a:ext cx="2332037" cy="196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bwMode="gray">
            <a:xfrm>
              <a:off x="6884782" y="2696639"/>
              <a:ext cx="1523937" cy="1496291"/>
            </a:xfrm>
            <a:prstGeom prst="ellipse">
              <a:avLst/>
            </a:prstGeom>
            <a:noFill/>
            <a:ln w="952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305800" y="3088626"/>
              <a:ext cx="723900" cy="681841"/>
            </a:xfrm>
            <a:prstGeom prst="ellipse">
              <a:avLst/>
            </a:prstGeom>
            <a:noFill/>
            <a:ln w="952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2" name="Title 1"/>
          <p:cNvSpPr>
            <a:spLocks noGrp="1"/>
          </p:cNvSpPr>
          <p:nvPr>
            <p:ph type="title"/>
          </p:nvPr>
        </p:nvSpPr>
        <p:spPr/>
        <p:txBody>
          <a:bodyPr/>
          <a:lstStyle/>
          <a:p>
            <a:r>
              <a:rPr lang="en-US" dirty="0" smtClean="0"/>
              <a:t>What is a spatially enabled database?</a:t>
            </a:r>
            <a:br>
              <a:rPr lang="en-US" dirty="0" smtClean="0"/>
            </a:br>
            <a:r>
              <a:rPr lang="en-US" sz="2000" b="0" dirty="0"/>
              <a:t>Key capabilities delivered in SAP HANA</a:t>
            </a:r>
          </a:p>
        </p:txBody>
      </p:sp>
      <p:sp>
        <p:nvSpPr>
          <p:cNvPr id="4" name="Text Placeholder 2"/>
          <p:cNvSpPr>
            <a:spLocks noGrp="1"/>
          </p:cNvSpPr>
          <p:nvPr>
            <p:ph type="body" sz="quarter" idx="11"/>
          </p:nvPr>
        </p:nvSpPr>
        <p:spPr/>
        <p:txBody>
          <a:bodyPr/>
          <a:lstStyle/>
          <a:p>
            <a:r>
              <a:rPr lang="en-US" sz="1400" dirty="0" smtClean="0"/>
              <a:t>Store, process, manipulate, share, and retrieve spatial data directly in the database </a:t>
            </a:r>
          </a:p>
          <a:p>
            <a:r>
              <a:rPr lang="en-US" sz="1400" dirty="0" smtClean="0"/>
              <a:t>Process spatial vector data with spatial analytic functions:</a:t>
            </a:r>
          </a:p>
          <a:p>
            <a:pPr lvl="2"/>
            <a:r>
              <a:rPr lang="en-US" sz="1200" b="1" dirty="0" smtClean="0"/>
              <a:t>Measurements</a:t>
            </a:r>
            <a:r>
              <a:rPr lang="en-US" sz="1200" dirty="0" smtClean="0"/>
              <a:t> – distance, surface, area, perimeter, volume</a:t>
            </a:r>
          </a:p>
          <a:p>
            <a:pPr lvl="2"/>
            <a:r>
              <a:rPr lang="en-US" sz="1200" b="1" dirty="0" smtClean="0"/>
              <a:t>Relationships</a:t>
            </a:r>
            <a:r>
              <a:rPr lang="en-US" sz="1200" dirty="0" smtClean="0"/>
              <a:t> – intersects, contains, within, adjacent, touches</a:t>
            </a:r>
          </a:p>
          <a:p>
            <a:pPr lvl="2"/>
            <a:r>
              <a:rPr lang="en-US" sz="1200" b="1" dirty="0" smtClean="0"/>
              <a:t>Operators</a:t>
            </a:r>
            <a:r>
              <a:rPr lang="en-US" sz="1200" dirty="0" smtClean="0"/>
              <a:t> – buffer, transform</a:t>
            </a:r>
          </a:p>
          <a:p>
            <a:pPr lvl="2"/>
            <a:r>
              <a:rPr lang="en-US" sz="1200" b="1" dirty="0" smtClean="0"/>
              <a:t>Attributes</a:t>
            </a:r>
            <a:r>
              <a:rPr lang="en-US" sz="1200" dirty="0" smtClean="0"/>
              <a:t> – types, number of points</a:t>
            </a:r>
          </a:p>
          <a:p>
            <a:r>
              <a:rPr lang="en-US" sz="1400" dirty="0" smtClean="0"/>
              <a:t>Store and transform various 2D/3D coordinate systems</a:t>
            </a:r>
          </a:p>
          <a:p>
            <a:r>
              <a:rPr lang="en-US" sz="1400" dirty="0"/>
              <a:t>Process vector and raster data</a:t>
            </a:r>
          </a:p>
          <a:p>
            <a:r>
              <a:rPr lang="en-US" sz="1400" dirty="0" smtClean="0"/>
              <a:t>Compl</a:t>
            </a:r>
            <a:r>
              <a:rPr lang="en-US" sz="1400" dirty="0"/>
              <a:t>y</a:t>
            </a:r>
            <a:r>
              <a:rPr lang="en-US" sz="1400" dirty="0" smtClean="0"/>
              <a:t> with the </a:t>
            </a:r>
            <a:r>
              <a:rPr lang="en-GB" sz="1400" dirty="0" smtClean="0"/>
              <a:t>ISO/IEC 13249-3 standard and Open Geospatial Consortium </a:t>
            </a:r>
            <a:r>
              <a:rPr lang="en-US" sz="1400" dirty="0" smtClean="0"/>
              <a:t>(1999 SQL/MM standard)</a:t>
            </a:r>
          </a:p>
          <a:p>
            <a:endParaRPr lang="en-US" sz="14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191" y="4001994"/>
            <a:ext cx="3188071" cy="208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4725388" y="1765738"/>
            <a:ext cx="4020691" cy="1254903"/>
            <a:chOff x="5043879" y="1174280"/>
            <a:chExt cx="4020691" cy="1254903"/>
          </a:xfrm>
        </p:grpSpPr>
        <p:sp>
          <p:nvSpPr>
            <p:cNvPr id="46" name="Line 47"/>
            <p:cNvSpPr>
              <a:spLocks noChangeShapeType="1"/>
            </p:cNvSpPr>
            <p:nvPr/>
          </p:nvSpPr>
          <p:spPr bwMode="auto">
            <a:xfrm flipV="1">
              <a:off x="8097400" y="1726289"/>
              <a:ext cx="241122" cy="46351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7"/>
            <p:cNvSpPr>
              <a:spLocks noChangeShapeType="1"/>
            </p:cNvSpPr>
            <p:nvPr/>
          </p:nvSpPr>
          <p:spPr bwMode="auto">
            <a:xfrm flipV="1">
              <a:off x="6392436" y="1870809"/>
              <a:ext cx="18111" cy="405439"/>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7"/>
            <p:cNvSpPr>
              <a:spLocks noChangeShapeType="1"/>
            </p:cNvSpPr>
            <p:nvPr/>
          </p:nvSpPr>
          <p:spPr bwMode="auto">
            <a:xfrm flipV="1">
              <a:off x="6410547" y="1514248"/>
              <a:ext cx="152400" cy="329239"/>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47"/>
            <p:cNvSpPr>
              <a:spLocks noChangeShapeType="1"/>
            </p:cNvSpPr>
            <p:nvPr/>
          </p:nvSpPr>
          <p:spPr bwMode="auto">
            <a:xfrm>
              <a:off x="6567225" y="1511997"/>
              <a:ext cx="368113" cy="2251"/>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47"/>
            <p:cNvSpPr>
              <a:spLocks noChangeShapeType="1"/>
            </p:cNvSpPr>
            <p:nvPr/>
          </p:nvSpPr>
          <p:spPr bwMode="auto">
            <a:xfrm flipH="1" flipV="1">
              <a:off x="6425005" y="2241324"/>
              <a:ext cx="586533" cy="7566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p:cNvSpPr>
              <a:spLocks noChangeShapeType="1"/>
            </p:cNvSpPr>
            <p:nvPr/>
          </p:nvSpPr>
          <p:spPr bwMode="auto">
            <a:xfrm flipV="1">
              <a:off x="7011539" y="2061935"/>
              <a:ext cx="547116" cy="2343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7"/>
            <p:cNvSpPr>
              <a:spLocks noChangeShapeType="1"/>
            </p:cNvSpPr>
            <p:nvPr/>
          </p:nvSpPr>
          <p:spPr bwMode="auto">
            <a:xfrm flipH="1" flipV="1">
              <a:off x="7290486" y="1719334"/>
              <a:ext cx="268170" cy="357203"/>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7"/>
            <p:cNvSpPr>
              <a:spLocks noChangeShapeType="1"/>
            </p:cNvSpPr>
            <p:nvPr/>
          </p:nvSpPr>
          <p:spPr bwMode="auto">
            <a:xfrm>
              <a:off x="6939616" y="1514248"/>
              <a:ext cx="367369" cy="205085"/>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Oval 45"/>
            <p:cNvSpPr>
              <a:spLocks noChangeArrowheads="1"/>
            </p:cNvSpPr>
            <p:nvPr/>
          </p:nvSpPr>
          <p:spPr bwMode="auto">
            <a:xfrm>
              <a:off x="5229153" y="1343997"/>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 name="Line 47"/>
            <p:cNvSpPr>
              <a:spLocks noChangeShapeType="1"/>
            </p:cNvSpPr>
            <p:nvPr/>
          </p:nvSpPr>
          <p:spPr bwMode="auto">
            <a:xfrm flipV="1">
              <a:off x="5571361" y="1386653"/>
              <a:ext cx="762000" cy="8382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Oval 48"/>
            <p:cNvSpPr>
              <a:spLocks noChangeArrowheads="1"/>
            </p:cNvSpPr>
            <p:nvPr/>
          </p:nvSpPr>
          <p:spPr bwMode="auto">
            <a:xfrm>
              <a:off x="6257161" y="1310453"/>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8" name="Oval 49"/>
            <p:cNvSpPr>
              <a:spLocks noChangeArrowheads="1"/>
            </p:cNvSpPr>
            <p:nvPr/>
          </p:nvSpPr>
          <p:spPr bwMode="auto">
            <a:xfrm>
              <a:off x="5495161" y="2148653"/>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9" name="Text Box 59"/>
            <p:cNvSpPr txBox="1">
              <a:spLocks noChangeArrowheads="1"/>
            </p:cNvSpPr>
            <p:nvPr/>
          </p:nvSpPr>
          <p:spPr bwMode="auto">
            <a:xfrm>
              <a:off x="5043879" y="1462853"/>
              <a:ext cx="569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28" charset="0"/>
                </a:defRPr>
              </a:lvl1pPr>
              <a:lvl2pPr marL="37931725" indent="-37474525">
                <a:defRPr sz="2400">
                  <a:solidFill>
                    <a:schemeClr val="tx1"/>
                  </a:solidFill>
                  <a:latin typeface="Times" pitchFamily="-128" charset="0"/>
                </a:defRPr>
              </a:lvl2pPr>
              <a:lvl3pPr>
                <a:defRPr sz="2400">
                  <a:solidFill>
                    <a:schemeClr val="tx1"/>
                  </a:solidFill>
                  <a:latin typeface="Times" pitchFamily="-128" charset="0"/>
                </a:defRPr>
              </a:lvl3pPr>
              <a:lvl4pPr>
                <a:defRPr sz="2400">
                  <a:solidFill>
                    <a:schemeClr val="tx1"/>
                  </a:solidFill>
                  <a:latin typeface="Times" pitchFamily="-128" charset="0"/>
                </a:defRPr>
              </a:lvl4pPr>
              <a:lvl5pPr>
                <a:defRPr sz="2400">
                  <a:solidFill>
                    <a:schemeClr val="tx1"/>
                  </a:solidFill>
                  <a:latin typeface="Times" pitchFamily="-128" charset="0"/>
                </a:defRPr>
              </a:lvl5pPr>
              <a:lvl6pPr marL="457200" eaLnBrk="0" fontAlgn="base" hangingPunct="0">
                <a:spcBef>
                  <a:spcPct val="0"/>
                </a:spcBef>
                <a:spcAft>
                  <a:spcPct val="0"/>
                </a:spcAft>
                <a:defRPr sz="2400">
                  <a:solidFill>
                    <a:schemeClr val="tx1"/>
                  </a:solidFill>
                  <a:latin typeface="Times" pitchFamily="-128" charset="0"/>
                </a:defRPr>
              </a:lvl6pPr>
              <a:lvl7pPr marL="914400" eaLnBrk="0" fontAlgn="base" hangingPunct="0">
                <a:spcBef>
                  <a:spcPct val="0"/>
                </a:spcBef>
                <a:spcAft>
                  <a:spcPct val="0"/>
                </a:spcAft>
                <a:defRPr sz="2400">
                  <a:solidFill>
                    <a:schemeClr val="tx1"/>
                  </a:solidFill>
                  <a:latin typeface="Times" pitchFamily="-128" charset="0"/>
                </a:defRPr>
              </a:lvl7pPr>
              <a:lvl8pPr marL="1371600" eaLnBrk="0" fontAlgn="base" hangingPunct="0">
                <a:spcBef>
                  <a:spcPct val="0"/>
                </a:spcBef>
                <a:spcAft>
                  <a:spcPct val="0"/>
                </a:spcAft>
                <a:defRPr sz="2400">
                  <a:solidFill>
                    <a:schemeClr val="tx1"/>
                  </a:solidFill>
                  <a:latin typeface="Times" pitchFamily="-128" charset="0"/>
                </a:defRPr>
              </a:lvl8pPr>
              <a:lvl9pPr marL="1828800" eaLnBrk="0" fontAlgn="base" hangingPunct="0">
                <a:spcBef>
                  <a:spcPct val="0"/>
                </a:spcBef>
                <a:spcAft>
                  <a:spcPct val="0"/>
                </a:spcAft>
                <a:defRPr sz="2400">
                  <a:solidFill>
                    <a:schemeClr val="tx1"/>
                  </a:solidFill>
                  <a:latin typeface="Times" pitchFamily="-128" charset="0"/>
                </a:defRPr>
              </a:lvl9pPr>
            </a:lstStyle>
            <a:p>
              <a:r>
                <a:rPr lang="en-US" sz="1200" dirty="0">
                  <a:latin typeface="Verdana" pitchFamily="34" charset="0"/>
                  <a:ea typeface="ＭＳ Ｐゴシック" pitchFamily="-128" charset="-128"/>
                </a:rPr>
                <a:t>point</a:t>
              </a:r>
            </a:p>
          </p:txBody>
        </p:sp>
        <p:sp>
          <p:nvSpPr>
            <p:cNvPr id="10" name="Text Box 60"/>
            <p:cNvSpPr txBox="1">
              <a:spLocks noChangeArrowheads="1"/>
            </p:cNvSpPr>
            <p:nvPr/>
          </p:nvSpPr>
          <p:spPr bwMode="auto">
            <a:xfrm>
              <a:off x="5663419" y="1404704"/>
              <a:ext cx="4556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28" charset="0"/>
                </a:defRPr>
              </a:lvl1pPr>
              <a:lvl2pPr marL="37931725" indent="-37474525">
                <a:defRPr sz="2400">
                  <a:solidFill>
                    <a:schemeClr val="tx1"/>
                  </a:solidFill>
                  <a:latin typeface="Times" pitchFamily="-128" charset="0"/>
                </a:defRPr>
              </a:lvl2pPr>
              <a:lvl3pPr>
                <a:defRPr sz="2400">
                  <a:solidFill>
                    <a:schemeClr val="tx1"/>
                  </a:solidFill>
                  <a:latin typeface="Times" pitchFamily="-128" charset="0"/>
                </a:defRPr>
              </a:lvl3pPr>
              <a:lvl4pPr>
                <a:defRPr sz="2400">
                  <a:solidFill>
                    <a:schemeClr val="tx1"/>
                  </a:solidFill>
                  <a:latin typeface="Times" pitchFamily="-128" charset="0"/>
                </a:defRPr>
              </a:lvl4pPr>
              <a:lvl5pPr>
                <a:defRPr sz="2400">
                  <a:solidFill>
                    <a:schemeClr val="tx1"/>
                  </a:solidFill>
                  <a:latin typeface="Times" pitchFamily="-128" charset="0"/>
                </a:defRPr>
              </a:lvl5pPr>
              <a:lvl6pPr marL="457200" eaLnBrk="0" fontAlgn="base" hangingPunct="0">
                <a:spcBef>
                  <a:spcPct val="0"/>
                </a:spcBef>
                <a:spcAft>
                  <a:spcPct val="0"/>
                </a:spcAft>
                <a:defRPr sz="2400">
                  <a:solidFill>
                    <a:schemeClr val="tx1"/>
                  </a:solidFill>
                  <a:latin typeface="Times" pitchFamily="-128" charset="0"/>
                </a:defRPr>
              </a:lvl6pPr>
              <a:lvl7pPr marL="914400" eaLnBrk="0" fontAlgn="base" hangingPunct="0">
                <a:spcBef>
                  <a:spcPct val="0"/>
                </a:spcBef>
                <a:spcAft>
                  <a:spcPct val="0"/>
                </a:spcAft>
                <a:defRPr sz="2400">
                  <a:solidFill>
                    <a:schemeClr val="tx1"/>
                  </a:solidFill>
                  <a:latin typeface="Times" pitchFamily="-128" charset="0"/>
                </a:defRPr>
              </a:lvl7pPr>
              <a:lvl8pPr marL="1371600" eaLnBrk="0" fontAlgn="base" hangingPunct="0">
                <a:spcBef>
                  <a:spcPct val="0"/>
                </a:spcBef>
                <a:spcAft>
                  <a:spcPct val="0"/>
                </a:spcAft>
                <a:defRPr sz="2400">
                  <a:solidFill>
                    <a:schemeClr val="tx1"/>
                  </a:solidFill>
                  <a:latin typeface="Times" pitchFamily="-128" charset="0"/>
                </a:defRPr>
              </a:lvl8pPr>
              <a:lvl9pPr marL="1828800" eaLnBrk="0" fontAlgn="base" hangingPunct="0">
                <a:spcBef>
                  <a:spcPct val="0"/>
                </a:spcBef>
                <a:spcAft>
                  <a:spcPct val="0"/>
                </a:spcAft>
                <a:defRPr sz="2400">
                  <a:solidFill>
                    <a:schemeClr val="tx1"/>
                  </a:solidFill>
                  <a:latin typeface="Times" pitchFamily="-128" charset="0"/>
                </a:defRPr>
              </a:lvl9pPr>
            </a:lstStyle>
            <a:p>
              <a:r>
                <a:rPr lang="en-US" sz="1200" dirty="0">
                  <a:latin typeface="Verdana" pitchFamily="34" charset="0"/>
                  <a:ea typeface="ＭＳ Ｐゴシック" pitchFamily="-128" charset="-128"/>
                </a:rPr>
                <a:t>line</a:t>
              </a:r>
            </a:p>
          </p:txBody>
        </p:sp>
        <p:sp>
          <p:nvSpPr>
            <p:cNvPr id="26" name="Oval 45"/>
            <p:cNvSpPr>
              <a:spLocks noChangeArrowheads="1"/>
            </p:cNvSpPr>
            <p:nvPr/>
          </p:nvSpPr>
          <p:spPr bwMode="auto">
            <a:xfrm>
              <a:off x="6321352" y="2165124"/>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27" name="Oval 45"/>
            <p:cNvSpPr>
              <a:spLocks noChangeArrowheads="1"/>
            </p:cNvSpPr>
            <p:nvPr/>
          </p:nvSpPr>
          <p:spPr bwMode="auto">
            <a:xfrm>
              <a:off x="6935338" y="2240790"/>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28" name="Oval 45"/>
            <p:cNvSpPr>
              <a:spLocks noChangeArrowheads="1"/>
            </p:cNvSpPr>
            <p:nvPr/>
          </p:nvSpPr>
          <p:spPr bwMode="auto">
            <a:xfrm>
              <a:off x="7482455" y="1985736"/>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29" name="Oval 45"/>
            <p:cNvSpPr>
              <a:spLocks noChangeArrowheads="1"/>
            </p:cNvSpPr>
            <p:nvPr/>
          </p:nvSpPr>
          <p:spPr bwMode="auto">
            <a:xfrm>
              <a:off x="6334347" y="1794610"/>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30" name="Oval 45"/>
            <p:cNvSpPr>
              <a:spLocks noChangeArrowheads="1"/>
            </p:cNvSpPr>
            <p:nvPr/>
          </p:nvSpPr>
          <p:spPr bwMode="auto">
            <a:xfrm>
              <a:off x="6539912" y="1438049"/>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31" name="Oval 45"/>
            <p:cNvSpPr>
              <a:spLocks noChangeArrowheads="1"/>
            </p:cNvSpPr>
            <p:nvPr/>
          </p:nvSpPr>
          <p:spPr bwMode="auto">
            <a:xfrm>
              <a:off x="7214285" y="1643135"/>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32" name="Oval 45"/>
            <p:cNvSpPr>
              <a:spLocks noChangeArrowheads="1"/>
            </p:cNvSpPr>
            <p:nvPr/>
          </p:nvSpPr>
          <p:spPr bwMode="auto">
            <a:xfrm>
              <a:off x="6927432" y="1438049"/>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33" name="Text Box 60"/>
            <p:cNvSpPr txBox="1">
              <a:spLocks noChangeArrowheads="1"/>
            </p:cNvSpPr>
            <p:nvPr/>
          </p:nvSpPr>
          <p:spPr bwMode="auto">
            <a:xfrm>
              <a:off x="6513947" y="1816518"/>
              <a:ext cx="793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28" charset="0"/>
                </a:defRPr>
              </a:lvl1pPr>
              <a:lvl2pPr marL="37931725" indent="-37474525">
                <a:defRPr sz="2400">
                  <a:solidFill>
                    <a:schemeClr val="tx1"/>
                  </a:solidFill>
                  <a:latin typeface="Times" pitchFamily="-128" charset="0"/>
                </a:defRPr>
              </a:lvl2pPr>
              <a:lvl3pPr>
                <a:defRPr sz="2400">
                  <a:solidFill>
                    <a:schemeClr val="tx1"/>
                  </a:solidFill>
                  <a:latin typeface="Times" pitchFamily="-128" charset="0"/>
                </a:defRPr>
              </a:lvl3pPr>
              <a:lvl4pPr>
                <a:defRPr sz="2400">
                  <a:solidFill>
                    <a:schemeClr val="tx1"/>
                  </a:solidFill>
                  <a:latin typeface="Times" pitchFamily="-128" charset="0"/>
                </a:defRPr>
              </a:lvl4pPr>
              <a:lvl5pPr>
                <a:defRPr sz="2400">
                  <a:solidFill>
                    <a:schemeClr val="tx1"/>
                  </a:solidFill>
                  <a:latin typeface="Times" pitchFamily="-128" charset="0"/>
                </a:defRPr>
              </a:lvl5pPr>
              <a:lvl6pPr marL="457200" eaLnBrk="0" fontAlgn="base" hangingPunct="0">
                <a:spcBef>
                  <a:spcPct val="0"/>
                </a:spcBef>
                <a:spcAft>
                  <a:spcPct val="0"/>
                </a:spcAft>
                <a:defRPr sz="2400">
                  <a:solidFill>
                    <a:schemeClr val="tx1"/>
                  </a:solidFill>
                  <a:latin typeface="Times" pitchFamily="-128" charset="0"/>
                </a:defRPr>
              </a:lvl6pPr>
              <a:lvl7pPr marL="914400" eaLnBrk="0" fontAlgn="base" hangingPunct="0">
                <a:spcBef>
                  <a:spcPct val="0"/>
                </a:spcBef>
                <a:spcAft>
                  <a:spcPct val="0"/>
                </a:spcAft>
                <a:defRPr sz="2400">
                  <a:solidFill>
                    <a:schemeClr val="tx1"/>
                  </a:solidFill>
                  <a:latin typeface="Times" pitchFamily="-128" charset="0"/>
                </a:defRPr>
              </a:lvl7pPr>
              <a:lvl8pPr marL="1371600" eaLnBrk="0" fontAlgn="base" hangingPunct="0">
                <a:spcBef>
                  <a:spcPct val="0"/>
                </a:spcBef>
                <a:spcAft>
                  <a:spcPct val="0"/>
                </a:spcAft>
                <a:defRPr sz="2400">
                  <a:solidFill>
                    <a:schemeClr val="tx1"/>
                  </a:solidFill>
                  <a:latin typeface="Times" pitchFamily="-128" charset="0"/>
                </a:defRPr>
              </a:lvl8pPr>
              <a:lvl9pPr marL="1828800" eaLnBrk="0" fontAlgn="base" hangingPunct="0">
                <a:spcBef>
                  <a:spcPct val="0"/>
                </a:spcBef>
                <a:spcAft>
                  <a:spcPct val="0"/>
                </a:spcAft>
                <a:defRPr sz="2400">
                  <a:solidFill>
                    <a:schemeClr val="tx1"/>
                  </a:solidFill>
                  <a:latin typeface="Times" pitchFamily="-128" charset="0"/>
                </a:defRPr>
              </a:lvl9pPr>
            </a:lstStyle>
            <a:p>
              <a:r>
                <a:rPr lang="en-US" sz="1200" dirty="0" smtClean="0">
                  <a:latin typeface="Verdana" pitchFamily="34" charset="0"/>
                  <a:ea typeface="ＭＳ Ｐゴシック" pitchFamily="-128" charset="-128"/>
                </a:rPr>
                <a:t>polygon</a:t>
              </a:r>
              <a:endParaRPr lang="en-US" sz="1200" dirty="0">
                <a:latin typeface="Verdana" pitchFamily="34" charset="0"/>
                <a:ea typeface="ＭＳ Ｐゴシック" pitchFamily="-128" charset="-128"/>
              </a:endParaRPr>
            </a:p>
          </p:txBody>
        </p:sp>
        <p:sp>
          <p:nvSpPr>
            <p:cNvPr id="41" name="Line 47"/>
            <p:cNvSpPr>
              <a:spLocks noChangeShapeType="1"/>
            </p:cNvSpPr>
            <p:nvPr/>
          </p:nvSpPr>
          <p:spPr bwMode="auto">
            <a:xfrm flipV="1">
              <a:off x="8064964" y="1998067"/>
              <a:ext cx="547116" cy="2343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7"/>
            <p:cNvSpPr>
              <a:spLocks noChangeShapeType="1"/>
            </p:cNvSpPr>
            <p:nvPr/>
          </p:nvSpPr>
          <p:spPr bwMode="auto">
            <a:xfrm flipH="1" flipV="1">
              <a:off x="8354544" y="1666099"/>
              <a:ext cx="268170" cy="357203"/>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Oval 45"/>
            <p:cNvSpPr>
              <a:spLocks noChangeArrowheads="1"/>
            </p:cNvSpPr>
            <p:nvPr/>
          </p:nvSpPr>
          <p:spPr bwMode="auto">
            <a:xfrm>
              <a:off x="8546513" y="1932501"/>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44" name="Oval 45"/>
            <p:cNvSpPr>
              <a:spLocks noChangeArrowheads="1"/>
            </p:cNvSpPr>
            <p:nvPr/>
          </p:nvSpPr>
          <p:spPr bwMode="auto">
            <a:xfrm>
              <a:off x="8267710" y="1621799"/>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45" name="Oval 45"/>
            <p:cNvSpPr>
              <a:spLocks noChangeArrowheads="1"/>
            </p:cNvSpPr>
            <p:nvPr/>
          </p:nvSpPr>
          <p:spPr bwMode="auto">
            <a:xfrm>
              <a:off x="8021200" y="2134598"/>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47" name="Text Box 60"/>
            <p:cNvSpPr txBox="1">
              <a:spLocks noChangeArrowheads="1"/>
            </p:cNvSpPr>
            <p:nvPr/>
          </p:nvSpPr>
          <p:spPr bwMode="auto">
            <a:xfrm>
              <a:off x="7541534" y="1174280"/>
              <a:ext cx="12547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28" charset="0"/>
                </a:defRPr>
              </a:lvl1pPr>
              <a:lvl2pPr marL="37931725" indent="-37474525">
                <a:defRPr sz="2400">
                  <a:solidFill>
                    <a:schemeClr val="tx1"/>
                  </a:solidFill>
                  <a:latin typeface="Times" pitchFamily="-128" charset="0"/>
                </a:defRPr>
              </a:lvl2pPr>
              <a:lvl3pPr>
                <a:defRPr sz="2400">
                  <a:solidFill>
                    <a:schemeClr val="tx1"/>
                  </a:solidFill>
                  <a:latin typeface="Times" pitchFamily="-128" charset="0"/>
                </a:defRPr>
              </a:lvl3pPr>
              <a:lvl4pPr>
                <a:defRPr sz="2400">
                  <a:solidFill>
                    <a:schemeClr val="tx1"/>
                  </a:solidFill>
                  <a:latin typeface="Times" pitchFamily="-128" charset="0"/>
                </a:defRPr>
              </a:lvl4pPr>
              <a:lvl5pPr>
                <a:defRPr sz="2400">
                  <a:solidFill>
                    <a:schemeClr val="tx1"/>
                  </a:solidFill>
                  <a:latin typeface="Times" pitchFamily="-128" charset="0"/>
                </a:defRPr>
              </a:lvl5pPr>
              <a:lvl6pPr marL="457200" eaLnBrk="0" fontAlgn="base" hangingPunct="0">
                <a:spcBef>
                  <a:spcPct val="0"/>
                </a:spcBef>
                <a:spcAft>
                  <a:spcPct val="0"/>
                </a:spcAft>
                <a:defRPr sz="2400">
                  <a:solidFill>
                    <a:schemeClr val="tx1"/>
                  </a:solidFill>
                  <a:latin typeface="Times" pitchFamily="-128" charset="0"/>
                </a:defRPr>
              </a:lvl6pPr>
              <a:lvl7pPr marL="914400" eaLnBrk="0" fontAlgn="base" hangingPunct="0">
                <a:spcBef>
                  <a:spcPct val="0"/>
                </a:spcBef>
                <a:spcAft>
                  <a:spcPct val="0"/>
                </a:spcAft>
                <a:defRPr sz="2400">
                  <a:solidFill>
                    <a:schemeClr val="tx1"/>
                  </a:solidFill>
                  <a:latin typeface="Times" pitchFamily="-128" charset="0"/>
                </a:defRPr>
              </a:lvl7pPr>
              <a:lvl8pPr marL="1371600" eaLnBrk="0" fontAlgn="base" hangingPunct="0">
                <a:spcBef>
                  <a:spcPct val="0"/>
                </a:spcBef>
                <a:spcAft>
                  <a:spcPct val="0"/>
                </a:spcAft>
                <a:defRPr sz="2400">
                  <a:solidFill>
                    <a:schemeClr val="tx1"/>
                  </a:solidFill>
                  <a:latin typeface="Times" pitchFamily="-128" charset="0"/>
                </a:defRPr>
              </a:lvl8pPr>
              <a:lvl9pPr marL="1828800" eaLnBrk="0" fontAlgn="base" hangingPunct="0">
                <a:spcBef>
                  <a:spcPct val="0"/>
                </a:spcBef>
                <a:spcAft>
                  <a:spcPct val="0"/>
                </a:spcAft>
                <a:defRPr sz="2400">
                  <a:solidFill>
                    <a:schemeClr val="tx1"/>
                  </a:solidFill>
                  <a:latin typeface="Times" pitchFamily="-128" charset="0"/>
                </a:defRPr>
              </a:lvl9pPr>
            </a:lstStyle>
            <a:p>
              <a:r>
                <a:rPr lang="en-US" sz="1200" dirty="0" smtClean="0">
                  <a:latin typeface="Verdana" pitchFamily="34" charset="0"/>
                  <a:ea typeface="ＭＳ Ｐゴシック" pitchFamily="-128" charset="-128"/>
                </a:rPr>
                <a:t>Multi-polygon</a:t>
              </a:r>
              <a:endParaRPr lang="en-US" sz="1200" dirty="0">
                <a:latin typeface="Verdana" pitchFamily="34" charset="0"/>
                <a:ea typeface="ＭＳ Ｐゴシック" pitchFamily="-128" charset="-128"/>
              </a:endParaRPr>
            </a:p>
          </p:txBody>
        </p:sp>
        <p:sp>
          <p:nvSpPr>
            <p:cNvPr id="53" name="Line 47"/>
            <p:cNvSpPr>
              <a:spLocks noChangeShapeType="1"/>
            </p:cNvSpPr>
            <p:nvPr/>
          </p:nvSpPr>
          <p:spPr bwMode="auto">
            <a:xfrm flipV="1">
              <a:off x="7815579" y="1863310"/>
              <a:ext cx="18111" cy="405439"/>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47"/>
            <p:cNvSpPr>
              <a:spLocks noChangeShapeType="1"/>
            </p:cNvSpPr>
            <p:nvPr/>
          </p:nvSpPr>
          <p:spPr bwMode="auto">
            <a:xfrm flipV="1">
              <a:off x="7840262" y="1518342"/>
              <a:ext cx="152400" cy="329239"/>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7"/>
            <p:cNvSpPr>
              <a:spLocks noChangeShapeType="1"/>
            </p:cNvSpPr>
            <p:nvPr/>
          </p:nvSpPr>
          <p:spPr bwMode="auto">
            <a:xfrm>
              <a:off x="7996940" y="1516091"/>
              <a:ext cx="368113" cy="2251"/>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7"/>
            <p:cNvSpPr>
              <a:spLocks noChangeShapeType="1"/>
            </p:cNvSpPr>
            <p:nvPr/>
          </p:nvSpPr>
          <p:spPr bwMode="auto">
            <a:xfrm flipH="1" flipV="1">
              <a:off x="7854720" y="2277317"/>
              <a:ext cx="586533" cy="7566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47"/>
            <p:cNvSpPr>
              <a:spLocks noChangeShapeType="1"/>
            </p:cNvSpPr>
            <p:nvPr/>
          </p:nvSpPr>
          <p:spPr bwMode="auto">
            <a:xfrm flipV="1">
              <a:off x="8488628" y="2066029"/>
              <a:ext cx="499741" cy="28695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47"/>
            <p:cNvSpPr>
              <a:spLocks noChangeShapeType="1"/>
            </p:cNvSpPr>
            <p:nvPr/>
          </p:nvSpPr>
          <p:spPr bwMode="auto">
            <a:xfrm flipH="1" flipV="1">
              <a:off x="8720201" y="1723428"/>
              <a:ext cx="268170" cy="357203"/>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47"/>
            <p:cNvSpPr>
              <a:spLocks noChangeShapeType="1"/>
            </p:cNvSpPr>
            <p:nvPr/>
          </p:nvSpPr>
          <p:spPr bwMode="auto">
            <a:xfrm>
              <a:off x="8369331" y="1518342"/>
              <a:ext cx="367369" cy="205085"/>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Oval 45"/>
            <p:cNvSpPr>
              <a:spLocks noChangeArrowheads="1"/>
            </p:cNvSpPr>
            <p:nvPr/>
          </p:nvSpPr>
          <p:spPr bwMode="auto">
            <a:xfrm>
              <a:off x="7751067" y="2201117"/>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1" name="Oval 45"/>
            <p:cNvSpPr>
              <a:spLocks noChangeArrowheads="1"/>
            </p:cNvSpPr>
            <p:nvPr/>
          </p:nvSpPr>
          <p:spPr bwMode="auto">
            <a:xfrm>
              <a:off x="8912170" y="1989830"/>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2" name="Oval 45"/>
            <p:cNvSpPr>
              <a:spLocks noChangeArrowheads="1"/>
            </p:cNvSpPr>
            <p:nvPr/>
          </p:nvSpPr>
          <p:spPr bwMode="auto">
            <a:xfrm>
              <a:off x="7764062" y="1798704"/>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3" name="Oval 45"/>
            <p:cNvSpPr>
              <a:spLocks noChangeArrowheads="1"/>
            </p:cNvSpPr>
            <p:nvPr/>
          </p:nvSpPr>
          <p:spPr bwMode="auto">
            <a:xfrm>
              <a:off x="7916462" y="1442143"/>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4" name="Oval 45"/>
            <p:cNvSpPr>
              <a:spLocks noChangeArrowheads="1"/>
            </p:cNvSpPr>
            <p:nvPr/>
          </p:nvSpPr>
          <p:spPr bwMode="auto">
            <a:xfrm>
              <a:off x="8644000" y="1647229"/>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5" name="Oval 45"/>
            <p:cNvSpPr>
              <a:spLocks noChangeArrowheads="1"/>
            </p:cNvSpPr>
            <p:nvPr/>
          </p:nvSpPr>
          <p:spPr bwMode="auto">
            <a:xfrm>
              <a:off x="8282716" y="1484675"/>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sp>
          <p:nvSpPr>
            <p:cNvPr id="67" name="Oval 45"/>
            <p:cNvSpPr>
              <a:spLocks noChangeArrowheads="1"/>
            </p:cNvSpPr>
            <p:nvPr/>
          </p:nvSpPr>
          <p:spPr bwMode="auto">
            <a:xfrm>
              <a:off x="8363225" y="2276783"/>
              <a:ext cx="152400" cy="152400"/>
            </a:xfrm>
            <a:prstGeom prst="ellipse">
              <a:avLst/>
            </a:prstGeom>
            <a:solidFill>
              <a:schemeClr val="accent2"/>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US">
                <a:ea typeface="ＭＳ Ｐゴシック" pitchFamily="-128" charset="-128"/>
              </a:endParaRPr>
            </a:p>
          </p:txBody>
        </p:sp>
      </p:grpSp>
    </p:spTree>
    <p:extLst>
      <p:ext uri="{BB962C8B-B14F-4D97-AF65-F5344CB8AC3E}">
        <p14:creationId xmlns:p14="http://schemas.microsoft.com/office/powerpoint/2010/main" val="3981679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1985159"/>
          </a:xfrm>
          <a:prstGeom prst="rect">
            <a:avLst/>
          </a:prstGeom>
        </p:spPr>
        <p:txBody>
          <a:bodyPr wrap="square">
            <a:spAutoFit/>
          </a:bodyPr>
          <a:lstStyle/>
          <a:p>
            <a:pPr defTabSz="914400"/>
            <a:r>
              <a:rPr lang="en-US" sz="2800" b="1" dirty="0"/>
              <a:t>In-Memory Database </a:t>
            </a:r>
            <a:r>
              <a:rPr lang="en-US" sz="2800" b="1" dirty="0" smtClean="0"/>
              <a:t>Platform </a:t>
            </a:r>
            <a:r>
              <a:rPr lang="en-US" sz="2800" b="1" dirty="0"/>
              <a:t>for Big Data</a:t>
            </a:r>
            <a:br>
              <a:rPr lang="en-US" sz="2800" b="1" dirty="0"/>
            </a:br>
            <a:r>
              <a:rPr lang="en-US" sz="2000" dirty="0" smtClean="0">
                <a:solidFill>
                  <a:srgbClr val="000000"/>
                </a:solidFill>
                <a:latin typeface="Arial"/>
              </a:rPr>
              <a:t>SAP HANA</a:t>
            </a:r>
            <a:r>
              <a:rPr lang="en-US" sz="2000" dirty="0">
                <a:solidFill>
                  <a:srgbClr val="000000"/>
                </a:solidFill>
                <a:latin typeface="Arial"/>
              </a:rPr>
              <a:t/>
            </a:r>
            <a:br>
              <a:rPr lang="en-US" sz="2000" dirty="0">
                <a:solidFill>
                  <a:srgbClr val="000000"/>
                </a:solidFill>
                <a:latin typeface="Arial"/>
              </a:rPr>
            </a:br>
            <a:endParaRPr lang="en-US" sz="2000" dirty="0">
              <a:solidFill>
                <a:srgbClr val="000000"/>
              </a:solidFill>
              <a:latin typeface="Arial"/>
            </a:endParaRPr>
          </a:p>
          <a:p>
            <a:pPr defTabSz="914400"/>
            <a:r>
              <a:rPr lang="en-US" b="1" dirty="0" smtClean="0">
                <a:solidFill>
                  <a:srgbClr val="000000"/>
                </a:solidFill>
                <a:latin typeface="Arial"/>
              </a:rPr>
              <a:t>Process</a:t>
            </a:r>
            <a:r>
              <a:rPr lang="en-US" dirty="0" smtClean="0">
                <a:solidFill>
                  <a:srgbClr val="000000"/>
                </a:solidFill>
                <a:latin typeface="Arial"/>
              </a:rPr>
              <a:t>: Help you analyze big </a:t>
            </a:r>
            <a:r>
              <a:rPr lang="en-US" dirty="0">
                <a:solidFill>
                  <a:srgbClr val="000000"/>
                </a:solidFill>
                <a:latin typeface="Arial"/>
              </a:rPr>
              <a:t>d</a:t>
            </a:r>
            <a:r>
              <a:rPr lang="en-US" dirty="0" smtClean="0">
                <a:solidFill>
                  <a:srgbClr val="000000"/>
                </a:solidFill>
                <a:latin typeface="Arial"/>
              </a:rPr>
              <a:t>ata to discover deep insight</a:t>
            </a:r>
            <a:r>
              <a:rPr lang="en-US" sz="2400" dirty="0">
                <a:solidFill>
                  <a:srgbClr val="000000"/>
                </a:solidFill>
                <a:latin typeface="Arial"/>
              </a:rPr>
              <a:t/>
            </a:r>
            <a:br>
              <a:rPr lang="en-US" sz="2400" dirty="0">
                <a:solidFill>
                  <a:srgbClr val="000000"/>
                </a:solidFill>
                <a:latin typeface="Arial"/>
              </a:rPr>
            </a:br>
            <a:endParaRPr lang="en-US" sz="500" dirty="0" smtClean="0">
              <a:solidFill>
                <a:srgbClr val="000000"/>
              </a:solidFill>
              <a:latin typeface="Arial"/>
            </a:endParaRPr>
          </a:p>
          <a:p>
            <a:pPr marL="571500" lvl="1" indent="-342900" defTabSz="914400">
              <a:buClr>
                <a:srgbClr val="FDB913"/>
              </a:buClr>
              <a:buSzPct val="100000"/>
              <a:buFont typeface="wingdings"/>
              <a:buAutoNum type="alphaLcPeriod"/>
            </a:pPr>
            <a:r>
              <a:rPr lang="en-US" sz="1600" dirty="0" smtClean="0">
                <a:solidFill>
                  <a:srgbClr val="000000"/>
                </a:solidFill>
                <a:latin typeface="Arial"/>
              </a:rPr>
              <a:t>Predictive Analytic Library</a:t>
            </a:r>
          </a:p>
          <a:p>
            <a:pPr marL="571500" lvl="1" indent="-342900" defTabSz="914400">
              <a:buClr>
                <a:srgbClr val="FDB913"/>
              </a:buClr>
              <a:buSzPct val="100000"/>
              <a:buFont typeface="wingdings"/>
              <a:buAutoNum type="alphaLcPeriod"/>
            </a:pPr>
            <a:r>
              <a:rPr lang="en-US" sz="1600" dirty="0" smtClean="0">
                <a:solidFill>
                  <a:srgbClr val="000000"/>
                </a:solidFill>
                <a:latin typeface="Arial"/>
              </a:rPr>
              <a:t>R integration</a:t>
            </a:r>
            <a:endParaRPr lang="en-US" sz="1600" dirty="0">
              <a:solidFill>
                <a:srgbClr val="000000"/>
              </a:solidFill>
              <a:latin typeface="Arial"/>
            </a:endParaRPr>
          </a:p>
        </p:txBody>
      </p:sp>
    </p:spTree>
    <p:extLst>
      <p:ext uri="{BB962C8B-B14F-4D97-AF65-F5344CB8AC3E}">
        <p14:creationId xmlns:p14="http://schemas.microsoft.com/office/powerpoint/2010/main" val="39822100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SAP HANA Predictive Ecosystem</a:t>
            </a:r>
            <a:endParaRPr lang="en-US" dirty="0"/>
          </a:p>
        </p:txBody>
      </p:sp>
      <p:pic>
        <p:nvPicPr>
          <p:cNvPr id="25" name="Picture 3" descr="\\psf\Home\Graphic Tank\SAP 3D non-standard IN BRAND-81.png"/>
          <p:cNvPicPr>
            <a:picLocks noChangeAspect="1" noChangeArrowheads="1"/>
          </p:cNvPicPr>
          <p:nvPr/>
        </p:nvPicPr>
        <p:blipFill>
          <a:blip r:embed="rId3" cstate="print">
            <a:biLevel thresh="75000"/>
            <a:extLst>
              <a:ext uri="{28A0092B-C50C-407E-A947-70E740481C1C}">
                <a14:useLocalDpi xmlns:a14="http://schemas.microsoft.com/office/drawing/2010/main"/>
              </a:ext>
            </a:extLst>
          </a:blip>
          <a:srcRect/>
          <a:stretch>
            <a:fillRect/>
          </a:stretch>
        </p:blipFill>
        <p:spPr bwMode="auto">
          <a:xfrm>
            <a:off x="560683" y="3547756"/>
            <a:ext cx="716930" cy="421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psf\Home\Graphic Tank\SAP 3D non-standard IN BRAND-8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395677" y="3547756"/>
            <a:ext cx="716930" cy="42100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190"/>
          <p:cNvCxnSpPr>
            <a:stCxn id="105" idx="0"/>
            <a:endCxn id="100" idx="2"/>
          </p:cNvCxnSpPr>
          <p:nvPr/>
        </p:nvCxnSpPr>
        <p:spPr>
          <a:xfrm rot="5400000" flipH="1" flipV="1">
            <a:off x="923363" y="2646987"/>
            <a:ext cx="429208" cy="43763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psf\Home\Graphic Tank\SAP 3D non-standard IN BRAND-98.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87571" y="1867565"/>
            <a:ext cx="2520798" cy="229938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bwMode="gray">
          <a:xfrm>
            <a:off x="5123115" y="1477974"/>
            <a:ext cx="928072" cy="299173"/>
          </a:xfrm>
          <a:prstGeom prst="rect">
            <a:avLst/>
          </a:prstGeom>
          <a:solidFill>
            <a:srgbClr val="368B26"/>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smtClean="0">
                <a:solidFill>
                  <a:srgbClr val="FFFFFF"/>
                </a:solidFill>
                <a:latin typeface="BentonSans Medium" pitchFamily="2" charset="0"/>
                <a:ea typeface="Arial Unicode MS" pitchFamily="34" charset="-128"/>
                <a:cs typeface="Arial Unicode MS" pitchFamily="34" charset="-128"/>
              </a:rPr>
              <a:t>Apps</a:t>
            </a:r>
          </a:p>
        </p:txBody>
      </p:sp>
      <p:sp>
        <p:nvSpPr>
          <p:cNvPr id="30" name="Rectangle 29"/>
          <p:cNvSpPr/>
          <p:nvPr/>
        </p:nvSpPr>
        <p:spPr bwMode="gray">
          <a:xfrm>
            <a:off x="4790514" y="2207044"/>
            <a:ext cx="1670028" cy="1173318"/>
          </a:xfrm>
          <a:prstGeom prst="rect">
            <a:avLst/>
          </a:prstGeom>
          <a:solidFill>
            <a:srgbClr val="368B26"/>
          </a:solidFill>
          <a:ln w="6350" algn="ctr">
            <a:noFill/>
            <a:miter lim="800000"/>
            <a:headEnd/>
            <a:tailEnd/>
          </a:ln>
        </p:spPr>
        <p:txBody>
          <a:bodyPr lIns="0" tIns="72000" rIns="0" bIns="72000" rtlCol="0" anchor="t" anchorCtr="0"/>
          <a:lstStyle/>
          <a:p>
            <a:pPr algn="ctr" defTabSz="914400" fontAlgn="base">
              <a:spcAft>
                <a:spcPct val="0"/>
              </a:spcAft>
              <a:buClr>
                <a:srgbClr val="F0AB00"/>
              </a:buClr>
              <a:buSzPct val="80000"/>
            </a:pPr>
            <a:r>
              <a:rPr lang="en-US" sz="1100" kern="0" dirty="0" smtClean="0">
                <a:solidFill>
                  <a:srgbClr val="FFFFFF"/>
                </a:solidFill>
                <a:latin typeface="BentonSans Medium" pitchFamily="2" charset="0"/>
                <a:ea typeface="Arial Unicode MS" pitchFamily="34" charset="-128"/>
                <a:cs typeface="Arial Unicode MS" pitchFamily="34" charset="-128"/>
              </a:rPr>
              <a:t>SQL Script</a:t>
            </a:r>
          </a:p>
          <a:p>
            <a:pPr algn="ctr" defTabSz="914400" fontAlgn="base">
              <a:spcAft>
                <a:spcPct val="0"/>
              </a:spcAft>
              <a:buClr>
                <a:srgbClr val="F0AB00"/>
              </a:buClr>
              <a:buSzPct val="80000"/>
            </a:pPr>
            <a:r>
              <a:rPr lang="en-US" sz="900" kern="0" dirty="0" smtClean="0">
                <a:solidFill>
                  <a:srgbClr val="FFFFFF"/>
                </a:solidFill>
                <a:latin typeface="BentonSans Medium" pitchFamily="2" charset="0"/>
                <a:ea typeface="Arial Unicode MS" pitchFamily="34" charset="-128"/>
                <a:cs typeface="Arial Unicode MS" pitchFamily="34" charset="-128"/>
              </a:rPr>
              <a:t>(Optimized Query Plan)</a:t>
            </a:r>
          </a:p>
        </p:txBody>
      </p:sp>
      <p:sp>
        <p:nvSpPr>
          <p:cNvPr id="31" name="Rectangle 30"/>
          <p:cNvSpPr/>
          <p:nvPr/>
        </p:nvSpPr>
        <p:spPr bwMode="gray">
          <a:xfrm>
            <a:off x="4878639" y="3010749"/>
            <a:ext cx="1479741" cy="271486"/>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050" kern="0" dirty="0" smtClean="0">
                <a:solidFill>
                  <a:srgbClr val="000000"/>
                </a:solidFill>
                <a:latin typeface="BentonSans Medium" pitchFamily="2" charset="0"/>
                <a:ea typeface="Arial Unicode MS" pitchFamily="34" charset="-128"/>
                <a:cs typeface="Arial Unicode MS" pitchFamily="34" charset="-128"/>
              </a:rPr>
              <a:t>Unstructured</a:t>
            </a:r>
          </a:p>
        </p:txBody>
      </p:sp>
      <p:sp>
        <p:nvSpPr>
          <p:cNvPr id="32" name="Chevron 31"/>
          <p:cNvSpPr/>
          <p:nvPr/>
        </p:nvSpPr>
        <p:spPr bwMode="gray">
          <a:xfrm>
            <a:off x="3285313" y="1440518"/>
            <a:ext cx="319900" cy="2575412"/>
          </a:xfrm>
          <a:prstGeom prst="chevron">
            <a:avLst>
              <a:gd name="adj" fmla="val 80048"/>
            </a:avLst>
          </a:prstGeom>
          <a:solidFill>
            <a:schemeClr val="bg1">
              <a:lumMod val="65000"/>
            </a:schemeClr>
          </a:solidFill>
          <a:ln w="6350" algn="ctr">
            <a:solidFill>
              <a:schemeClr val="bg1">
                <a:lumMod val="65000"/>
              </a:schemeClr>
            </a:solidFill>
            <a:miter lim="800000"/>
            <a:headEnd/>
            <a:tailEnd/>
          </a:ln>
        </p:spPr>
        <p:txBody>
          <a:bodyPr lIns="90000" tIns="72000" rIns="90000" bIns="72000" anchor="ctr"/>
          <a:lstStyle/>
          <a:p>
            <a:pPr algn="ctr" defTabSz="914400">
              <a:spcBef>
                <a:spcPct val="50000"/>
              </a:spcBef>
              <a:buClr>
                <a:srgbClr val="F0AB00"/>
              </a:buClr>
              <a:buSzPct val="80000"/>
            </a:pPr>
            <a:endParaRPr lang="en-US" sz="1050" kern="0" dirty="0">
              <a:solidFill>
                <a:srgbClr val="000000"/>
              </a:solidFill>
              <a:latin typeface="BentonSans Medium" pitchFamily="2" charset="0"/>
              <a:ea typeface="Arial Unicode MS" pitchFamily="34" charset="-128"/>
              <a:cs typeface="Arial Unicode MS" pitchFamily="34" charset="-128"/>
            </a:endParaRPr>
          </a:p>
        </p:txBody>
      </p:sp>
      <p:sp>
        <p:nvSpPr>
          <p:cNvPr id="33" name="Freeform 32"/>
          <p:cNvSpPr/>
          <p:nvPr/>
        </p:nvSpPr>
        <p:spPr bwMode="gray">
          <a:xfrm rot="10800000" flipH="1">
            <a:off x="6236960" y="1711035"/>
            <a:ext cx="1005444" cy="1697607"/>
          </a:xfrm>
          <a:custGeom>
            <a:avLst/>
            <a:gdLst>
              <a:gd name="connsiteX0" fmla="*/ 0 w 866692"/>
              <a:gd name="connsiteY0" fmla="*/ 453224 h 1725433"/>
              <a:gd name="connsiteX1" fmla="*/ 866692 w 866692"/>
              <a:gd name="connsiteY1" fmla="*/ 0 h 1725433"/>
              <a:gd name="connsiteX2" fmla="*/ 866692 w 866692"/>
              <a:gd name="connsiteY2" fmla="*/ 1725433 h 1725433"/>
              <a:gd name="connsiteX3" fmla="*/ 0 w 866692"/>
              <a:gd name="connsiteY3" fmla="*/ 787179 h 1725433"/>
            </a:gdLst>
            <a:ahLst/>
            <a:cxnLst>
              <a:cxn ang="0">
                <a:pos x="connsiteX0" y="connsiteY0"/>
              </a:cxn>
              <a:cxn ang="0">
                <a:pos x="connsiteX1" y="connsiteY1"/>
              </a:cxn>
              <a:cxn ang="0">
                <a:pos x="connsiteX2" y="connsiteY2"/>
              </a:cxn>
              <a:cxn ang="0">
                <a:pos x="connsiteX3" y="connsiteY3"/>
              </a:cxn>
            </a:cxnLst>
            <a:rect l="l" t="t" r="r" b="b"/>
            <a:pathLst>
              <a:path w="866692" h="1725433">
                <a:moveTo>
                  <a:pt x="0" y="453224"/>
                </a:moveTo>
                <a:lnTo>
                  <a:pt x="866692" y="0"/>
                </a:lnTo>
                <a:lnTo>
                  <a:pt x="866692" y="1725433"/>
                </a:lnTo>
                <a:lnTo>
                  <a:pt x="0" y="787179"/>
                </a:lnTo>
              </a:path>
            </a:pathLst>
          </a:custGeom>
          <a:gradFill flip="none" rotWithShape="1">
            <a:gsLst>
              <a:gs pos="0">
                <a:schemeClr val="bg2"/>
              </a:gs>
              <a:gs pos="100000">
                <a:schemeClr val="bg1">
                  <a:alpha val="0"/>
                </a:schemeClr>
              </a:gs>
            </a:gsLst>
            <a:lin ang="0" scaled="1"/>
            <a:tileRect/>
          </a:gradFill>
          <a:ln w="6350" algn="ctr">
            <a:noFill/>
            <a:miter lim="800000"/>
            <a:headEnd/>
            <a:tailEnd/>
          </a:ln>
        </p:spPr>
        <p:txBody>
          <a:bodyPr rtlCol="0" anchor="ctr"/>
          <a:lstStyle/>
          <a:p>
            <a:pPr algn="ctr" defTabSz="914400"/>
            <a:endParaRPr lang="en-US" sz="2400">
              <a:solidFill>
                <a:srgbClr val="000000"/>
              </a:solidFill>
              <a:latin typeface="BentonSans Medium" pitchFamily="2" charset="0"/>
            </a:endParaRPr>
          </a:p>
        </p:txBody>
      </p:sp>
      <p:sp>
        <p:nvSpPr>
          <p:cNvPr id="34" name="Rectangle 33"/>
          <p:cNvSpPr/>
          <p:nvPr/>
        </p:nvSpPr>
        <p:spPr bwMode="gray">
          <a:xfrm>
            <a:off x="5644770" y="2636325"/>
            <a:ext cx="713609" cy="32004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050" kern="0" dirty="0" smtClean="0">
                <a:solidFill>
                  <a:srgbClr val="000000"/>
                </a:solidFill>
                <a:latin typeface="BentonSans Medium" pitchFamily="2" charset="0"/>
                <a:ea typeface="Arial Unicode MS" pitchFamily="34" charset="-128"/>
                <a:cs typeface="Arial Unicode MS" pitchFamily="34" charset="-128"/>
              </a:rPr>
              <a:t>PAL</a:t>
            </a:r>
          </a:p>
        </p:txBody>
      </p:sp>
      <p:sp>
        <p:nvSpPr>
          <p:cNvPr id="35" name="Rectangle 34"/>
          <p:cNvSpPr/>
          <p:nvPr/>
        </p:nvSpPr>
        <p:spPr bwMode="gray">
          <a:xfrm rot="5400000">
            <a:off x="4619793" y="2486142"/>
            <a:ext cx="112842" cy="620406"/>
          </a:xfrm>
          <a:prstGeom prst="rect">
            <a:avLst/>
          </a:prstGeom>
          <a:solidFill>
            <a:schemeClr val="bg2">
              <a:alpha val="97000"/>
            </a:schemeClr>
          </a:solidFill>
          <a:ln>
            <a:noFill/>
          </a:ln>
        </p:spPr>
        <p:txBody>
          <a:bodyPr wrap="square" rtlCol="0" anchor="ctr" anchorCtr="1">
            <a:noAutofit/>
          </a:bodyPr>
          <a:lstStyle/>
          <a:p>
            <a:pPr algn="ctr" defTabSz="914400"/>
            <a:endParaRPr lang="en-US" sz="1400" dirty="0" smtClean="0">
              <a:solidFill>
                <a:srgbClr val="FFFFFF"/>
              </a:solidFill>
              <a:latin typeface="BentonSans Medium" pitchFamily="2" charset="0"/>
              <a:cs typeface="Arial"/>
            </a:endParaRPr>
          </a:p>
        </p:txBody>
      </p:sp>
      <p:sp>
        <p:nvSpPr>
          <p:cNvPr id="36" name="Rectangle 35"/>
          <p:cNvSpPr/>
          <p:nvPr/>
        </p:nvSpPr>
        <p:spPr bwMode="gray">
          <a:xfrm>
            <a:off x="4878640" y="2636325"/>
            <a:ext cx="743064" cy="320040"/>
          </a:xfrm>
          <a:prstGeom prst="rect">
            <a:avLst/>
          </a:prstGeom>
          <a:solidFill>
            <a:schemeClr val="bg1"/>
          </a:solidFill>
          <a:ln w="6350" algn="ctr">
            <a:noFill/>
            <a:miter lim="800000"/>
            <a:headEnd/>
            <a:tailEnd/>
          </a:ln>
        </p:spPr>
        <p:txBody>
          <a:bodyPr wrap="none" lIns="90000" tIns="72000" rIns="90000" bIns="72000" rtlCol="0" anchor="ctr"/>
          <a:lstStyle/>
          <a:p>
            <a:pPr algn="ctr" defTabSz="914400" fontAlgn="base">
              <a:spcBef>
                <a:spcPct val="50000"/>
              </a:spcBef>
              <a:spcAft>
                <a:spcPct val="0"/>
              </a:spcAft>
              <a:buClr>
                <a:srgbClr val="F0AB00"/>
              </a:buClr>
              <a:buSzPct val="80000"/>
            </a:pPr>
            <a:r>
              <a:rPr lang="en-US" sz="1050" kern="0" dirty="0" smtClean="0">
                <a:solidFill>
                  <a:srgbClr val="000000"/>
                </a:solidFill>
                <a:latin typeface="BentonSans Medium" pitchFamily="2" charset="0"/>
                <a:ea typeface="Arial Unicode MS" pitchFamily="34" charset="-128"/>
                <a:cs typeface="Arial Unicode MS" pitchFamily="34" charset="-128"/>
              </a:rPr>
              <a:t>R-scripts</a:t>
            </a:r>
          </a:p>
        </p:txBody>
      </p:sp>
      <p:sp>
        <p:nvSpPr>
          <p:cNvPr id="37" name="Rectangle 36"/>
          <p:cNvSpPr/>
          <p:nvPr/>
        </p:nvSpPr>
        <p:spPr bwMode="gray">
          <a:xfrm>
            <a:off x="3729102" y="2636325"/>
            <a:ext cx="720673" cy="320040"/>
          </a:xfrm>
          <a:prstGeom prst="rect">
            <a:avLst/>
          </a:prstGeom>
          <a:solidFill>
            <a:srgbClr val="368B26"/>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dirty="0" smtClean="0">
                <a:solidFill>
                  <a:srgbClr val="FFFFFF"/>
                </a:solidFill>
                <a:latin typeface="BentonSans Medium" pitchFamily="2" charset="0"/>
                <a:ea typeface="Arial Unicode MS" pitchFamily="34" charset="-128"/>
                <a:cs typeface="Arial Unicode MS" pitchFamily="34" charset="-128"/>
              </a:rPr>
              <a:t>R Engine</a:t>
            </a:r>
          </a:p>
        </p:txBody>
      </p:sp>
      <p:cxnSp>
        <p:nvCxnSpPr>
          <p:cNvPr id="38" name="Straight Arrow Connector 37"/>
          <p:cNvCxnSpPr/>
          <p:nvPr/>
        </p:nvCxnSpPr>
        <p:spPr>
          <a:xfrm flipH="1" flipV="1">
            <a:off x="5583575" y="1763605"/>
            <a:ext cx="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p:cNvSpPr txBox="1">
            <a:spLocks/>
          </p:cNvSpPr>
          <p:nvPr/>
        </p:nvSpPr>
        <p:spPr bwMode="gray">
          <a:xfrm>
            <a:off x="335446" y="4726727"/>
            <a:ext cx="8494713" cy="90751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5888" indent="-115888">
              <a:spcBef>
                <a:spcPts val="0"/>
              </a:spcBef>
              <a:spcAft>
                <a:spcPts val="600"/>
              </a:spcAft>
              <a:buClr>
                <a:srgbClr val="F0AB00"/>
              </a:buClr>
              <a:buSzPct val="100000"/>
              <a:buFont typeface="Wingdings" pitchFamily="2" charset="2"/>
              <a:buChar char=""/>
            </a:pPr>
            <a:r>
              <a:rPr lang="en-US" sz="1400" b="0" dirty="0" smtClean="0">
                <a:solidFill>
                  <a:srgbClr val="000000"/>
                </a:solidFill>
                <a:latin typeface="BentonSans Bold" pitchFamily="2" charset="0"/>
              </a:rPr>
              <a:t>Accelerate </a:t>
            </a:r>
            <a:r>
              <a:rPr lang="en-US" sz="1400" b="0" dirty="0" smtClean="0">
                <a:solidFill>
                  <a:srgbClr val="000000"/>
                </a:solidFill>
                <a:latin typeface="BentonSans Regular" pitchFamily="2" charset="0"/>
              </a:rPr>
              <a:t>predictive analysis and scoring with </a:t>
            </a:r>
            <a:r>
              <a:rPr lang="en-US" sz="1400" b="0" dirty="0" smtClean="0">
                <a:solidFill>
                  <a:srgbClr val="000000"/>
                </a:solidFill>
                <a:latin typeface="BentonSans Bold" pitchFamily="2" charset="0"/>
              </a:rPr>
              <a:t>in-database algorithms delivered out-of-the-box</a:t>
            </a:r>
            <a:r>
              <a:rPr lang="en-US" sz="1400" b="0" dirty="0" smtClean="0">
                <a:solidFill>
                  <a:srgbClr val="000000"/>
                </a:solidFill>
                <a:latin typeface="BentonSans Regular" pitchFamily="2" charset="0"/>
              </a:rPr>
              <a:t>. Adapt the models frequently.</a:t>
            </a:r>
          </a:p>
          <a:p>
            <a:pPr marL="115888" indent="-115888">
              <a:spcBef>
                <a:spcPts val="0"/>
              </a:spcBef>
              <a:spcAft>
                <a:spcPts val="600"/>
              </a:spcAft>
              <a:buClr>
                <a:srgbClr val="F0AB00"/>
              </a:buClr>
              <a:buSzPct val="100000"/>
              <a:buFont typeface="Wingdings" pitchFamily="2" charset="2"/>
              <a:buChar char=""/>
            </a:pPr>
            <a:r>
              <a:rPr lang="en-US" sz="1400" b="0" dirty="0" smtClean="0">
                <a:solidFill>
                  <a:srgbClr val="000000"/>
                </a:solidFill>
                <a:latin typeface="BentonSans Bold" pitchFamily="2" charset="0"/>
              </a:rPr>
              <a:t>Execute R commands </a:t>
            </a:r>
            <a:r>
              <a:rPr lang="en-US" sz="1400" b="0" dirty="0" smtClean="0">
                <a:solidFill>
                  <a:srgbClr val="000000"/>
                </a:solidFill>
                <a:latin typeface="BentonSans Regular" pitchFamily="2" charset="0"/>
              </a:rPr>
              <a:t>as part of overall query plan by transferring intermediate DB tables directly to R as vector-oriented data structures.</a:t>
            </a:r>
          </a:p>
          <a:p>
            <a:pPr marL="115888" indent="-115888">
              <a:spcBef>
                <a:spcPts val="0"/>
              </a:spcBef>
              <a:spcAft>
                <a:spcPts val="600"/>
              </a:spcAft>
              <a:buClr>
                <a:srgbClr val="F0AB00"/>
              </a:buClr>
              <a:buSzPct val="100000"/>
              <a:buFont typeface="Wingdings" pitchFamily="2" charset="2"/>
              <a:buChar char=""/>
            </a:pPr>
            <a:r>
              <a:rPr lang="en-US" sz="1400" b="0" dirty="0" smtClean="0">
                <a:solidFill>
                  <a:srgbClr val="000000"/>
                </a:solidFill>
                <a:latin typeface="BentonSans Regular" pitchFamily="2" charset="0"/>
              </a:rPr>
              <a:t>Predictive analytics across multiple data types and sources. (e.g.: Unstructured Text, Geospatial, </a:t>
            </a:r>
            <a:r>
              <a:rPr lang="en-US" sz="1400" b="0" dirty="0" err="1" smtClean="0">
                <a:solidFill>
                  <a:srgbClr val="000000"/>
                </a:solidFill>
                <a:latin typeface="BentonSans Regular" pitchFamily="2" charset="0"/>
              </a:rPr>
              <a:t>Hadoop</a:t>
            </a:r>
            <a:r>
              <a:rPr lang="en-US" sz="1400" b="0" dirty="0" smtClean="0">
                <a:solidFill>
                  <a:srgbClr val="000000"/>
                </a:solidFill>
                <a:latin typeface="BentonSans Regular" pitchFamily="2" charset="0"/>
              </a:rPr>
              <a:t>)</a:t>
            </a:r>
            <a:endParaRPr lang="en-US" sz="1400" b="0" dirty="0">
              <a:solidFill>
                <a:srgbClr val="000000"/>
              </a:solidFill>
              <a:latin typeface="BentonSans Regular" pitchFamily="2" charset="0"/>
            </a:endParaRPr>
          </a:p>
        </p:txBody>
      </p:sp>
      <p:sp>
        <p:nvSpPr>
          <p:cNvPr id="40" name="Oval 39"/>
          <p:cNvSpPr/>
          <p:nvPr/>
        </p:nvSpPr>
        <p:spPr bwMode="gray">
          <a:xfrm>
            <a:off x="6670578" y="1477975"/>
            <a:ext cx="2351210" cy="2250726"/>
          </a:xfrm>
          <a:prstGeom prst="ellipse">
            <a:avLst/>
          </a:prstGeom>
          <a:solidFill>
            <a:schemeClr val="bg1">
              <a:lumMod val="85000"/>
            </a:schemeClr>
          </a:solidFill>
        </p:spPr>
        <p:txBody>
          <a:bodyPr wrap="square" rtlCol="0" anchor="ctr" anchorCtr="1">
            <a:noAutofit/>
          </a:bodyPr>
          <a:lstStyle/>
          <a:p>
            <a:pPr algn="ctr" defTabSz="914400"/>
            <a:endParaRPr lang="en-US" sz="1400" dirty="0" smtClean="0">
              <a:solidFill>
                <a:srgbClr val="FFFFFF"/>
              </a:solidFill>
              <a:latin typeface="BentonSans Medium" pitchFamily="2" charset="0"/>
              <a:cs typeface="Arial"/>
            </a:endParaRPr>
          </a:p>
        </p:txBody>
      </p:sp>
      <p:grpSp>
        <p:nvGrpSpPr>
          <p:cNvPr id="41" name="Group 40"/>
          <p:cNvGrpSpPr/>
          <p:nvPr/>
        </p:nvGrpSpPr>
        <p:grpSpPr>
          <a:xfrm>
            <a:off x="7312694" y="3180185"/>
            <a:ext cx="905122" cy="517380"/>
            <a:chOff x="7096733" y="3492846"/>
            <a:chExt cx="905122" cy="517380"/>
          </a:xfrm>
        </p:grpSpPr>
        <p:sp>
          <p:nvSpPr>
            <p:cNvPr id="42" name="TextBox 41"/>
            <p:cNvSpPr txBox="1"/>
            <p:nvPr/>
          </p:nvSpPr>
          <p:spPr>
            <a:xfrm>
              <a:off x="7096733" y="3887115"/>
              <a:ext cx="905122" cy="123111"/>
            </a:xfrm>
            <a:prstGeom prst="rect">
              <a:avLst/>
            </a:prstGeom>
            <a:noFill/>
          </p:spPr>
          <p:txBody>
            <a:bodyPr wrap="square" lIns="0" tIns="0" rIns="0" bIns="0" rtlCol="0">
              <a:spAutoFit/>
            </a:bodyPr>
            <a:lstStyle>
              <a:defPPr>
                <a:defRPr lang="de-DE"/>
              </a:defPPr>
              <a:lvl1pPr>
                <a:defRPr sz="700"/>
              </a:lvl1pPr>
            </a:lstStyle>
            <a:p>
              <a:pPr defTabSz="914400"/>
              <a:r>
                <a:rPr lang="en-US" sz="800" dirty="0">
                  <a:solidFill>
                    <a:srgbClr val="000000"/>
                  </a:solidFill>
                  <a:latin typeface="BentonSans Medium" pitchFamily="2" charset="0"/>
                </a:rPr>
                <a:t>C4.5 decision</a:t>
              </a:r>
              <a:r>
                <a:rPr lang="en-US" sz="800" i="1" dirty="0">
                  <a:solidFill>
                    <a:srgbClr val="000000"/>
                  </a:solidFill>
                  <a:latin typeface="BentonSans Medium" pitchFamily="2" charset="0"/>
                </a:rPr>
                <a:t> </a:t>
              </a:r>
              <a:r>
                <a:rPr lang="en-US" sz="800" dirty="0">
                  <a:solidFill>
                    <a:srgbClr val="000000"/>
                  </a:solidFill>
                  <a:latin typeface="BentonSans Medium" pitchFamily="2" charset="0"/>
                </a:rPr>
                <a:t>tree</a:t>
              </a:r>
            </a:p>
          </p:txBody>
        </p:sp>
        <p:pic>
          <p:nvPicPr>
            <p:cNvPr id="43" name="Picture 2" descr="\\psf\Home\Graphic Tank\HANA Building Blocks IN BRAND-66.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70148" y="3492846"/>
              <a:ext cx="271432" cy="365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7761252" y="2604879"/>
            <a:ext cx="1175467" cy="392116"/>
            <a:chOff x="7554000" y="2856577"/>
            <a:chExt cx="1175467" cy="392116"/>
          </a:xfrm>
        </p:grpSpPr>
        <p:sp>
          <p:nvSpPr>
            <p:cNvPr id="45" name="TextBox 44"/>
            <p:cNvSpPr txBox="1"/>
            <p:nvPr/>
          </p:nvSpPr>
          <p:spPr>
            <a:xfrm>
              <a:off x="7554000" y="3002472"/>
              <a:ext cx="775701" cy="246221"/>
            </a:xfrm>
            <a:prstGeom prst="rect">
              <a:avLst/>
            </a:prstGeom>
            <a:noFill/>
          </p:spPr>
          <p:txBody>
            <a:bodyPr wrap="square" lIns="0" tIns="0" rIns="0" bIns="0" rtlCol="0">
              <a:spAutoFit/>
            </a:bodyPr>
            <a:lstStyle>
              <a:defPPr>
                <a:defRPr lang="de-DE"/>
              </a:defPPr>
              <a:lvl1pPr>
                <a:defRPr sz="700"/>
              </a:lvl1pPr>
            </a:lstStyle>
            <a:p>
              <a:pPr algn="r" defTabSz="914400"/>
              <a:r>
                <a:rPr lang="en-US" sz="800" dirty="0">
                  <a:solidFill>
                    <a:srgbClr val="000000"/>
                  </a:solidFill>
                  <a:latin typeface="BentonSans Medium" pitchFamily="2" charset="0"/>
                </a:rPr>
                <a:t>Weighted score tables</a:t>
              </a:r>
            </a:p>
          </p:txBody>
        </p:sp>
        <p:pic>
          <p:nvPicPr>
            <p:cNvPr id="46" name="Picture 3" descr="\\psf\Home\Graphic Tank\HANA Building Blocks IN BRAND-67.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347681" y="2856577"/>
              <a:ext cx="381786" cy="385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8055686" y="3032785"/>
            <a:ext cx="690139" cy="516312"/>
            <a:chOff x="7848434" y="3284483"/>
            <a:chExt cx="690139" cy="516312"/>
          </a:xfrm>
        </p:grpSpPr>
        <p:sp>
          <p:nvSpPr>
            <p:cNvPr id="48" name="TextBox 47"/>
            <p:cNvSpPr txBox="1"/>
            <p:nvPr/>
          </p:nvSpPr>
          <p:spPr>
            <a:xfrm>
              <a:off x="7848434" y="3677684"/>
              <a:ext cx="690139" cy="123111"/>
            </a:xfrm>
            <a:prstGeom prst="rect">
              <a:avLst/>
            </a:prstGeom>
            <a:noFill/>
          </p:spPr>
          <p:txBody>
            <a:bodyPr wrap="square" lIns="0" tIns="0" rIns="0" bIns="0" rtlCol="0">
              <a:spAutoFit/>
            </a:bodyPr>
            <a:lstStyle>
              <a:defPPr>
                <a:defRPr lang="de-DE"/>
              </a:defPPr>
              <a:lvl1pPr>
                <a:defRPr sz="700"/>
              </a:lvl1pPr>
            </a:lstStyle>
            <a:p>
              <a:pPr defTabSz="914400"/>
              <a:r>
                <a:rPr lang="en-US" sz="800" dirty="0" smtClean="0">
                  <a:solidFill>
                    <a:srgbClr val="000000"/>
                  </a:solidFill>
                  <a:latin typeface="BentonSans Medium" pitchFamily="2" charset="0"/>
                </a:rPr>
                <a:t>Regression</a:t>
              </a:r>
              <a:endParaRPr lang="en-US" sz="800" dirty="0">
                <a:solidFill>
                  <a:srgbClr val="000000"/>
                </a:solidFill>
                <a:latin typeface="BentonSans Medium" pitchFamily="2" charset="0"/>
              </a:endParaRPr>
            </a:p>
          </p:txBody>
        </p:sp>
        <p:pic>
          <p:nvPicPr>
            <p:cNvPr id="49" name="Picture 4" descr="\\psf\Home\Graphic Tank\HANA Building Blocks IN BRAND-68.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869544" y="3284483"/>
              <a:ext cx="472954" cy="377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7518033" y="1610381"/>
            <a:ext cx="901389" cy="596662"/>
            <a:chOff x="7545924" y="1905624"/>
            <a:chExt cx="901389" cy="596662"/>
          </a:xfrm>
        </p:grpSpPr>
        <p:sp>
          <p:nvSpPr>
            <p:cNvPr id="51" name="TextBox 50"/>
            <p:cNvSpPr txBox="1"/>
            <p:nvPr/>
          </p:nvSpPr>
          <p:spPr>
            <a:xfrm>
              <a:off x="7545924" y="2379175"/>
              <a:ext cx="901389" cy="123111"/>
            </a:xfrm>
            <a:prstGeom prst="rect">
              <a:avLst/>
            </a:prstGeom>
            <a:noFill/>
          </p:spPr>
          <p:txBody>
            <a:bodyPr wrap="square" lIns="0" tIns="0" rIns="0" bIns="0" rtlCol="0">
              <a:spAutoFit/>
            </a:bodyPr>
            <a:lstStyle>
              <a:defPPr>
                <a:defRPr lang="de-DE"/>
              </a:defPPr>
              <a:lvl1pPr>
                <a:defRPr sz="700"/>
              </a:lvl1pPr>
            </a:lstStyle>
            <a:p>
              <a:pPr algn="ctr" defTabSz="914400"/>
              <a:r>
                <a:rPr lang="en-US" sz="800" dirty="0">
                  <a:solidFill>
                    <a:srgbClr val="000000"/>
                  </a:solidFill>
                  <a:latin typeface="BentonSans Medium" pitchFamily="2" charset="0"/>
                </a:rPr>
                <a:t>KNN classification</a:t>
              </a:r>
            </a:p>
          </p:txBody>
        </p:sp>
        <p:pic>
          <p:nvPicPr>
            <p:cNvPr id="52" name="Picture 5" descr="\\psf\Home\Graphic Tank\HANA Building Blocks IN BRAND-6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741492" y="1905624"/>
              <a:ext cx="513822" cy="4723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6981306" y="1867565"/>
            <a:ext cx="531274" cy="590175"/>
            <a:chOff x="6817599" y="2067009"/>
            <a:chExt cx="531274" cy="590175"/>
          </a:xfrm>
        </p:grpSpPr>
        <p:sp>
          <p:nvSpPr>
            <p:cNvPr id="54" name="TextBox 53"/>
            <p:cNvSpPr txBox="1"/>
            <p:nvPr/>
          </p:nvSpPr>
          <p:spPr>
            <a:xfrm>
              <a:off x="6817599" y="2534073"/>
              <a:ext cx="531274" cy="123111"/>
            </a:xfrm>
            <a:prstGeom prst="rect">
              <a:avLst/>
            </a:prstGeom>
            <a:noFill/>
          </p:spPr>
          <p:txBody>
            <a:bodyPr wrap="square" lIns="0" tIns="0" rIns="0" bIns="0" rtlCol="0">
              <a:spAutoFit/>
            </a:bodyPr>
            <a:lstStyle/>
            <a:p>
              <a:pPr algn="ctr" defTabSz="914400"/>
              <a:r>
                <a:rPr lang="en-US" sz="800" dirty="0" smtClean="0">
                  <a:solidFill>
                    <a:srgbClr val="000000"/>
                  </a:solidFill>
                  <a:latin typeface="BentonSans Medium" pitchFamily="2" charset="0"/>
                </a:rPr>
                <a:t>K-means</a:t>
              </a:r>
              <a:endParaRPr lang="en-US" sz="800" dirty="0">
                <a:solidFill>
                  <a:srgbClr val="000000"/>
                </a:solidFill>
                <a:latin typeface="BentonSans Medium" pitchFamily="2" charset="0"/>
              </a:endParaRPr>
            </a:p>
          </p:txBody>
        </p:sp>
        <p:pic>
          <p:nvPicPr>
            <p:cNvPr id="55" name="Picture 6" descr="\\psf\Home\Graphic Tank\HANA Building Blocks IN BRAND-63.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836674" y="2067009"/>
              <a:ext cx="451235" cy="4651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7646490" y="2266685"/>
            <a:ext cx="1321591" cy="403723"/>
            <a:chOff x="7395693" y="2553219"/>
            <a:chExt cx="1321591" cy="403723"/>
          </a:xfrm>
        </p:grpSpPr>
        <p:sp>
          <p:nvSpPr>
            <p:cNvPr id="57" name="TextBox 56"/>
            <p:cNvSpPr txBox="1"/>
            <p:nvPr/>
          </p:nvSpPr>
          <p:spPr>
            <a:xfrm>
              <a:off x="7793345" y="2643596"/>
              <a:ext cx="923939" cy="123111"/>
            </a:xfrm>
            <a:prstGeom prst="rect">
              <a:avLst/>
            </a:prstGeom>
            <a:noFill/>
          </p:spPr>
          <p:txBody>
            <a:bodyPr wrap="square" lIns="0" tIns="0" rIns="0" bIns="0" rtlCol="0">
              <a:spAutoFit/>
            </a:bodyPr>
            <a:lstStyle>
              <a:defPPr>
                <a:defRPr lang="de-DE"/>
              </a:defPPr>
              <a:lvl1pPr>
                <a:defRPr sz="700"/>
              </a:lvl1pPr>
            </a:lstStyle>
            <a:p>
              <a:pPr algn="ctr" defTabSz="914400"/>
              <a:r>
                <a:rPr lang="en-US" altLang="zh-CN" sz="800" dirty="0">
                  <a:solidFill>
                    <a:srgbClr val="000000"/>
                  </a:solidFill>
                  <a:latin typeface="BentonSans Medium" pitchFamily="2" charset="0"/>
                </a:rPr>
                <a:t>ABC classification</a:t>
              </a:r>
              <a:endParaRPr lang="en-US" sz="800" dirty="0">
                <a:solidFill>
                  <a:srgbClr val="000000"/>
                </a:solidFill>
                <a:latin typeface="BentonSans Medium" pitchFamily="2" charset="0"/>
              </a:endParaRPr>
            </a:p>
          </p:txBody>
        </p:sp>
        <p:pic>
          <p:nvPicPr>
            <p:cNvPr id="58" name="Picture 7" descr="\\psf\Home\Graphic Tank\HANA Building Blocks IN BRAND-64.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395693" y="2553219"/>
              <a:ext cx="400243" cy="403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6743504" y="2536913"/>
            <a:ext cx="922582" cy="660235"/>
            <a:chOff x="6562379" y="2806029"/>
            <a:chExt cx="922582" cy="660235"/>
          </a:xfrm>
        </p:grpSpPr>
        <p:sp>
          <p:nvSpPr>
            <p:cNvPr id="60" name="TextBox 59"/>
            <p:cNvSpPr txBox="1"/>
            <p:nvPr/>
          </p:nvSpPr>
          <p:spPr>
            <a:xfrm>
              <a:off x="6562379" y="3220043"/>
              <a:ext cx="922582" cy="246221"/>
            </a:xfrm>
            <a:prstGeom prst="rect">
              <a:avLst/>
            </a:prstGeom>
            <a:noFill/>
          </p:spPr>
          <p:txBody>
            <a:bodyPr wrap="square" lIns="0" tIns="0" rIns="0" bIns="0" rtlCol="0">
              <a:spAutoFit/>
            </a:bodyPr>
            <a:lstStyle>
              <a:defPPr>
                <a:defRPr lang="de-DE"/>
              </a:defPPr>
              <a:lvl1pPr>
                <a:defRPr sz="700"/>
              </a:lvl1pPr>
            </a:lstStyle>
            <a:p>
              <a:pPr algn="ctr" defTabSz="914400"/>
              <a:r>
                <a:rPr lang="en-US" altLang="zh-CN" sz="800" dirty="0">
                  <a:solidFill>
                    <a:srgbClr val="000000"/>
                  </a:solidFill>
                  <a:latin typeface="BentonSans Medium" pitchFamily="2" charset="0"/>
                </a:rPr>
                <a:t>Associate analysis: </a:t>
              </a:r>
              <a:r>
                <a:rPr lang="en-US" sz="800" dirty="0">
                  <a:solidFill>
                    <a:srgbClr val="000000"/>
                  </a:solidFill>
                  <a:latin typeface="BentonSans Medium" pitchFamily="2" charset="0"/>
                </a:rPr>
                <a:t>market basket</a:t>
              </a:r>
            </a:p>
          </p:txBody>
        </p:sp>
        <p:pic>
          <p:nvPicPr>
            <p:cNvPr id="61" name="Picture 8" descr="\\psf\Home\Graphic Tank\HANA Building Blocks IN BRAND-65.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765344" y="2806029"/>
              <a:ext cx="409278" cy="388959"/>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ectangle 61"/>
          <p:cNvSpPr/>
          <p:nvPr/>
        </p:nvSpPr>
        <p:spPr bwMode="gray">
          <a:xfrm>
            <a:off x="1148429" y="1610381"/>
            <a:ext cx="1397939" cy="364210"/>
          </a:xfrm>
          <a:prstGeom prst="rect">
            <a:avLst/>
          </a:prstGeom>
          <a:solidFill>
            <a:srgbClr val="368B26"/>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smtClean="0">
                <a:solidFill>
                  <a:srgbClr val="FFFFFF"/>
                </a:solidFill>
                <a:latin typeface="BentonSans Medium" pitchFamily="2" charset="0"/>
                <a:ea typeface="Arial Unicode MS" pitchFamily="34" charset="-128"/>
                <a:cs typeface="Arial Unicode MS" pitchFamily="34" charset="-128"/>
              </a:rPr>
              <a:t>Apps</a:t>
            </a:r>
          </a:p>
        </p:txBody>
      </p:sp>
      <p:grpSp>
        <p:nvGrpSpPr>
          <p:cNvPr id="63" name="Group 62"/>
          <p:cNvGrpSpPr/>
          <p:nvPr/>
        </p:nvGrpSpPr>
        <p:grpSpPr>
          <a:xfrm>
            <a:off x="6006420" y="3563731"/>
            <a:ext cx="401989" cy="198442"/>
            <a:chOff x="5105418" y="2797190"/>
            <a:chExt cx="918606" cy="609874"/>
          </a:xfrm>
        </p:grpSpPr>
        <p:sp>
          <p:nvSpPr>
            <p:cNvPr id="64" name="Rectangle 63"/>
            <p:cNvSpPr/>
            <p:nvPr/>
          </p:nvSpPr>
          <p:spPr>
            <a:xfrm>
              <a:off x="5105418" y="279723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5" name="Rectangle 64"/>
            <p:cNvSpPr/>
            <p:nvPr/>
          </p:nvSpPr>
          <p:spPr>
            <a:xfrm>
              <a:off x="5105418" y="294963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6" name="Rectangle 65"/>
            <p:cNvSpPr/>
            <p:nvPr/>
          </p:nvSpPr>
          <p:spPr>
            <a:xfrm>
              <a:off x="5105418" y="3102035"/>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7" name="Rectangle 66"/>
            <p:cNvSpPr/>
            <p:nvPr/>
          </p:nvSpPr>
          <p:spPr>
            <a:xfrm>
              <a:off x="5105418" y="3254358"/>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8" name="Rectangle 67"/>
            <p:cNvSpPr/>
            <p:nvPr/>
          </p:nvSpPr>
          <p:spPr>
            <a:xfrm>
              <a:off x="5334020" y="279719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69" name="Rectangle 68"/>
            <p:cNvSpPr/>
            <p:nvPr/>
          </p:nvSpPr>
          <p:spPr>
            <a:xfrm>
              <a:off x="5334020" y="29495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0" name="Rectangle 69"/>
            <p:cNvSpPr/>
            <p:nvPr/>
          </p:nvSpPr>
          <p:spPr>
            <a:xfrm>
              <a:off x="5334016" y="3101991"/>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1" name="Rectangle 70"/>
            <p:cNvSpPr/>
            <p:nvPr/>
          </p:nvSpPr>
          <p:spPr>
            <a:xfrm>
              <a:off x="5334020" y="325435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2" name="Rectangle 71"/>
            <p:cNvSpPr/>
            <p:nvPr/>
          </p:nvSpPr>
          <p:spPr>
            <a:xfrm>
              <a:off x="5566820" y="279754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3" name="Rectangle 72"/>
            <p:cNvSpPr/>
            <p:nvPr/>
          </p:nvSpPr>
          <p:spPr>
            <a:xfrm>
              <a:off x="5566820" y="29499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4" name="Rectangle 73"/>
            <p:cNvSpPr/>
            <p:nvPr/>
          </p:nvSpPr>
          <p:spPr>
            <a:xfrm>
              <a:off x="5566820" y="310234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5" name="Rectangle 74"/>
            <p:cNvSpPr/>
            <p:nvPr/>
          </p:nvSpPr>
          <p:spPr>
            <a:xfrm>
              <a:off x="5566815" y="3254664"/>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6" name="Rectangle 75"/>
            <p:cNvSpPr/>
            <p:nvPr/>
          </p:nvSpPr>
          <p:spPr>
            <a:xfrm>
              <a:off x="5795414" y="2797500"/>
              <a:ext cx="228601" cy="152400"/>
            </a:xfrm>
            <a:prstGeom prst="rect">
              <a:avLst/>
            </a:prstGeom>
            <a:solidFill>
              <a:srgbClr val="4B4B4B"/>
            </a:solid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7" name="Rectangle 76"/>
            <p:cNvSpPr/>
            <p:nvPr/>
          </p:nvSpPr>
          <p:spPr>
            <a:xfrm>
              <a:off x="5795423" y="2949900"/>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8" name="Rectangle 77"/>
            <p:cNvSpPr/>
            <p:nvPr/>
          </p:nvSpPr>
          <p:spPr>
            <a:xfrm>
              <a:off x="5795410" y="3102296"/>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79" name="Rectangle 78"/>
            <p:cNvSpPr/>
            <p:nvPr/>
          </p:nvSpPr>
          <p:spPr>
            <a:xfrm>
              <a:off x="5795398" y="3254652"/>
              <a:ext cx="228601" cy="152400"/>
            </a:xfrm>
            <a:prstGeom prst="rect">
              <a:avLst/>
            </a:prstGeom>
            <a:noFill/>
            <a:ln w="2540">
              <a:solidFill>
                <a:schemeClr val="bg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grpSp>
      <p:grpSp>
        <p:nvGrpSpPr>
          <p:cNvPr id="80" name="Group 79"/>
          <p:cNvGrpSpPr/>
          <p:nvPr/>
        </p:nvGrpSpPr>
        <p:grpSpPr>
          <a:xfrm>
            <a:off x="4821488" y="3509633"/>
            <a:ext cx="344373" cy="266693"/>
            <a:chOff x="5648930" y="3849931"/>
            <a:chExt cx="416342" cy="334203"/>
          </a:xfrm>
        </p:grpSpPr>
        <p:cxnSp>
          <p:nvCxnSpPr>
            <p:cNvPr id="81" name="Straight Connector 80"/>
            <p:cNvCxnSpPr/>
            <p:nvPr/>
          </p:nvCxnSpPr>
          <p:spPr>
            <a:xfrm>
              <a:off x="5648930" y="3849931"/>
              <a:ext cx="0" cy="30078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749741" y="3849931"/>
              <a:ext cx="0" cy="2228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853078" y="3849931"/>
              <a:ext cx="0" cy="1671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957770" y="3849931"/>
              <a:ext cx="0" cy="33420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65272" y="3849931"/>
              <a:ext cx="0" cy="22280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728843" y="3381112"/>
            <a:ext cx="888385" cy="215444"/>
          </a:xfrm>
          <a:prstGeom prst="rect">
            <a:avLst/>
          </a:prstGeom>
        </p:spPr>
        <p:txBody>
          <a:bodyPr wrap="none">
            <a:spAutoFit/>
          </a:bodyPr>
          <a:lstStyle/>
          <a:p>
            <a:pPr defTabSz="914400" fontAlgn="base">
              <a:spcBef>
                <a:spcPct val="50000"/>
              </a:spcBef>
              <a:spcAft>
                <a:spcPct val="0"/>
              </a:spcAft>
              <a:buClr>
                <a:srgbClr val="F0AB00"/>
              </a:buClr>
              <a:buSzPct val="80000"/>
            </a:pPr>
            <a:r>
              <a:rPr lang="en-US" sz="800" kern="0" dirty="0">
                <a:solidFill>
                  <a:srgbClr val="000000"/>
                </a:solidFill>
                <a:latin typeface="BentonSans Bold" pitchFamily="2" charset="0"/>
                <a:ea typeface="Arial Unicode MS" pitchFamily="34" charset="-128"/>
                <a:cs typeface="Arial Unicode MS" pitchFamily="34" charset="-128"/>
              </a:rPr>
              <a:t>Virtual Tables</a:t>
            </a:r>
          </a:p>
        </p:txBody>
      </p:sp>
      <p:cxnSp>
        <p:nvCxnSpPr>
          <p:cNvPr id="87" name="Straight Arrow Connector 86"/>
          <p:cNvCxnSpPr>
            <a:stCxn id="90" idx="0"/>
            <a:endCxn id="75" idx="1"/>
          </p:cNvCxnSpPr>
          <p:nvPr/>
        </p:nvCxnSpPr>
        <p:spPr>
          <a:xfrm flipH="1" flipV="1">
            <a:off x="6208331" y="3737379"/>
            <a:ext cx="3665" cy="4140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5913049" y="4151439"/>
            <a:ext cx="527737" cy="434214"/>
            <a:chOff x="5831742" y="4004266"/>
            <a:chExt cx="527737" cy="434214"/>
          </a:xfrm>
        </p:grpSpPr>
        <p:pic>
          <p:nvPicPr>
            <p:cNvPr id="89" name="Picture 2" descr="\\psf\Home\Graphic Tank\Apps and Databases-02.png"/>
            <p:cNvPicPr preferRelativeResize="0">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31742" y="4004266"/>
              <a:ext cx="527737" cy="43421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5" descr="\\psf\Home\Graphic Tank\hive_logo.png"/>
            <p:cNvPicPr>
              <a:picLocks noChangeAspect="1" noChangeArrowheads="1"/>
            </p:cNvPicPr>
            <p:nvPr/>
          </p:nvPicPr>
          <p:blipFill>
            <a:blip r:embed="rId14" cstate="print">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938254" y="4004266"/>
              <a:ext cx="384869" cy="3444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p:cNvCxnSpPr>
            <a:endCxn id="105" idx="2"/>
          </p:cNvCxnSpPr>
          <p:nvPr/>
        </p:nvCxnSpPr>
        <p:spPr>
          <a:xfrm flipV="1">
            <a:off x="914002" y="3319525"/>
            <a:ext cx="5146" cy="2153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196"/>
          <p:cNvCxnSpPr>
            <a:endCxn id="62" idx="2"/>
          </p:cNvCxnSpPr>
          <p:nvPr/>
        </p:nvCxnSpPr>
        <p:spPr>
          <a:xfrm rot="5400000" flipH="1" flipV="1">
            <a:off x="1471536" y="1876766"/>
            <a:ext cx="278038" cy="4736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196"/>
          <p:cNvCxnSpPr>
            <a:endCxn id="62" idx="2"/>
          </p:cNvCxnSpPr>
          <p:nvPr/>
        </p:nvCxnSpPr>
        <p:spPr>
          <a:xfrm rot="16200000" flipV="1">
            <a:off x="1940331" y="1881659"/>
            <a:ext cx="275392" cy="46125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1454479" y="3547756"/>
            <a:ext cx="722875" cy="421007"/>
            <a:chOff x="1504279" y="3793762"/>
            <a:chExt cx="722875" cy="421007"/>
          </a:xfrm>
        </p:grpSpPr>
        <p:pic>
          <p:nvPicPr>
            <p:cNvPr id="95" name="Picture 3" descr="\\psf\Home\Graphic Tank\SAP 3D non-standard IN BRAND-8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04279" y="3793762"/>
              <a:ext cx="716930" cy="421007"/>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547589" y="3925832"/>
              <a:ext cx="679565" cy="276999"/>
            </a:xfrm>
            <a:prstGeom prst="rect">
              <a:avLst/>
            </a:prstGeom>
            <a:noFill/>
          </p:spPr>
          <p:txBody>
            <a:bodyPr wrap="square" rtlCol="0">
              <a:spAutoFit/>
            </a:bodyPr>
            <a:lstStyle/>
            <a:p>
              <a:pPr defTabSz="914400" fontAlgn="base">
                <a:spcBef>
                  <a:spcPct val="50000"/>
                </a:spcBef>
                <a:spcAft>
                  <a:spcPct val="0"/>
                </a:spcAft>
                <a:buClr>
                  <a:srgbClr val="F0AB00"/>
                </a:buClr>
                <a:buSzPct val="80000"/>
              </a:pPr>
              <a:r>
                <a:rPr lang="en-US" sz="1200" b="1" kern="0" dirty="0" smtClean="0">
                  <a:solidFill>
                    <a:srgbClr val="FFFFFF"/>
                  </a:solidFill>
                  <a:latin typeface="Arial"/>
                  <a:ea typeface="Arial Unicode MS" pitchFamily="34" charset="-128"/>
                  <a:cs typeface="Arial Unicode MS" pitchFamily="34" charset="-128"/>
                </a:rPr>
                <a:t>OLAP</a:t>
              </a:r>
            </a:p>
          </p:txBody>
        </p:sp>
      </p:grpSp>
      <p:sp>
        <p:nvSpPr>
          <p:cNvPr id="97" name="TextBox 96"/>
          <p:cNvSpPr txBox="1"/>
          <p:nvPr/>
        </p:nvSpPr>
        <p:spPr>
          <a:xfrm>
            <a:off x="2337425" y="3708400"/>
            <a:ext cx="893111" cy="215444"/>
          </a:xfrm>
          <a:prstGeom prst="rect">
            <a:avLst/>
          </a:prstGeom>
          <a:noFill/>
        </p:spPr>
        <p:txBody>
          <a:bodyPr wrap="square" rtlCol="0">
            <a:spAutoFit/>
          </a:bodyPr>
          <a:lstStyle/>
          <a:p>
            <a:pPr defTabSz="914400" fontAlgn="base">
              <a:spcBef>
                <a:spcPct val="50000"/>
              </a:spcBef>
              <a:spcAft>
                <a:spcPct val="0"/>
              </a:spcAft>
              <a:buClr>
                <a:srgbClr val="F0AB00"/>
              </a:buClr>
              <a:buSzPct val="80000"/>
            </a:pPr>
            <a:r>
              <a:rPr lang="en-US" sz="800" b="1" kern="0" dirty="0" smtClean="0">
                <a:solidFill>
                  <a:srgbClr val="FFFFFF"/>
                </a:solidFill>
                <a:latin typeface="BentonSans Bold" pitchFamily="2" charset="0"/>
                <a:ea typeface="Arial Unicode MS" pitchFamily="34" charset="-128"/>
                <a:cs typeface="Arial Unicode MS" pitchFamily="34" charset="-128"/>
              </a:rPr>
              <a:t>Unstructured</a:t>
            </a:r>
          </a:p>
        </p:txBody>
      </p:sp>
      <p:cxnSp>
        <p:nvCxnSpPr>
          <p:cNvPr id="98" name="Straight Arrow Connector 190"/>
          <p:cNvCxnSpPr>
            <a:stCxn id="105" idx="0"/>
            <a:endCxn id="103" idx="2"/>
          </p:cNvCxnSpPr>
          <p:nvPr/>
        </p:nvCxnSpPr>
        <p:spPr>
          <a:xfrm rot="5400000" flipH="1" flipV="1">
            <a:off x="1388278" y="2182072"/>
            <a:ext cx="429209" cy="13674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978782" y="2253795"/>
            <a:ext cx="756010" cy="397407"/>
            <a:chOff x="856131" y="2082765"/>
            <a:chExt cx="915329" cy="482671"/>
          </a:xfrm>
        </p:grpSpPr>
        <p:sp>
          <p:nvSpPr>
            <p:cNvPr id="100" name="Rectangle 99"/>
            <p:cNvSpPr/>
            <p:nvPr/>
          </p:nvSpPr>
          <p:spPr>
            <a:xfrm>
              <a:off x="856131" y="2082765"/>
              <a:ext cx="915329" cy="4826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 rtlCol="0" anchor="b" anchorCtr="0"/>
            <a:lstStyle/>
            <a:p>
              <a:pPr algn="ctr" defTabSz="914400"/>
              <a:r>
                <a:rPr lang="en-US" sz="900" dirty="0" smtClean="0">
                  <a:solidFill>
                    <a:srgbClr val="000000"/>
                  </a:solidFill>
                  <a:latin typeface="BentonSans Medium" pitchFamily="2" charset="0"/>
                </a:rPr>
                <a:t>Predictive</a:t>
              </a:r>
              <a:endParaRPr lang="en-US" sz="900" dirty="0">
                <a:solidFill>
                  <a:srgbClr val="000000"/>
                </a:solidFill>
                <a:latin typeface="BentonSans Medium" pitchFamily="2" charset="0"/>
              </a:endParaRPr>
            </a:p>
          </p:txBody>
        </p:sp>
        <p:sp>
          <p:nvSpPr>
            <p:cNvPr id="101" name="Rectangle 100"/>
            <p:cNvSpPr/>
            <p:nvPr/>
          </p:nvSpPr>
          <p:spPr bwMode="gray">
            <a:xfrm>
              <a:off x="952002" y="2131124"/>
              <a:ext cx="716866" cy="222290"/>
            </a:xfrm>
            <a:prstGeom prst="rect">
              <a:avLst/>
            </a:prstGeom>
            <a:solidFill>
              <a:schemeClr val="accent2"/>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00" dirty="0">
                  <a:solidFill>
                    <a:srgbClr val="FFFFFF"/>
                  </a:solidFill>
                  <a:latin typeface="BentonSans Medium" pitchFamily="2" charset="0"/>
                </a:rPr>
                <a:t>Logic</a:t>
              </a:r>
            </a:p>
          </p:txBody>
        </p:sp>
      </p:grpSp>
      <p:grpSp>
        <p:nvGrpSpPr>
          <p:cNvPr id="102" name="Group 101"/>
          <p:cNvGrpSpPr/>
          <p:nvPr/>
        </p:nvGrpSpPr>
        <p:grpSpPr>
          <a:xfrm>
            <a:off x="1908611" y="2253794"/>
            <a:ext cx="756010" cy="397407"/>
            <a:chOff x="856131" y="2082765"/>
            <a:chExt cx="915329" cy="482671"/>
          </a:xfrm>
        </p:grpSpPr>
        <p:sp>
          <p:nvSpPr>
            <p:cNvPr id="103" name="Rectangle 102"/>
            <p:cNvSpPr/>
            <p:nvPr/>
          </p:nvSpPr>
          <p:spPr>
            <a:xfrm>
              <a:off x="856131" y="2082765"/>
              <a:ext cx="915329" cy="4826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4" rtlCol="0" anchor="b" anchorCtr="0"/>
            <a:lstStyle/>
            <a:p>
              <a:pPr algn="ctr" defTabSz="914400"/>
              <a:r>
                <a:rPr lang="en-US" sz="900" dirty="0" smtClean="0">
                  <a:solidFill>
                    <a:srgbClr val="000000"/>
                  </a:solidFill>
                  <a:latin typeface="BentonSans Medium" pitchFamily="2" charset="0"/>
                </a:rPr>
                <a:t>R</a:t>
              </a:r>
              <a:endParaRPr lang="en-US" sz="900" dirty="0">
                <a:solidFill>
                  <a:srgbClr val="000000"/>
                </a:solidFill>
                <a:latin typeface="BentonSans Medium" pitchFamily="2" charset="0"/>
              </a:endParaRPr>
            </a:p>
          </p:txBody>
        </p:sp>
        <p:sp>
          <p:nvSpPr>
            <p:cNvPr id="104" name="Rectangle 103"/>
            <p:cNvSpPr/>
            <p:nvPr/>
          </p:nvSpPr>
          <p:spPr bwMode="gray">
            <a:xfrm>
              <a:off x="952002" y="2131124"/>
              <a:ext cx="716866" cy="222290"/>
            </a:xfrm>
            <a:prstGeom prst="rect">
              <a:avLst/>
            </a:prstGeom>
            <a:solidFill>
              <a:schemeClr val="accent2"/>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00" dirty="0">
                  <a:solidFill>
                    <a:srgbClr val="FFFFFF"/>
                  </a:solidFill>
                  <a:latin typeface="BentonSans Medium" pitchFamily="2" charset="0"/>
                </a:rPr>
                <a:t>Logic</a:t>
              </a:r>
            </a:p>
          </p:txBody>
        </p:sp>
      </p:grpSp>
      <p:sp>
        <p:nvSpPr>
          <p:cNvPr id="105" name="Rectangle 104"/>
          <p:cNvSpPr/>
          <p:nvPr/>
        </p:nvSpPr>
        <p:spPr bwMode="gray">
          <a:xfrm>
            <a:off x="535469" y="3080410"/>
            <a:ext cx="767358" cy="239115"/>
          </a:xfrm>
          <a:prstGeom prst="rect">
            <a:avLst/>
          </a:prstGeom>
          <a:solidFill>
            <a:schemeClr val="accent2"/>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800" dirty="0" smtClean="0">
                <a:solidFill>
                  <a:srgbClr val="FFFFFF"/>
                </a:solidFill>
                <a:latin typeface="BentonSans Medium" pitchFamily="2" charset="0"/>
              </a:rPr>
              <a:t>Pre Process</a:t>
            </a:r>
            <a:endParaRPr lang="en-US" sz="800" dirty="0">
              <a:solidFill>
                <a:srgbClr val="FFFFFF"/>
              </a:solidFill>
              <a:latin typeface="BentonSans Medium" pitchFamily="2" charset="0"/>
            </a:endParaRPr>
          </a:p>
        </p:txBody>
      </p:sp>
      <p:cxnSp>
        <p:nvCxnSpPr>
          <p:cNvPr id="106" name="Straight Arrow Connector 105"/>
          <p:cNvCxnSpPr>
            <a:stCxn id="95" idx="0"/>
            <a:endCxn id="110" idx="2"/>
          </p:cNvCxnSpPr>
          <p:nvPr/>
        </p:nvCxnSpPr>
        <p:spPr>
          <a:xfrm flipV="1">
            <a:off x="1812944" y="3320450"/>
            <a:ext cx="0" cy="227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90"/>
          <p:cNvCxnSpPr>
            <a:endCxn id="103" idx="2"/>
          </p:cNvCxnSpPr>
          <p:nvPr/>
        </p:nvCxnSpPr>
        <p:spPr>
          <a:xfrm rot="5400000" flipH="1" flipV="1">
            <a:off x="1827701" y="2641469"/>
            <a:ext cx="449183" cy="468648"/>
          </a:xfrm>
          <a:prstGeom prst="bentConnector3">
            <a:avLst>
              <a:gd name="adj1" fmla="val 5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90"/>
          <p:cNvCxnSpPr>
            <a:endCxn id="100" idx="2"/>
          </p:cNvCxnSpPr>
          <p:nvPr/>
        </p:nvCxnSpPr>
        <p:spPr>
          <a:xfrm rot="16200000" flipV="1">
            <a:off x="1830145" y="2177845"/>
            <a:ext cx="459429" cy="1406143"/>
          </a:xfrm>
          <a:prstGeom prst="bentConnector3">
            <a:avLst>
              <a:gd name="adj1" fmla="val 521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11" idx="2"/>
          </p:cNvCxnSpPr>
          <p:nvPr/>
        </p:nvCxnSpPr>
        <p:spPr>
          <a:xfrm flipV="1">
            <a:off x="2757115" y="3312705"/>
            <a:ext cx="6162" cy="233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gray">
          <a:xfrm>
            <a:off x="1429265" y="3081335"/>
            <a:ext cx="767358" cy="239115"/>
          </a:xfrm>
          <a:prstGeom prst="rect">
            <a:avLst/>
          </a:prstGeom>
          <a:solidFill>
            <a:schemeClr val="accent2"/>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800" dirty="0" smtClean="0">
                <a:solidFill>
                  <a:srgbClr val="FFFFFF"/>
                </a:solidFill>
                <a:latin typeface="BentonSans Medium" pitchFamily="2" charset="0"/>
              </a:rPr>
              <a:t>Pre Process</a:t>
            </a:r>
            <a:endParaRPr lang="en-US" sz="800" dirty="0">
              <a:solidFill>
                <a:srgbClr val="FFFFFF"/>
              </a:solidFill>
              <a:latin typeface="BentonSans Medium" pitchFamily="2" charset="0"/>
            </a:endParaRPr>
          </a:p>
        </p:txBody>
      </p:sp>
      <p:sp>
        <p:nvSpPr>
          <p:cNvPr id="111" name="Rectangle 110"/>
          <p:cNvSpPr/>
          <p:nvPr/>
        </p:nvSpPr>
        <p:spPr bwMode="gray">
          <a:xfrm>
            <a:off x="2379598" y="3073590"/>
            <a:ext cx="767358" cy="239115"/>
          </a:xfrm>
          <a:prstGeom prst="rect">
            <a:avLst/>
          </a:prstGeom>
          <a:solidFill>
            <a:schemeClr val="accent2"/>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800" dirty="0" smtClean="0">
                <a:solidFill>
                  <a:srgbClr val="FFFFFF"/>
                </a:solidFill>
                <a:latin typeface="BentonSans Medium" pitchFamily="2" charset="0"/>
              </a:rPr>
              <a:t>Pre Process</a:t>
            </a:r>
            <a:endParaRPr lang="en-US" sz="800" dirty="0">
              <a:solidFill>
                <a:srgbClr val="FFFFFF"/>
              </a:solidFill>
              <a:latin typeface="BentonSans Medium" pitchFamily="2" charset="0"/>
            </a:endParaRPr>
          </a:p>
        </p:txBody>
      </p:sp>
      <p:pic>
        <p:nvPicPr>
          <p:cNvPr id="112" name="Picture 5" descr="\\psf\Home\Graphic Tank\hive_logo.png"/>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56424" y="3554120"/>
            <a:ext cx="525448" cy="38310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psf\Home\Graphic Tank\Misc 1 v2-50.png"/>
          <p:cNvPicPr>
            <a:picLocks noChangeAspect="1" noChangeArrowheads="1"/>
          </p:cNvPicPr>
          <p:nvPr/>
        </p:nvPicPr>
        <p:blipFill>
          <a:blip r:embed="rId18" cstate="print">
            <a:biLevel thresh="75000"/>
            <a:extLst>
              <a:ext uri="{28A0092B-C50C-407E-A947-70E740481C1C}">
                <a14:useLocalDpi xmlns:a14="http://schemas.microsoft.com/office/drawing/2010/main"/>
              </a:ext>
            </a:extLst>
          </a:blip>
          <a:srcRect/>
          <a:stretch>
            <a:fillRect/>
          </a:stretch>
        </p:blipFill>
        <p:spPr bwMode="auto">
          <a:xfrm rot="835285">
            <a:off x="5414207" y="3598397"/>
            <a:ext cx="305516" cy="306551"/>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p:cNvSpPr/>
          <p:nvPr/>
        </p:nvSpPr>
        <p:spPr bwMode="gray">
          <a:xfrm>
            <a:off x="5223012" y="3436039"/>
            <a:ext cx="548640" cy="167642"/>
          </a:xfrm>
          <a:prstGeom prst="rect">
            <a:avLst/>
          </a:prstGeom>
          <a:noFill/>
        </p:spPr>
        <p:txBody>
          <a:bodyPr wrap="square" lIns="0" tIns="0" rIns="0" bIns="0" rtlCol="0" anchor="t" anchorCtr="0">
            <a:noAutofit/>
          </a:bodyPr>
          <a:lstStyle/>
          <a:p>
            <a:pPr algn="ctr" defTabSz="914400"/>
            <a:r>
              <a:rPr lang="en-US" sz="800" dirty="0" smtClean="0">
                <a:solidFill>
                  <a:srgbClr val="000000"/>
                </a:solidFill>
                <a:latin typeface="BentonSans Bold" pitchFamily="2" charset="0"/>
                <a:cs typeface="Arial"/>
              </a:rPr>
              <a:t>Geospatial </a:t>
            </a:r>
          </a:p>
        </p:txBody>
      </p:sp>
    </p:spTree>
    <p:extLst>
      <p:ext uri="{BB962C8B-B14F-4D97-AF65-F5344CB8AC3E}">
        <p14:creationId xmlns:p14="http://schemas.microsoft.com/office/powerpoint/2010/main" val="36758511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200" b="0" i="1" dirty="0"/>
              <a:t>The Need for Efficient and Flexible Data Management</a:t>
            </a:r>
          </a:p>
        </p:txBody>
      </p:sp>
      <p:grpSp>
        <p:nvGrpSpPr>
          <p:cNvPr id="2" name="Group 48"/>
          <p:cNvGrpSpPr/>
          <p:nvPr/>
        </p:nvGrpSpPr>
        <p:grpSpPr>
          <a:xfrm>
            <a:off x="478626" y="1385000"/>
            <a:ext cx="2336738" cy="2332782"/>
            <a:chOff x="249490" y="2060097"/>
            <a:chExt cx="2788193" cy="2805720"/>
          </a:xfrm>
        </p:grpSpPr>
        <p:grpSp>
          <p:nvGrpSpPr>
            <p:cNvPr id="3" name="Group 48"/>
            <p:cNvGrpSpPr/>
            <p:nvPr/>
          </p:nvGrpSpPr>
          <p:grpSpPr>
            <a:xfrm rot="2858245">
              <a:off x="240727" y="2068860"/>
              <a:ext cx="2805720" cy="2788193"/>
              <a:chOff x="6603877" y="1611351"/>
              <a:chExt cx="3785156" cy="3761509"/>
            </a:xfrm>
          </p:grpSpPr>
          <p:sp>
            <p:nvSpPr>
              <p:cNvPr id="14" name="Donut 13"/>
              <p:cNvSpPr/>
              <p:nvPr/>
            </p:nvSpPr>
            <p:spPr bwMode="gray">
              <a:xfrm>
                <a:off x="6609342" y="1611351"/>
                <a:ext cx="3761508" cy="3761509"/>
              </a:xfrm>
              <a:prstGeom prst="donut">
                <a:avLst>
                  <a:gd name="adj" fmla="val 24551"/>
                </a:avLst>
              </a:prstGeom>
              <a:solidFill>
                <a:schemeClr val="bg1">
                  <a:lumMod val="65000"/>
                </a:schemeClr>
              </a:solidFill>
              <a:ln w="317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245" fontAlgn="base">
                  <a:spcBef>
                    <a:spcPct val="50000"/>
                  </a:spcBef>
                  <a:spcAft>
                    <a:spcPct val="0"/>
                  </a:spcAft>
                  <a:buClr>
                    <a:srgbClr val="F0AB00"/>
                  </a:buClr>
                  <a:buSzPct val="80000"/>
                </a:pPr>
                <a:endParaRPr lang="en-US" sz="3200" kern="0" dirty="0">
                  <a:solidFill>
                    <a:srgbClr val="000000"/>
                  </a:solidFill>
                  <a:latin typeface="Arial"/>
                  <a:ea typeface="Arial Unicode MS" pitchFamily="34" charset="-128"/>
                  <a:cs typeface="Arial Unicode MS" pitchFamily="34" charset="-128"/>
                </a:endParaRPr>
              </a:p>
            </p:txBody>
          </p:sp>
          <p:sp>
            <p:nvSpPr>
              <p:cNvPr id="15" name="Chevron 14"/>
              <p:cNvSpPr/>
              <p:nvPr/>
            </p:nvSpPr>
            <p:spPr bwMode="gray">
              <a:xfrm rot="16200000">
                <a:off x="6973235" y="3094151"/>
                <a:ext cx="204482" cy="943197"/>
              </a:xfrm>
              <a:prstGeom prst="chevron">
                <a:avLst>
                  <a:gd name="adj" fmla="val 81907"/>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sz="3200" kern="0" dirty="0">
                  <a:solidFill>
                    <a:srgbClr val="000000"/>
                  </a:solidFill>
                  <a:latin typeface="Arial"/>
                  <a:ea typeface="Arial Unicode MS" pitchFamily="34" charset="-128"/>
                  <a:cs typeface="Arial Unicode MS" pitchFamily="34" charset="-128"/>
                </a:endParaRPr>
              </a:p>
            </p:txBody>
          </p:sp>
          <p:sp>
            <p:nvSpPr>
              <p:cNvPr id="16" name="Chevron 15"/>
              <p:cNvSpPr/>
              <p:nvPr/>
            </p:nvSpPr>
            <p:spPr bwMode="gray">
              <a:xfrm rot="5400000">
                <a:off x="9773557" y="3052516"/>
                <a:ext cx="251034" cy="979919"/>
              </a:xfrm>
              <a:prstGeom prst="chevron">
                <a:avLst>
                  <a:gd name="adj" fmla="val 81907"/>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sz="3200" kern="0" dirty="0">
                  <a:solidFill>
                    <a:srgbClr val="000000"/>
                  </a:solidFill>
                  <a:latin typeface="Arial"/>
                  <a:ea typeface="Arial Unicode MS" pitchFamily="34" charset="-128"/>
                  <a:cs typeface="Arial Unicode MS" pitchFamily="34" charset="-128"/>
                </a:endParaRPr>
              </a:p>
            </p:txBody>
          </p:sp>
          <p:sp>
            <p:nvSpPr>
              <p:cNvPr id="17" name="Chevron 16"/>
              <p:cNvSpPr/>
              <p:nvPr/>
            </p:nvSpPr>
            <p:spPr bwMode="gray">
              <a:xfrm>
                <a:off x="8431544" y="1628872"/>
                <a:ext cx="246999" cy="891973"/>
              </a:xfrm>
              <a:prstGeom prst="chevron">
                <a:avLst>
                  <a:gd name="adj" fmla="val 81907"/>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sz="3200" kern="0" dirty="0">
                  <a:solidFill>
                    <a:srgbClr val="000000"/>
                  </a:solidFill>
                  <a:latin typeface="Arial"/>
                  <a:ea typeface="Arial Unicode MS" pitchFamily="34" charset="-128"/>
                  <a:cs typeface="Arial Unicode MS" pitchFamily="34" charset="-128"/>
                </a:endParaRPr>
              </a:p>
            </p:txBody>
          </p:sp>
          <p:sp>
            <p:nvSpPr>
              <p:cNvPr id="18" name="Chevron 17"/>
              <p:cNvSpPr/>
              <p:nvPr/>
            </p:nvSpPr>
            <p:spPr bwMode="gray">
              <a:xfrm rot="10800000">
                <a:off x="8386420" y="4429438"/>
                <a:ext cx="242964" cy="940913"/>
              </a:xfrm>
              <a:prstGeom prst="chevron">
                <a:avLst>
                  <a:gd name="adj" fmla="val 81907"/>
                </a:avLst>
              </a:prstGeom>
              <a:solidFill>
                <a:schemeClr val="bg1"/>
              </a:solidFill>
              <a:ln w="6350" algn="ctr">
                <a:noFill/>
                <a:miter lim="800000"/>
                <a:headEnd/>
                <a:tailEnd/>
              </a:ln>
            </p:spPr>
            <p:txBody>
              <a:bodyPr lIns="90000" tIns="72000" rIns="90000" bIns="72000" rtlCol="0" anchor="ctr"/>
              <a:lstStyle/>
              <a:p>
                <a:pPr algn="ctr" defTabSz="914245" fontAlgn="base">
                  <a:spcBef>
                    <a:spcPct val="50000"/>
                  </a:spcBef>
                  <a:spcAft>
                    <a:spcPct val="0"/>
                  </a:spcAft>
                  <a:buClr>
                    <a:srgbClr val="F0AB00"/>
                  </a:buClr>
                  <a:buSzPct val="80000"/>
                </a:pPr>
                <a:endParaRPr lang="en-US" sz="3200" kern="0" dirty="0">
                  <a:solidFill>
                    <a:srgbClr val="000000"/>
                  </a:solidFill>
                  <a:latin typeface="Arial"/>
                  <a:ea typeface="Arial Unicode MS" pitchFamily="34" charset="-128"/>
                  <a:cs typeface="Arial Unicode MS" pitchFamily="34" charset="-128"/>
                </a:endParaRPr>
              </a:p>
            </p:txBody>
          </p:sp>
        </p:grpSp>
        <p:sp>
          <p:nvSpPr>
            <p:cNvPr id="10" name="Rectangle 9"/>
            <p:cNvSpPr/>
            <p:nvPr/>
          </p:nvSpPr>
          <p:spPr bwMode="gray">
            <a:xfrm>
              <a:off x="1150842" y="2260566"/>
              <a:ext cx="964350" cy="387126"/>
            </a:xfrm>
            <a:prstGeom prst="rect">
              <a:avLst/>
            </a:prstGeom>
            <a:noFill/>
            <a:ln w="6350" algn="ctr">
              <a:noFill/>
              <a:miter lim="800000"/>
              <a:headEnd/>
              <a:tailEnd/>
            </a:ln>
          </p:spPr>
          <p:txBody>
            <a:bodyPr wrap="none" lIns="90000" tIns="72000" rIns="90000" bIns="72000" rtlCol="0" anchor="ctr"/>
            <a:lstStyle/>
            <a:p>
              <a:pPr algn="ctr" defTabSz="914245" fontAlgn="base">
                <a:spcBef>
                  <a:spcPct val="50000"/>
                </a:spcBef>
                <a:spcAft>
                  <a:spcPct val="0"/>
                </a:spcAft>
                <a:buClr>
                  <a:srgbClr val="F0AB00"/>
                </a:buClr>
                <a:buSzPct val="80000"/>
              </a:pPr>
              <a:r>
                <a:rPr lang="en-US" sz="1400" b="1" kern="0" dirty="0">
                  <a:solidFill>
                    <a:srgbClr val="000000"/>
                  </a:solidFill>
                  <a:latin typeface="Arial"/>
                  <a:ea typeface="Arial Unicode MS" pitchFamily="34" charset="-128"/>
                  <a:cs typeface="Arial Unicode MS" pitchFamily="34" charset="-128"/>
                </a:rPr>
                <a:t>Execute</a:t>
              </a:r>
            </a:p>
          </p:txBody>
        </p:sp>
        <p:sp>
          <p:nvSpPr>
            <p:cNvPr id="11" name="Rectangle 10"/>
            <p:cNvSpPr/>
            <p:nvPr/>
          </p:nvSpPr>
          <p:spPr bwMode="gray">
            <a:xfrm rot="16200000">
              <a:off x="2234702" y="3300566"/>
              <a:ext cx="798976" cy="431983"/>
            </a:xfrm>
            <a:prstGeom prst="rect">
              <a:avLst/>
            </a:prstGeom>
            <a:noFill/>
            <a:ln w="6350" algn="ctr">
              <a:noFill/>
              <a:miter lim="800000"/>
              <a:headEnd/>
              <a:tailEnd/>
            </a:ln>
          </p:spPr>
          <p:txBody>
            <a:bodyPr wrap="none" lIns="90000" tIns="72000" rIns="90000" bIns="72000" rtlCol="0" anchor="ctr"/>
            <a:lstStyle/>
            <a:p>
              <a:pPr algn="ctr" defTabSz="914245" fontAlgn="base">
                <a:spcBef>
                  <a:spcPct val="50000"/>
                </a:spcBef>
                <a:spcAft>
                  <a:spcPct val="0"/>
                </a:spcAft>
                <a:buClr>
                  <a:srgbClr val="F0AB00"/>
                </a:buClr>
                <a:buSzPct val="80000"/>
              </a:pPr>
              <a:r>
                <a:rPr lang="en-US" sz="1400" b="1" kern="0" dirty="0">
                  <a:solidFill>
                    <a:srgbClr val="000000"/>
                  </a:solidFill>
                  <a:latin typeface="Arial"/>
                  <a:ea typeface="Arial Unicode MS" pitchFamily="34" charset="-128"/>
                  <a:cs typeface="Arial Unicode MS" pitchFamily="34" charset="-128"/>
                </a:rPr>
                <a:t>Measure</a:t>
              </a:r>
            </a:p>
          </p:txBody>
        </p:sp>
        <p:sp>
          <p:nvSpPr>
            <p:cNvPr id="12" name="Rectangle 11"/>
            <p:cNvSpPr/>
            <p:nvPr/>
          </p:nvSpPr>
          <p:spPr bwMode="gray">
            <a:xfrm>
              <a:off x="1188214" y="4376217"/>
              <a:ext cx="837649" cy="336626"/>
            </a:xfrm>
            <a:prstGeom prst="rect">
              <a:avLst/>
            </a:prstGeom>
            <a:noFill/>
            <a:ln w="6350" algn="ctr">
              <a:noFill/>
              <a:miter lim="800000"/>
              <a:headEnd/>
              <a:tailEnd/>
            </a:ln>
          </p:spPr>
          <p:txBody>
            <a:bodyPr wrap="none" lIns="90000" tIns="72000" rIns="90000" bIns="72000" rtlCol="0" anchor="ctr"/>
            <a:lstStyle/>
            <a:p>
              <a:pPr algn="ctr" defTabSz="914245" fontAlgn="base">
                <a:lnSpc>
                  <a:spcPts val="1100"/>
                </a:lnSpc>
                <a:spcBef>
                  <a:spcPct val="50000"/>
                </a:spcBef>
                <a:spcAft>
                  <a:spcPct val="0"/>
                </a:spcAft>
                <a:buClr>
                  <a:srgbClr val="F0AB00"/>
                </a:buClr>
                <a:buSzPct val="80000"/>
              </a:pPr>
              <a:r>
                <a:rPr lang="en-US" sz="1400" b="1" kern="0" dirty="0">
                  <a:solidFill>
                    <a:srgbClr val="000000"/>
                  </a:solidFill>
                  <a:latin typeface="Arial"/>
                  <a:ea typeface="Arial Unicode MS" pitchFamily="34" charset="-128"/>
                  <a:cs typeface="Arial Unicode MS" pitchFamily="34" charset="-128"/>
                </a:rPr>
                <a:t>Understand</a:t>
              </a:r>
            </a:p>
          </p:txBody>
        </p:sp>
        <p:sp>
          <p:nvSpPr>
            <p:cNvPr id="13" name="Rectangle 12"/>
            <p:cNvSpPr/>
            <p:nvPr/>
          </p:nvSpPr>
          <p:spPr bwMode="gray">
            <a:xfrm rot="16200000">
              <a:off x="179827" y="3262213"/>
              <a:ext cx="829241" cy="390202"/>
            </a:xfrm>
            <a:prstGeom prst="rect">
              <a:avLst/>
            </a:prstGeom>
            <a:noFill/>
            <a:ln w="6350" algn="ctr">
              <a:noFill/>
              <a:miter lim="800000"/>
              <a:headEnd/>
              <a:tailEnd/>
            </a:ln>
          </p:spPr>
          <p:txBody>
            <a:bodyPr wrap="none" lIns="90000" tIns="72000" rIns="90000" bIns="72000" rtlCol="0" anchor="ctr"/>
            <a:lstStyle/>
            <a:p>
              <a:pPr algn="ctr" defTabSz="914245" fontAlgn="base">
                <a:spcBef>
                  <a:spcPct val="50000"/>
                </a:spcBef>
                <a:spcAft>
                  <a:spcPct val="0"/>
                </a:spcAft>
                <a:buClr>
                  <a:srgbClr val="F0AB00"/>
                </a:buClr>
                <a:buSzPct val="80000"/>
              </a:pPr>
              <a:r>
                <a:rPr lang="en-US" sz="1400" b="1" kern="0" dirty="0">
                  <a:solidFill>
                    <a:srgbClr val="000000"/>
                  </a:solidFill>
                  <a:latin typeface="Arial"/>
                  <a:ea typeface="Arial Unicode MS" pitchFamily="34" charset="-128"/>
                  <a:cs typeface="Arial Unicode MS" pitchFamily="34" charset="-128"/>
                </a:rPr>
                <a:t>Optimize</a:t>
              </a:r>
            </a:p>
          </p:txBody>
        </p:sp>
      </p:grpSp>
      <p:pic>
        <p:nvPicPr>
          <p:cNvPr id="64" name="Freeform 47"/>
          <p:cNvPicPr>
            <a:picLocks noChangeArrowheads="1"/>
          </p:cNvPicPr>
          <p:nvPr/>
        </p:nvPicPr>
        <p:blipFill>
          <a:blip r:embed="rId3" cstate="print"/>
          <a:srcRect/>
          <a:stretch>
            <a:fillRect/>
          </a:stretch>
        </p:blipFill>
        <p:spPr bwMode="auto">
          <a:xfrm rot="16200000">
            <a:off x="984233" y="3831724"/>
            <a:ext cx="1367579" cy="1199396"/>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65" name="Group 12"/>
          <p:cNvGrpSpPr>
            <a:grpSpLocks/>
          </p:cNvGrpSpPr>
          <p:nvPr/>
        </p:nvGrpSpPr>
        <p:grpSpPr bwMode="auto">
          <a:xfrm>
            <a:off x="2190624" y="4955122"/>
            <a:ext cx="469900" cy="755650"/>
            <a:chOff x="1340" y="3834"/>
            <a:chExt cx="296" cy="476"/>
          </a:xfrm>
        </p:grpSpPr>
        <p:grpSp>
          <p:nvGrpSpPr>
            <p:cNvPr id="66" name="Group 57"/>
            <p:cNvGrpSpPr>
              <a:grpSpLocks noChangeAspect="1"/>
            </p:cNvGrpSpPr>
            <p:nvPr/>
          </p:nvGrpSpPr>
          <p:grpSpPr bwMode="auto">
            <a:xfrm>
              <a:off x="1462" y="3834"/>
              <a:ext cx="174" cy="368"/>
              <a:chOff x="7696912" y="4034117"/>
              <a:chExt cx="446353" cy="1104754"/>
            </a:xfrm>
          </p:grpSpPr>
          <p:pic>
            <p:nvPicPr>
              <p:cNvPr id="77" name="Picture 42" descr="\\Eric-pauls-power-mac-g5.local\desktop\Graphic Tank\docs bottom.tif"/>
              <p:cNvPicPr>
                <a:picLocks noChangeAspect="1" noChangeArrowheads="1"/>
              </p:cNvPicPr>
              <p:nvPr/>
            </p:nvPicPr>
            <p:blipFill>
              <a:blip r:embed="rId4" cstate="print"/>
              <a:srcRect b="41913"/>
              <a:stretch>
                <a:fillRect/>
              </a:stretch>
            </p:blipFill>
            <p:spPr bwMode="auto">
              <a:xfrm>
                <a:off x="7696912" y="4687065"/>
                <a:ext cx="442194" cy="451806"/>
              </a:xfrm>
              <a:prstGeom prst="rect">
                <a:avLst/>
              </a:prstGeom>
              <a:noFill/>
              <a:ln w="9525">
                <a:noFill/>
                <a:miter lim="800000"/>
                <a:headEnd/>
                <a:tailEnd/>
              </a:ln>
            </p:spPr>
          </p:pic>
          <p:pic>
            <p:nvPicPr>
              <p:cNvPr id="78" name="Picture 52" descr="\\Eric-pauls-power-mac-g5.local\desktop\Graphic Tank\ddoc.tif"/>
              <p:cNvPicPr>
                <a:picLocks noChangeAspect="1" noChangeArrowheads="1"/>
              </p:cNvPicPr>
              <p:nvPr/>
            </p:nvPicPr>
            <p:blipFill>
              <a:blip r:embed="rId5" cstate="print"/>
              <a:srcRect/>
              <a:stretch>
                <a:fillRect/>
              </a:stretch>
            </p:blipFill>
            <p:spPr bwMode="auto">
              <a:xfrm>
                <a:off x="7701803" y="4034117"/>
                <a:ext cx="441462" cy="875087"/>
              </a:xfrm>
              <a:prstGeom prst="rect">
                <a:avLst/>
              </a:prstGeom>
              <a:noFill/>
              <a:ln w="9525">
                <a:noFill/>
                <a:miter lim="800000"/>
                <a:headEnd/>
                <a:tailEnd/>
              </a:ln>
            </p:spPr>
          </p:pic>
        </p:grpSp>
        <p:grpSp>
          <p:nvGrpSpPr>
            <p:cNvPr id="67" name="Group 117"/>
            <p:cNvGrpSpPr>
              <a:grpSpLocks noChangeAspect="1"/>
            </p:cNvGrpSpPr>
            <p:nvPr/>
          </p:nvGrpSpPr>
          <p:grpSpPr bwMode="auto">
            <a:xfrm>
              <a:off x="1340" y="3843"/>
              <a:ext cx="185" cy="339"/>
              <a:chOff x="4210887" y="1775011"/>
              <a:chExt cx="516825" cy="1104754"/>
            </a:xfrm>
          </p:grpSpPr>
          <p:grpSp>
            <p:nvGrpSpPr>
              <p:cNvPr id="73" name="Group 63"/>
              <p:cNvGrpSpPr>
                <a:grpSpLocks noChangeAspect="1"/>
              </p:cNvGrpSpPr>
              <p:nvPr/>
            </p:nvGrpSpPr>
            <p:grpSpPr bwMode="auto">
              <a:xfrm>
                <a:off x="4281359" y="1775011"/>
                <a:ext cx="446353" cy="1104754"/>
                <a:chOff x="7696912" y="4034117"/>
                <a:chExt cx="446353" cy="1104754"/>
              </a:xfrm>
            </p:grpSpPr>
            <p:pic>
              <p:nvPicPr>
                <p:cNvPr id="75" name="Picture 42" descr="\\Eric-pauls-power-mac-g5.local\desktop\Graphic Tank\docs bottom.tif"/>
                <p:cNvPicPr>
                  <a:picLocks noChangeAspect="1" noChangeArrowheads="1"/>
                </p:cNvPicPr>
                <p:nvPr/>
              </p:nvPicPr>
              <p:blipFill>
                <a:blip r:embed="rId6" cstate="print"/>
                <a:srcRect b="41913"/>
                <a:stretch>
                  <a:fillRect/>
                </a:stretch>
              </p:blipFill>
              <p:spPr bwMode="auto">
                <a:xfrm>
                  <a:off x="7696912" y="4687065"/>
                  <a:ext cx="442194" cy="451806"/>
                </a:xfrm>
                <a:prstGeom prst="rect">
                  <a:avLst/>
                </a:prstGeom>
                <a:noFill/>
                <a:ln w="9525">
                  <a:noFill/>
                  <a:miter lim="800000"/>
                  <a:headEnd/>
                  <a:tailEnd/>
                </a:ln>
              </p:spPr>
            </p:pic>
            <p:pic>
              <p:nvPicPr>
                <p:cNvPr id="76" name="Picture 52" descr="\\Eric-pauls-power-mac-g5.local\desktop\Graphic Tank\ddoc.tif"/>
                <p:cNvPicPr>
                  <a:picLocks noChangeAspect="1" noChangeArrowheads="1"/>
                </p:cNvPicPr>
                <p:nvPr/>
              </p:nvPicPr>
              <p:blipFill>
                <a:blip r:embed="rId7" cstate="print"/>
                <a:srcRect/>
                <a:stretch>
                  <a:fillRect/>
                </a:stretch>
              </p:blipFill>
              <p:spPr bwMode="auto">
                <a:xfrm>
                  <a:off x="7701803" y="4034117"/>
                  <a:ext cx="441462" cy="875087"/>
                </a:xfrm>
                <a:prstGeom prst="rect">
                  <a:avLst/>
                </a:prstGeom>
                <a:noFill/>
                <a:ln w="9525">
                  <a:noFill/>
                  <a:miter lim="800000"/>
                  <a:headEnd/>
                  <a:tailEnd/>
                </a:ln>
              </p:spPr>
            </p:pic>
          </p:grpSp>
          <p:pic>
            <p:nvPicPr>
              <p:cNvPr id="74" name="Picture 49" descr="\\Eric-pauls-power-mac-g5.local\desktop\Graphic Tank\off7.tif"/>
              <p:cNvPicPr>
                <a:picLocks noChangeAspect="1" noChangeArrowheads="1"/>
              </p:cNvPicPr>
              <p:nvPr/>
            </p:nvPicPr>
            <p:blipFill>
              <a:blip r:embed="rId8" cstate="print"/>
              <a:srcRect/>
              <a:stretch>
                <a:fillRect/>
              </a:stretch>
            </p:blipFill>
            <p:spPr bwMode="auto">
              <a:xfrm>
                <a:off x="4210887" y="1875582"/>
                <a:ext cx="296000" cy="569463"/>
              </a:xfrm>
              <a:prstGeom prst="rect">
                <a:avLst/>
              </a:prstGeom>
              <a:noFill/>
              <a:ln w="9525">
                <a:noFill/>
                <a:miter lim="800000"/>
                <a:headEnd/>
                <a:tailEnd/>
              </a:ln>
            </p:spPr>
          </p:pic>
        </p:grpSp>
        <p:grpSp>
          <p:nvGrpSpPr>
            <p:cNvPr id="68" name="Group 132"/>
            <p:cNvGrpSpPr>
              <a:grpSpLocks noChangeAspect="1"/>
            </p:cNvGrpSpPr>
            <p:nvPr/>
          </p:nvGrpSpPr>
          <p:grpSpPr bwMode="auto">
            <a:xfrm>
              <a:off x="1423" y="3975"/>
              <a:ext cx="184" cy="335"/>
              <a:chOff x="3141009" y="1775011"/>
              <a:chExt cx="519903" cy="1104754"/>
            </a:xfrm>
          </p:grpSpPr>
          <p:grpSp>
            <p:nvGrpSpPr>
              <p:cNvPr id="69" name="Group 57"/>
              <p:cNvGrpSpPr>
                <a:grpSpLocks noChangeAspect="1"/>
              </p:cNvGrpSpPr>
              <p:nvPr/>
            </p:nvGrpSpPr>
            <p:grpSpPr bwMode="auto">
              <a:xfrm>
                <a:off x="3214559" y="1775011"/>
                <a:ext cx="446353" cy="1104754"/>
                <a:chOff x="7696912" y="4034117"/>
                <a:chExt cx="446353" cy="1104754"/>
              </a:xfrm>
            </p:grpSpPr>
            <p:pic>
              <p:nvPicPr>
                <p:cNvPr id="71" name="Picture 42" descr="\\Eric-pauls-power-mac-g5.local\desktop\Graphic Tank\docs bottom.tif"/>
                <p:cNvPicPr>
                  <a:picLocks noChangeAspect="1" noChangeArrowheads="1"/>
                </p:cNvPicPr>
                <p:nvPr/>
              </p:nvPicPr>
              <p:blipFill>
                <a:blip r:embed="rId9" cstate="print"/>
                <a:srcRect b="41913"/>
                <a:stretch>
                  <a:fillRect/>
                </a:stretch>
              </p:blipFill>
              <p:spPr bwMode="auto">
                <a:xfrm>
                  <a:off x="7696912" y="4687065"/>
                  <a:ext cx="442194" cy="451806"/>
                </a:xfrm>
                <a:prstGeom prst="rect">
                  <a:avLst/>
                </a:prstGeom>
                <a:noFill/>
                <a:ln w="9525">
                  <a:noFill/>
                  <a:miter lim="800000"/>
                  <a:headEnd/>
                  <a:tailEnd/>
                </a:ln>
              </p:spPr>
            </p:pic>
            <p:pic>
              <p:nvPicPr>
                <p:cNvPr id="72" name="Picture 52" descr="\\Eric-pauls-power-mac-g5.local\desktop\Graphic Tank\ddoc.tif"/>
                <p:cNvPicPr>
                  <a:picLocks noChangeAspect="1" noChangeArrowheads="1"/>
                </p:cNvPicPr>
                <p:nvPr/>
              </p:nvPicPr>
              <p:blipFill>
                <a:blip r:embed="rId10" cstate="print"/>
                <a:srcRect/>
                <a:stretch>
                  <a:fillRect/>
                </a:stretch>
              </p:blipFill>
              <p:spPr bwMode="auto">
                <a:xfrm>
                  <a:off x="7701803" y="4034117"/>
                  <a:ext cx="441462" cy="875087"/>
                </a:xfrm>
                <a:prstGeom prst="rect">
                  <a:avLst/>
                </a:prstGeom>
                <a:noFill/>
                <a:ln w="9525">
                  <a:noFill/>
                  <a:miter lim="800000"/>
                  <a:headEnd/>
                  <a:tailEnd/>
                </a:ln>
              </p:spPr>
            </p:pic>
          </p:grpSp>
          <p:pic>
            <p:nvPicPr>
              <p:cNvPr id="70" name="Picture 47" descr="\\Eric-pauls-power-mac-g5.local\desktop\Graphic Tank\off5.tif"/>
              <p:cNvPicPr>
                <a:picLocks noChangeAspect="1" noChangeArrowheads="1"/>
              </p:cNvPicPr>
              <p:nvPr/>
            </p:nvPicPr>
            <p:blipFill>
              <a:blip r:embed="rId11" cstate="print"/>
              <a:srcRect/>
              <a:stretch>
                <a:fillRect/>
              </a:stretch>
            </p:blipFill>
            <p:spPr bwMode="auto">
              <a:xfrm>
                <a:off x="3141009" y="1893512"/>
                <a:ext cx="280975" cy="532901"/>
              </a:xfrm>
              <a:prstGeom prst="rect">
                <a:avLst/>
              </a:prstGeom>
              <a:noFill/>
              <a:ln w="9525">
                <a:noFill/>
                <a:miter lim="800000"/>
                <a:headEnd/>
                <a:tailEnd/>
              </a:ln>
            </p:spPr>
          </p:pic>
        </p:grpSp>
      </p:grpSp>
      <p:grpSp>
        <p:nvGrpSpPr>
          <p:cNvPr id="79" name="Group 34"/>
          <p:cNvGrpSpPr>
            <a:grpSpLocks noChangeAspect="1"/>
          </p:cNvGrpSpPr>
          <p:nvPr/>
        </p:nvGrpSpPr>
        <p:grpSpPr bwMode="auto">
          <a:xfrm>
            <a:off x="415597" y="4864871"/>
            <a:ext cx="697980" cy="736756"/>
            <a:chOff x="184336" y="5074022"/>
            <a:chExt cx="882463" cy="976794"/>
          </a:xfrm>
        </p:grpSpPr>
        <p:grpSp>
          <p:nvGrpSpPr>
            <p:cNvPr id="80" name="Group 145"/>
            <p:cNvGrpSpPr>
              <a:grpSpLocks noChangeAspect="1"/>
            </p:cNvGrpSpPr>
            <p:nvPr/>
          </p:nvGrpSpPr>
          <p:grpSpPr bwMode="auto">
            <a:xfrm>
              <a:off x="184336" y="5074022"/>
              <a:ext cx="587990" cy="842681"/>
              <a:chOff x="5419725" y="3763963"/>
              <a:chExt cx="593725" cy="851588"/>
            </a:xfrm>
          </p:grpSpPr>
          <p:pic>
            <p:nvPicPr>
              <p:cNvPr id="84" name="Picture 121" descr="\\Emp\desktop\Graphic Tank\7.tif"/>
              <p:cNvPicPr>
                <a:picLocks noChangeAspect="1" noChangeArrowheads="1"/>
              </p:cNvPicPr>
              <p:nvPr/>
            </p:nvPicPr>
            <p:blipFill>
              <a:blip r:embed="rId12" cstate="print"/>
              <a:srcRect/>
              <a:stretch>
                <a:fillRect/>
              </a:stretch>
            </p:blipFill>
            <p:spPr bwMode="auto">
              <a:xfrm>
                <a:off x="5420133" y="4257106"/>
                <a:ext cx="591007" cy="358445"/>
              </a:xfrm>
              <a:prstGeom prst="rect">
                <a:avLst/>
              </a:prstGeom>
              <a:noFill/>
              <a:ln w="9525">
                <a:noFill/>
                <a:miter lim="800000"/>
                <a:headEnd/>
                <a:tailEnd/>
              </a:ln>
            </p:spPr>
          </p:pic>
          <p:pic>
            <p:nvPicPr>
              <p:cNvPr id="85" name="Picture 102" descr="\\Emp\desktop\Graphic Tank\a7.tif"/>
              <p:cNvPicPr>
                <a:picLocks noChangeAspect="1" noChangeArrowheads="1"/>
              </p:cNvPicPr>
              <p:nvPr/>
            </p:nvPicPr>
            <p:blipFill>
              <a:blip r:embed="rId13" cstate="print"/>
              <a:srcRect/>
              <a:stretch>
                <a:fillRect/>
              </a:stretch>
            </p:blipFill>
            <p:spPr bwMode="auto">
              <a:xfrm>
                <a:off x="5419725" y="3763963"/>
                <a:ext cx="593725" cy="687387"/>
              </a:xfrm>
              <a:prstGeom prst="rect">
                <a:avLst/>
              </a:prstGeom>
              <a:noFill/>
              <a:ln w="9525">
                <a:noFill/>
                <a:miter lim="800000"/>
                <a:headEnd/>
                <a:tailEnd/>
              </a:ln>
            </p:spPr>
          </p:pic>
        </p:grpSp>
        <p:grpSp>
          <p:nvGrpSpPr>
            <p:cNvPr id="81" name="Group 120"/>
            <p:cNvGrpSpPr>
              <a:grpSpLocks noChangeAspect="1"/>
            </p:cNvGrpSpPr>
            <p:nvPr/>
          </p:nvGrpSpPr>
          <p:grpSpPr bwMode="auto">
            <a:xfrm>
              <a:off x="569446" y="5488097"/>
              <a:ext cx="497353" cy="562719"/>
              <a:chOff x="-484744" y="3643847"/>
              <a:chExt cx="556298" cy="628434"/>
            </a:xfrm>
          </p:grpSpPr>
          <p:pic>
            <p:nvPicPr>
              <p:cNvPr id="82" name="Picture 25" descr="\\Eric-pauls-power-mac-g5.local\desktop\Graphic Tank\db6.tif"/>
              <p:cNvPicPr>
                <a:picLocks noChangeAspect="1" noChangeArrowheads="1"/>
              </p:cNvPicPr>
              <p:nvPr/>
            </p:nvPicPr>
            <p:blipFill>
              <a:blip r:embed="rId14" cstate="print"/>
              <a:srcRect/>
              <a:stretch>
                <a:fillRect/>
              </a:stretch>
            </p:blipFill>
            <p:spPr bwMode="auto">
              <a:xfrm>
                <a:off x="-484744" y="3940422"/>
                <a:ext cx="556298" cy="331859"/>
              </a:xfrm>
              <a:prstGeom prst="rect">
                <a:avLst/>
              </a:prstGeom>
              <a:noFill/>
              <a:ln w="9525">
                <a:noFill/>
                <a:miter lim="800000"/>
                <a:headEnd/>
                <a:tailEnd/>
              </a:ln>
            </p:spPr>
          </p:pic>
          <p:pic>
            <p:nvPicPr>
              <p:cNvPr id="83" name="Picture 33" descr="\\Eric-pauls-power-mac-g5.local\desktop\Graphic Tank\d6.tif"/>
              <p:cNvPicPr>
                <a:picLocks noChangeAspect="1" noChangeArrowheads="1"/>
              </p:cNvPicPr>
              <p:nvPr/>
            </p:nvPicPr>
            <p:blipFill>
              <a:blip r:embed="rId15" cstate="print"/>
              <a:srcRect/>
              <a:stretch>
                <a:fillRect/>
              </a:stretch>
            </p:blipFill>
            <p:spPr bwMode="auto">
              <a:xfrm>
                <a:off x="-477887" y="3643847"/>
                <a:ext cx="542585" cy="498703"/>
              </a:xfrm>
              <a:prstGeom prst="rect">
                <a:avLst/>
              </a:prstGeom>
              <a:noFill/>
              <a:ln w="9525">
                <a:noFill/>
                <a:miter lim="800000"/>
                <a:headEnd/>
                <a:tailEnd/>
              </a:ln>
            </p:spPr>
          </p:pic>
        </p:grpSp>
      </p:grpSp>
      <p:grpSp>
        <p:nvGrpSpPr>
          <p:cNvPr id="86" name="Group 45"/>
          <p:cNvGrpSpPr>
            <a:grpSpLocks noChangeAspect="1"/>
          </p:cNvGrpSpPr>
          <p:nvPr/>
        </p:nvGrpSpPr>
        <p:grpSpPr bwMode="auto">
          <a:xfrm>
            <a:off x="1467166" y="5164994"/>
            <a:ext cx="418047" cy="638270"/>
            <a:chOff x="427789" y="2384515"/>
            <a:chExt cx="787262" cy="1192400"/>
          </a:xfrm>
        </p:grpSpPr>
        <p:grpSp>
          <p:nvGrpSpPr>
            <p:cNvPr id="87" name="Group 44"/>
            <p:cNvGrpSpPr>
              <a:grpSpLocks noChangeAspect="1"/>
            </p:cNvGrpSpPr>
            <p:nvPr/>
          </p:nvGrpSpPr>
          <p:grpSpPr bwMode="auto">
            <a:xfrm>
              <a:off x="609607" y="2384515"/>
              <a:ext cx="605444" cy="1048966"/>
              <a:chOff x="3693458" y="2455216"/>
              <a:chExt cx="1304557" cy="2260219"/>
            </a:xfrm>
          </p:grpSpPr>
          <p:pic>
            <p:nvPicPr>
              <p:cNvPr id="91" name="Picture 10" descr="\\Eric-pauls-power-mac-g5.local\desktop\Graphic Tank\sss2.tif"/>
              <p:cNvPicPr>
                <a:picLocks noChangeAspect="1" noChangeArrowheads="1"/>
              </p:cNvPicPr>
              <p:nvPr/>
            </p:nvPicPr>
            <p:blipFill>
              <a:blip r:embed="rId16" cstate="print"/>
              <a:srcRect l="58517" t="54529" b="19301"/>
              <a:stretch>
                <a:fillRect/>
              </a:stretch>
            </p:blipFill>
            <p:spPr bwMode="auto">
              <a:xfrm>
                <a:off x="3693458" y="3630706"/>
                <a:ext cx="1304552" cy="1084729"/>
              </a:xfrm>
              <a:prstGeom prst="rect">
                <a:avLst/>
              </a:prstGeom>
              <a:noFill/>
              <a:ln w="9525">
                <a:noFill/>
                <a:miter lim="800000"/>
                <a:headEnd/>
                <a:tailEnd/>
              </a:ln>
            </p:spPr>
          </p:pic>
          <p:pic>
            <p:nvPicPr>
              <p:cNvPr id="92" name="Picture 10" descr="\\Eric-pauls-power-mac-g5.local\desktop\Graphic Tank\sss2.tif"/>
              <p:cNvPicPr>
                <a:picLocks noChangeAspect="1" noChangeArrowheads="1"/>
              </p:cNvPicPr>
              <p:nvPr/>
            </p:nvPicPr>
            <p:blipFill>
              <a:blip r:embed="rId16" cstate="print"/>
              <a:srcRect l="58517" b="54555"/>
              <a:stretch>
                <a:fillRect/>
              </a:stretch>
            </p:blipFill>
            <p:spPr bwMode="auto">
              <a:xfrm>
                <a:off x="3693463" y="2455216"/>
                <a:ext cx="1304552" cy="1883709"/>
              </a:xfrm>
              <a:prstGeom prst="rect">
                <a:avLst/>
              </a:prstGeom>
              <a:noFill/>
              <a:ln w="9525">
                <a:noFill/>
                <a:miter lim="800000"/>
                <a:headEnd/>
                <a:tailEnd/>
              </a:ln>
            </p:spPr>
          </p:pic>
        </p:grpSp>
        <p:grpSp>
          <p:nvGrpSpPr>
            <p:cNvPr id="88" name="Group 42"/>
            <p:cNvGrpSpPr>
              <a:grpSpLocks noChangeAspect="1"/>
            </p:cNvGrpSpPr>
            <p:nvPr/>
          </p:nvGrpSpPr>
          <p:grpSpPr bwMode="auto">
            <a:xfrm>
              <a:off x="427789" y="2527947"/>
              <a:ext cx="621086" cy="1048968"/>
              <a:chOff x="266420" y="2266951"/>
              <a:chExt cx="1338262" cy="2260225"/>
            </a:xfrm>
          </p:grpSpPr>
          <p:pic>
            <p:nvPicPr>
              <p:cNvPr id="89" name="Picture 10" descr="\\Eric-pauls-power-mac-g5.local\desktop\Graphic Tank\sss2.tif"/>
              <p:cNvPicPr>
                <a:picLocks noChangeAspect="1" noChangeArrowheads="1"/>
              </p:cNvPicPr>
              <p:nvPr/>
            </p:nvPicPr>
            <p:blipFill>
              <a:blip r:embed="rId16" cstate="print"/>
              <a:srcRect t="51718" r="57446" b="19301"/>
              <a:stretch>
                <a:fillRect/>
              </a:stretch>
            </p:blipFill>
            <p:spPr bwMode="auto">
              <a:xfrm>
                <a:off x="266420" y="3325906"/>
                <a:ext cx="1338262" cy="1201270"/>
              </a:xfrm>
              <a:prstGeom prst="rect">
                <a:avLst/>
              </a:prstGeom>
              <a:noFill/>
              <a:ln w="9525">
                <a:noFill/>
                <a:miter lim="800000"/>
                <a:headEnd/>
                <a:tailEnd/>
              </a:ln>
            </p:spPr>
          </p:pic>
          <p:pic>
            <p:nvPicPr>
              <p:cNvPr id="90" name="Picture 10" descr="\\Eric-pauls-power-mac-g5.local\desktop\Graphic Tank\sss2.tif"/>
              <p:cNvPicPr>
                <a:picLocks noChangeAspect="1" noChangeArrowheads="1"/>
              </p:cNvPicPr>
              <p:nvPr/>
            </p:nvPicPr>
            <p:blipFill>
              <a:blip r:embed="rId16" cstate="print"/>
              <a:srcRect r="57446" b="52608"/>
              <a:stretch>
                <a:fillRect/>
              </a:stretch>
            </p:blipFill>
            <p:spPr bwMode="auto">
              <a:xfrm>
                <a:off x="266420" y="2266951"/>
                <a:ext cx="1338262" cy="1964391"/>
              </a:xfrm>
              <a:prstGeom prst="rect">
                <a:avLst/>
              </a:prstGeom>
              <a:noFill/>
              <a:ln w="9525">
                <a:noFill/>
                <a:miter lim="800000"/>
                <a:headEnd/>
                <a:tailEnd/>
              </a:ln>
            </p:spPr>
          </p:pic>
        </p:grpSp>
      </p:grpSp>
      <p:sp>
        <p:nvSpPr>
          <p:cNvPr id="95" name="Text Box 42"/>
          <p:cNvSpPr txBox="1">
            <a:spLocks noChangeArrowheads="1"/>
          </p:cNvSpPr>
          <p:nvPr/>
        </p:nvSpPr>
        <p:spPr bwMode="auto">
          <a:xfrm>
            <a:off x="860630" y="5927506"/>
            <a:ext cx="1651521" cy="30776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91425" tIns="45712" rIns="91425" bIns="45712">
            <a:spAutoFit/>
          </a:bodyPr>
          <a:lstStyle/>
          <a:p>
            <a:pPr defTabSz="914245">
              <a:spcBef>
                <a:spcPct val="0"/>
              </a:spcBef>
              <a:defRPr/>
            </a:pPr>
            <a:r>
              <a:rPr lang="en-US" sz="1400" b="1" dirty="0">
                <a:solidFill>
                  <a:srgbClr val="000000"/>
                </a:solidFill>
                <a:latin typeface="Arial"/>
              </a:rPr>
              <a:t>External Sources</a:t>
            </a:r>
          </a:p>
        </p:txBody>
      </p:sp>
      <p:sp>
        <p:nvSpPr>
          <p:cNvPr id="102" name="AutoShape 49"/>
          <p:cNvSpPr>
            <a:spLocks/>
          </p:cNvSpPr>
          <p:nvPr/>
        </p:nvSpPr>
        <p:spPr bwMode="auto">
          <a:xfrm rot="16200000">
            <a:off x="1582870" y="4555376"/>
            <a:ext cx="211196" cy="2453488"/>
          </a:xfrm>
          <a:prstGeom prst="leftBrace">
            <a:avLst>
              <a:gd name="adj1" fmla="val 77289"/>
              <a:gd name="adj2" fmla="val 50000"/>
            </a:avLst>
          </a:prstGeom>
          <a:noFill/>
          <a:ln w="9525">
            <a:solidFill>
              <a:schemeClr val="tx1"/>
            </a:solidFill>
            <a:round/>
            <a:headEnd/>
            <a:tailEnd/>
          </a:ln>
        </p:spPr>
        <p:txBody>
          <a:bodyPr wrap="none" lIns="91425" tIns="45712" rIns="91425" bIns="45712" anchor="ctr"/>
          <a:lstStyle/>
          <a:p>
            <a:pPr defTabSz="914245"/>
            <a:endParaRPr lang="en-US" dirty="0">
              <a:solidFill>
                <a:srgbClr val="000000"/>
              </a:solidFill>
              <a:latin typeface="Arial"/>
            </a:endParaRPr>
          </a:p>
        </p:txBody>
      </p:sp>
      <p:sp>
        <p:nvSpPr>
          <p:cNvPr id="47" name="Rectangle 7"/>
          <p:cNvSpPr>
            <a:spLocks noGrp="1" noChangeArrowheads="1"/>
          </p:cNvSpPr>
          <p:nvPr>
            <p:ph type="body" idx="4294967295"/>
          </p:nvPr>
        </p:nvSpPr>
        <p:spPr>
          <a:xfrm>
            <a:off x="3293610" y="1414165"/>
            <a:ext cx="5370991" cy="4986638"/>
          </a:xfrm>
          <a:prstGeom prst="rect">
            <a:avLst/>
          </a:prstGeom>
        </p:spPr>
        <p:txBody>
          <a:bodyPr/>
          <a:lstStyle/>
          <a:p>
            <a:pPr marL="285702" lvl="2" indent="-282527">
              <a:lnSpc>
                <a:spcPct val="90000"/>
              </a:lnSpc>
              <a:spcBef>
                <a:spcPts val="1200"/>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Combine different information access approaches: search, analysis, and exploration</a:t>
            </a:r>
          </a:p>
          <a:p>
            <a:pPr marL="285702" lvl="2" indent="-282527">
              <a:lnSpc>
                <a:spcPct val="90000"/>
              </a:lnSpc>
              <a:spcBef>
                <a:spcPts val="1799"/>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No clear separation between transactional and analytical parts of the application</a:t>
            </a:r>
          </a:p>
          <a:p>
            <a:pPr marL="285702" lvl="2" indent="-282527">
              <a:lnSpc>
                <a:spcPct val="90000"/>
              </a:lnSpc>
              <a:spcBef>
                <a:spcPts val="1799"/>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Leverage data of different degrees of structure and quality, from well-structured to irregularly structured to unstructured text data </a:t>
            </a:r>
          </a:p>
          <a:p>
            <a:pPr marL="285702" lvl="2" indent="-282527">
              <a:lnSpc>
                <a:spcPct val="90000"/>
              </a:lnSpc>
              <a:spcBef>
                <a:spcPts val="1799"/>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Flexibly combine internal and external data based on business decisions to be made not the set of available integrated data</a:t>
            </a:r>
          </a:p>
          <a:p>
            <a:pPr marL="285702" lvl="2" indent="-282527">
              <a:lnSpc>
                <a:spcPct val="90000"/>
              </a:lnSpc>
              <a:spcBef>
                <a:spcPts val="1799"/>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Are based on “real-time” current data and historical data</a:t>
            </a:r>
          </a:p>
          <a:p>
            <a:pPr marL="285702" lvl="2" indent="-282527">
              <a:lnSpc>
                <a:spcPct val="90000"/>
              </a:lnSpc>
              <a:spcBef>
                <a:spcPts val="1799"/>
              </a:spcBef>
              <a:buClr>
                <a:schemeClr val="tx1">
                  <a:lumMod val="65000"/>
                  <a:lumOff val="35000"/>
                </a:schemeClr>
              </a:buClr>
              <a:buFont typeface="Wingdings" pitchFamily="2" charset="2"/>
              <a:buChar char="Ø"/>
              <a:defRPr/>
            </a:pPr>
            <a:r>
              <a:rPr lang="en-US" sz="1700" i="1" dirty="0">
                <a:solidFill>
                  <a:schemeClr val="tx1">
                    <a:lumMod val="65000"/>
                    <a:lumOff val="35000"/>
                  </a:schemeClr>
                </a:solidFill>
              </a:rPr>
              <a:t>Need to support different form factors and deployment models: on-premise, on-demand and on-device</a:t>
            </a:r>
          </a:p>
        </p:txBody>
      </p:sp>
    </p:spTree>
    <p:extLst>
      <p:ext uri="{BB962C8B-B14F-4D97-AF65-F5344CB8AC3E}">
        <p14:creationId xmlns:p14="http://schemas.microsoft.com/office/powerpoint/2010/main" val="371071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Integration for </a:t>
            </a:r>
            <a:r>
              <a:rPr lang="en-US"/>
              <a:t>SAP </a:t>
            </a:r>
            <a:r>
              <a:rPr lang="en-US" smtClean="0"/>
              <a:t>HANA</a:t>
            </a:r>
            <a:endParaRPr lang="en-US" dirty="0"/>
          </a:p>
        </p:txBody>
      </p:sp>
      <p:sp>
        <p:nvSpPr>
          <p:cNvPr id="5" name="TextBox 4"/>
          <p:cNvSpPr txBox="1"/>
          <p:nvPr/>
        </p:nvSpPr>
        <p:spPr>
          <a:xfrm>
            <a:off x="221856" y="1283354"/>
            <a:ext cx="4682653" cy="1369606"/>
          </a:xfrm>
          <a:prstGeom prst="rect">
            <a:avLst/>
          </a:prstGeom>
          <a:noFill/>
        </p:spPr>
        <p:txBody>
          <a:bodyPr wrap="square" lIns="0" tIns="0" rIns="0" bIns="0" rtlCol="0">
            <a:spAutoFit/>
          </a:bodyPr>
          <a:lstStyle/>
          <a:p>
            <a:pPr marL="361323" lvl="2" indent="-285750" defTabSz="914400" fontAlgn="base">
              <a:spcBef>
                <a:spcPts val="336"/>
              </a:spcBef>
              <a:spcAft>
                <a:spcPct val="0"/>
              </a:spcAft>
              <a:buClr>
                <a:srgbClr val="F0AB00"/>
              </a:buClr>
              <a:buSzPct val="100000"/>
              <a:buFont typeface="Wingdings" pitchFamily="2" charset="2"/>
              <a:buChar char="§"/>
            </a:pPr>
            <a:r>
              <a:rPr lang="en-US" sz="1200" dirty="0">
                <a:solidFill>
                  <a:srgbClr val="000000"/>
                </a:solidFill>
                <a:latin typeface="Arial"/>
              </a:rPr>
              <a:t>Embedding R scripts within the SAP HANA database execution</a:t>
            </a:r>
          </a:p>
          <a:p>
            <a:pPr marL="361323" lvl="2" indent="-285750" defTabSz="914400" fontAlgn="base">
              <a:spcBef>
                <a:spcPts val="336"/>
              </a:spcBef>
              <a:spcAft>
                <a:spcPct val="0"/>
              </a:spcAft>
              <a:buClr>
                <a:srgbClr val="F0AB00"/>
              </a:buClr>
              <a:buSzPct val="100000"/>
              <a:buFont typeface="Wingdings" pitchFamily="2" charset="2"/>
              <a:buChar char="§"/>
            </a:pPr>
            <a:r>
              <a:rPr lang="en-US" sz="1200" dirty="0">
                <a:solidFill>
                  <a:srgbClr val="000000"/>
                </a:solidFill>
                <a:latin typeface="Arial"/>
              </a:rPr>
              <a:t>Enhancements are made to the SAP HANA database to allow R code </a:t>
            </a:r>
            <a:r>
              <a:rPr lang="en-US" sz="1200" dirty="0" smtClean="0">
                <a:solidFill>
                  <a:srgbClr val="000000"/>
                </a:solidFill>
                <a:latin typeface="Arial"/>
              </a:rPr>
              <a:t>(RLANG) to </a:t>
            </a:r>
            <a:r>
              <a:rPr lang="en-US" sz="1200" dirty="0">
                <a:solidFill>
                  <a:srgbClr val="000000"/>
                </a:solidFill>
                <a:latin typeface="Arial"/>
              </a:rPr>
              <a:t>be processed as part of the overall query execution plan</a:t>
            </a:r>
          </a:p>
          <a:p>
            <a:pPr marL="361323" lvl="2" indent="-285750" defTabSz="914400" fontAlgn="base">
              <a:spcBef>
                <a:spcPts val="336"/>
              </a:spcBef>
              <a:spcAft>
                <a:spcPct val="0"/>
              </a:spcAft>
              <a:buClr>
                <a:srgbClr val="F0AB00"/>
              </a:buClr>
              <a:buSzPct val="100000"/>
              <a:buFont typeface="Wingdings" pitchFamily="2" charset="2"/>
              <a:buChar char="§"/>
            </a:pPr>
            <a:r>
              <a:rPr lang="en-US" sz="1200" dirty="0">
                <a:solidFill>
                  <a:srgbClr val="000000"/>
                </a:solidFill>
                <a:latin typeface="Arial"/>
              </a:rPr>
              <a:t>This scenario is suitable when the modeling and consumption environment sits on HANA and the R environment is used for specific statistical </a:t>
            </a:r>
            <a:r>
              <a:rPr lang="en-US" sz="1200" dirty="0" smtClean="0">
                <a:solidFill>
                  <a:srgbClr val="000000"/>
                </a:solidFill>
                <a:latin typeface="Arial"/>
              </a:rPr>
              <a:t>functions</a:t>
            </a:r>
            <a:endParaRPr lang="en-US" sz="1200" dirty="0">
              <a:solidFill>
                <a:srgbClr val="000000"/>
              </a:solidFill>
              <a:latin typeface="Arial"/>
            </a:endParaRPr>
          </a:p>
        </p:txBody>
      </p:sp>
      <p:grpSp>
        <p:nvGrpSpPr>
          <p:cNvPr id="3" name="Group 2"/>
          <p:cNvGrpSpPr/>
          <p:nvPr/>
        </p:nvGrpSpPr>
        <p:grpSpPr>
          <a:xfrm>
            <a:off x="378956" y="2951011"/>
            <a:ext cx="4992253" cy="3520389"/>
            <a:chOff x="378956" y="3073471"/>
            <a:chExt cx="4992253" cy="3520389"/>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000" t="17593" r="22701" b="12035"/>
            <a:stretch/>
          </p:blipFill>
          <p:spPr bwMode="auto">
            <a:xfrm>
              <a:off x="378956" y="3073471"/>
              <a:ext cx="4740051" cy="352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70111" y="3870729"/>
              <a:ext cx="858187" cy="323753"/>
            </a:xfrm>
            <a:prstGeom prst="rect">
              <a:avLst/>
            </a:prstGeom>
            <a:noFill/>
          </p:spPr>
          <p:txBody>
            <a:bodyPr wrap="square" lIns="76782" tIns="38391" rIns="76782" bIns="38391" rtlCol="0">
              <a:spAutoFit/>
            </a:bodyPr>
            <a:lstStyle/>
            <a:p>
              <a:pPr defTabSz="914400"/>
              <a:r>
                <a:rPr lang="en-US" sz="800" b="1" dirty="0">
                  <a:solidFill>
                    <a:srgbClr val="0076CB"/>
                  </a:solidFill>
                  <a:latin typeface="Arial"/>
                </a:rPr>
                <a:t>Send data and R script</a:t>
              </a:r>
              <a:endParaRPr lang="en-US" sz="800" dirty="0">
                <a:solidFill>
                  <a:srgbClr val="0076CB"/>
                </a:solidFill>
                <a:latin typeface="Arial"/>
              </a:endParaRPr>
            </a:p>
          </p:txBody>
        </p:sp>
        <p:sp>
          <p:nvSpPr>
            <p:cNvPr id="7" name="Oval 6"/>
            <p:cNvSpPr/>
            <p:nvPr/>
          </p:nvSpPr>
          <p:spPr>
            <a:xfrm>
              <a:off x="3608751" y="3866096"/>
              <a:ext cx="199677" cy="1828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anchor="ctr"/>
            <a:lstStyle/>
            <a:p>
              <a:pPr algn="ctr" defTabSz="914400">
                <a:defRPr/>
              </a:pPr>
              <a:r>
                <a:rPr lang="en-US" sz="1000" b="1" dirty="0">
                  <a:solidFill>
                    <a:srgbClr val="FFFFFF"/>
                  </a:solidFill>
                  <a:latin typeface="Arial"/>
                </a:rPr>
                <a:t>1</a:t>
              </a:r>
            </a:p>
          </p:txBody>
        </p:sp>
        <p:sp>
          <p:nvSpPr>
            <p:cNvPr id="8" name="Oval 7"/>
            <p:cNvSpPr/>
            <p:nvPr/>
          </p:nvSpPr>
          <p:spPr>
            <a:xfrm>
              <a:off x="4704039" y="5393501"/>
              <a:ext cx="200470" cy="19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anchor="ctr"/>
            <a:lstStyle/>
            <a:p>
              <a:pPr algn="ctr" defTabSz="914400">
                <a:defRPr/>
              </a:pPr>
              <a:r>
                <a:rPr lang="en-US" sz="1000" b="1" dirty="0">
                  <a:solidFill>
                    <a:srgbClr val="FFFFFF"/>
                  </a:solidFill>
                  <a:latin typeface="Arial"/>
                </a:rPr>
                <a:t>2</a:t>
              </a:r>
            </a:p>
          </p:txBody>
        </p:sp>
        <p:sp>
          <p:nvSpPr>
            <p:cNvPr id="9" name="TextBox 8"/>
            <p:cNvSpPr txBox="1"/>
            <p:nvPr/>
          </p:nvSpPr>
          <p:spPr>
            <a:xfrm>
              <a:off x="4843027" y="5393501"/>
              <a:ext cx="528182" cy="446864"/>
            </a:xfrm>
            <a:prstGeom prst="rect">
              <a:avLst/>
            </a:prstGeom>
            <a:noFill/>
          </p:spPr>
          <p:txBody>
            <a:bodyPr wrap="square" lIns="76782" tIns="38391" rIns="76782" bIns="38391" rtlCol="0">
              <a:spAutoFit/>
            </a:bodyPr>
            <a:lstStyle/>
            <a:p>
              <a:pPr defTabSz="914400"/>
              <a:r>
                <a:rPr lang="en-US" sz="800" b="1" dirty="0">
                  <a:solidFill>
                    <a:srgbClr val="0076CB"/>
                  </a:solidFill>
                  <a:latin typeface="Arial"/>
                </a:rPr>
                <a:t>Run the R scripts</a:t>
              </a:r>
              <a:endParaRPr lang="en-US" sz="800" dirty="0">
                <a:solidFill>
                  <a:srgbClr val="0076CB"/>
                </a:solidFill>
                <a:latin typeface="Arial"/>
              </a:endParaRPr>
            </a:p>
          </p:txBody>
        </p:sp>
        <p:sp>
          <p:nvSpPr>
            <p:cNvPr id="10" name="Oval 9"/>
            <p:cNvSpPr/>
            <p:nvPr/>
          </p:nvSpPr>
          <p:spPr>
            <a:xfrm>
              <a:off x="3435539" y="5507680"/>
              <a:ext cx="175437" cy="1828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6782" tIns="38391" rIns="76782" bIns="38391" anchor="ctr"/>
            <a:lstStyle/>
            <a:p>
              <a:pPr algn="ctr" defTabSz="914400">
                <a:defRPr/>
              </a:pPr>
              <a:r>
                <a:rPr lang="en-US" sz="1000" b="1" dirty="0">
                  <a:solidFill>
                    <a:srgbClr val="FFFFFF"/>
                  </a:solidFill>
                  <a:latin typeface="Arial"/>
                </a:rPr>
                <a:t>3</a:t>
              </a:r>
            </a:p>
          </p:txBody>
        </p:sp>
        <p:sp>
          <p:nvSpPr>
            <p:cNvPr id="11" name="TextBox 10"/>
            <p:cNvSpPr txBox="1"/>
            <p:nvPr/>
          </p:nvSpPr>
          <p:spPr>
            <a:xfrm>
              <a:off x="3567767" y="5505318"/>
              <a:ext cx="899414" cy="446864"/>
            </a:xfrm>
            <a:prstGeom prst="rect">
              <a:avLst/>
            </a:prstGeom>
            <a:noFill/>
          </p:spPr>
          <p:txBody>
            <a:bodyPr wrap="square" lIns="76782" tIns="38391" rIns="76782" bIns="38391" rtlCol="0">
              <a:spAutoFit/>
            </a:bodyPr>
            <a:lstStyle/>
            <a:p>
              <a:pPr defTabSz="914400"/>
              <a:r>
                <a:rPr lang="en-US" sz="800" b="1" dirty="0">
                  <a:solidFill>
                    <a:srgbClr val="0076CB"/>
                  </a:solidFill>
                  <a:latin typeface="Arial"/>
                </a:rPr>
                <a:t>Get back the result from R to SAP HANA</a:t>
              </a:r>
              <a:endParaRPr lang="en-US" sz="800" dirty="0">
                <a:solidFill>
                  <a:srgbClr val="0076CB"/>
                </a:solidFill>
                <a:latin typeface="Arial"/>
              </a:endParaRPr>
            </a:p>
          </p:txBody>
        </p:sp>
      </p:grpSp>
      <p:sp>
        <p:nvSpPr>
          <p:cNvPr id="12" name="TextBox 11"/>
          <p:cNvSpPr txBox="1"/>
          <p:nvPr/>
        </p:nvSpPr>
        <p:spPr>
          <a:xfrm>
            <a:off x="5408023" y="1513380"/>
            <a:ext cx="3396343" cy="3554819"/>
          </a:xfrm>
          <a:prstGeom prst="rect">
            <a:avLst/>
          </a:prstGeom>
          <a:noFill/>
          <a:ln cmpd="sng">
            <a:solidFill>
              <a:schemeClr val="tx1"/>
            </a:solidFill>
            <a:prstDash val="solid"/>
          </a:ln>
        </p:spPr>
        <p:txBody>
          <a:bodyPr wrap="square" lIns="91440" tIns="0" rIns="0" bIns="0" rtlCol="0">
            <a:spAutoFit/>
          </a:bodyPr>
          <a:lstStyle/>
          <a:p>
            <a:pPr defTabSz="914400"/>
            <a:r>
              <a:rPr lang="en-US" sz="1100" dirty="0" smtClean="0">
                <a:solidFill>
                  <a:srgbClr val="9E3039"/>
                </a:solidFill>
                <a:latin typeface="Courier New" pitchFamily="49" charset="0"/>
                <a:cs typeface="Courier New" pitchFamily="49" charset="0"/>
              </a:rPr>
              <a:t>CREATE FUNCTION LR</a:t>
            </a:r>
            <a:r>
              <a:rPr lang="en-US" sz="1100" dirty="0" smtClean="0">
                <a:solidFill>
                  <a:srgbClr val="000000"/>
                </a:solidFill>
                <a:latin typeface="Courier New" pitchFamily="49" charset="0"/>
                <a:cs typeface="Courier New" pitchFamily="49" charset="0"/>
              </a:rPr>
              <a:t>( </a:t>
            </a:r>
          </a:p>
          <a:p>
            <a:pPr defTabSz="914400"/>
            <a:r>
              <a:rPr lang="en-US" sz="1100" dirty="0" smtClean="0">
                <a:solidFill>
                  <a:srgbClr val="000000"/>
                </a:solidFill>
                <a:latin typeface="Courier New" pitchFamily="49" charset="0"/>
                <a:cs typeface="Courier New" pitchFamily="49" charset="0"/>
              </a:rPr>
              <a:t>IN input1 SUCC_PREC_TYPE, </a:t>
            </a:r>
          </a:p>
          <a:p>
            <a:pPr defTabSz="914400"/>
            <a:r>
              <a:rPr lang="en-US" sz="1100" dirty="0" smtClean="0">
                <a:solidFill>
                  <a:srgbClr val="000000"/>
                </a:solidFill>
                <a:latin typeface="Courier New" pitchFamily="49" charset="0"/>
                <a:cs typeface="Courier New" pitchFamily="49" charset="0"/>
              </a:rPr>
              <a:t>OUT output0 R_COEF_TYPE) </a:t>
            </a:r>
          </a:p>
          <a:p>
            <a:pPr defTabSz="914400"/>
            <a:r>
              <a:rPr lang="de-DE" sz="1100" dirty="0" smtClean="0">
                <a:solidFill>
                  <a:srgbClr val="9E3039"/>
                </a:solidFill>
                <a:latin typeface="Courier New" pitchFamily="49" charset="0"/>
                <a:cs typeface="Courier New" pitchFamily="49" charset="0"/>
              </a:rPr>
              <a:t>LANGUAGE RLANG AS</a:t>
            </a:r>
            <a:r>
              <a:rPr lang="de-DE" sz="1100" dirty="0" smtClean="0">
                <a:solidFill>
                  <a:srgbClr val="000000"/>
                </a:solidFill>
                <a:latin typeface="Courier New" pitchFamily="49" charset="0"/>
                <a:cs typeface="Courier New" pitchFamily="49" charset="0"/>
              </a:rPr>
              <a:t>'''</a:t>
            </a:r>
            <a:endParaRPr lang="de-DE" sz="1100" dirty="0" smtClean="0">
              <a:solidFill>
                <a:srgbClr val="0076CB">
                  <a:lumMod val="75000"/>
                </a:srgbClr>
              </a:solidFill>
              <a:latin typeface="Courier New" pitchFamily="49" charset="0"/>
              <a:cs typeface="Courier New" pitchFamily="49" charset="0"/>
            </a:endParaRPr>
          </a:p>
          <a:p>
            <a:pPr defTabSz="914400"/>
            <a:r>
              <a:rPr lang="de-DE" sz="1100" dirty="0" smtClean="0">
                <a:solidFill>
                  <a:srgbClr val="0076CB">
                    <a:lumMod val="75000"/>
                  </a:srgbClr>
                </a:solidFill>
                <a:latin typeface="Courier New" pitchFamily="49" charset="0"/>
                <a:cs typeface="Courier New" pitchFamily="49" charset="0"/>
              </a:rPr>
              <a:t>     CHANGE_FREQ&lt;-input1$CHANGE_FREQ;</a:t>
            </a:r>
          </a:p>
          <a:p>
            <a:pPr defTabSz="914400"/>
            <a:r>
              <a:rPr lang="de-DE" sz="1100" dirty="0" smtClean="0">
                <a:solidFill>
                  <a:srgbClr val="0076CB">
                    <a:lumMod val="75000"/>
                  </a:srgbClr>
                </a:solidFill>
                <a:latin typeface="Courier New" pitchFamily="49" charset="0"/>
                <a:cs typeface="Courier New" pitchFamily="49" charset="0"/>
              </a:rPr>
              <a:t>     SUCC_PREC&lt;-input1$SUCC_PREC; </a:t>
            </a:r>
          </a:p>
          <a:p>
            <a:pPr defTabSz="914400"/>
            <a:endParaRPr lang="de-DE" sz="1100" dirty="0" smtClean="0">
              <a:solidFill>
                <a:srgbClr val="0076CB">
                  <a:lumMod val="75000"/>
                </a:srgbClr>
              </a:solidFill>
              <a:latin typeface="Courier New" pitchFamily="49" charset="0"/>
              <a:cs typeface="Courier New" pitchFamily="49" charset="0"/>
            </a:endParaRPr>
          </a:p>
          <a:p>
            <a:pPr defTabSz="914400"/>
            <a:r>
              <a:rPr lang="de-DE" sz="1100" dirty="0" smtClean="0">
                <a:solidFill>
                  <a:srgbClr val="0076CB">
                    <a:lumMod val="75000"/>
                  </a:srgbClr>
                </a:solidFill>
                <a:latin typeface="Courier New" pitchFamily="49" charset="0"/>
                <a:cs typeface="Courier New" pitchFamily="49" charset="0"/>
              </a:rPr>
              <a:t>     </a:t>
            </a:r>
            <a:r>
              <a:rPr lang="de-DE" sz="1100" dirty="0" err="1" smtClean="0">
                <a:solidFill>
                  <a:srgbClr val="0076CB">
                    <a:lumMod val="75000"/>
                  </a:srgbClr>
                </a:solidFill>
                <a:latin typeface="Courier New" pitchFamily="49" charset="0"/>
                <a:cs typeface="Courier New" pitchFamily="49" charset="0"/>
              </a:rPr>
              <a:t>coefs</a:t>
            </a:r>
            <a:r>
              <a:rPr lang="de-DE" sz="1100" dirty="0" smtClean="0">
                <a:solidFill>
                  <a:srgbClr val="0076CB">
                    <a:lumMod val="75000"/>
                  </a:srgbClr>
                </a:solidFill>
                <a:latin typeface="Courier New" pitchFamily="49" charset="0"/>
                <a:cs typeface="Courier New" pitchFamily="49" charset="0"/>
              </a:rPr>
              <a:t>&lt;-</a:t>
            </a:r>
            <a:r>
              <a:rPr lang="de-DE" sz="1100" dirty="0" err="1" smtClean="0">
                <a:solidFill>
                  <a:srgbClr val="0076CB">
                    <a:lumMod val="75000"/>
                  </a:srgbClr>
                </a:solidFill>
                <a:latin typeface="Courier New" pitchFamily="49" charset="0"/>
                <a:cs typeface="Courier New" pitchFamily="49" charset="0"/>
              </a:rPr>
              <a:t>coef</a:t>
            </a:r>
            <a:r>
              <a:rPr lang="de-DE" sz="1100" dirty="0" smtClean="0">
                <a:solidFill>
                  <a:srgbClr val="0076CB">
                    <a:lumMod val="75000"/>
                  </a:srgbClr>
                </a:solidFill>
                <a:latin typeface="Courier New" pitchFamily="49" charset="0"/>
                <a:cs typeface="Courier New" pitchFamily="49" charset="0"/>
              </a:rPr>
              <a:t>(</a:t>
            </a:r>
            <a:r>
              <a:rPr lang="de-DE" sz="1100" dirty="0" err="1" smtClean="0">
                <a:solidFill>
                  <a:srgbClr val="0076CB">
                    <a:lumMod val="75000"/>
                  </a:srgbClr>
                </a:solidFill>
                <a:latin typeface="Courier New" pitchFamily="49" charset="0"/>
                <a:cs typeface="Courier New" pitchFamily="49" charset="0"/>
              </a:rPr>
              <a:t>glm</a:t>
            </a:r>
            <a:r>
              <a:rPr lang="de-DE" sz="1100" dirty="0" smtClean="0">
                <a:solidFill>
                  <a:srgbClr val="0076CB">
                    <a:lumMod val="75000"/>
                  </a:srgbClr>
                </a:solidFill>
                <a:latin typeface="Courier New" pitchFamily="49" charset="0"/>
                <a:cs typeface="Courier New" pitchFamily="49" charset="0"/>
              </a:rPr>
              <a:t>(</a:t>
            </a:r>
          </a:p>
          <a:p>
            <a:pPr defTabSz="914400"/>
            <a:r>
              <a:rPr lang="de-DE" sz="1100" dirty="0" smtClean="0">
                <a:solidFill>
                  <a:srgbClr val="0076CB">
                    <a:lumMod val="75000"/>
                  </a:srgbClr>
                </a:solidFill>
                <a:latin typeface="Courier New" pitchFamily="49" charset="0"/>
                <a:cs typeface="Courier New" pitchFamily="49" charset="0"/>
              </a:rPr>
              <a:t>	SUCC_PREC~CHANGE_FREQ, </a:t>
            </a:r>
          </a:p>
          <a:p>
            <a:pPr defTabSz="914400"/>
            <a:r>
              <a:rPr lang="de-DE" sz="1100" dirty="0" smtClean="0">
                <a:solidFill>
                  <a:srgbClr val="0076CB">
                    <a:lumMod val="75000"/>
                  </a:srgbClr>
                </a:solidFill>
                <a:latin typeface="Courier New" pitchFamily="49" charset="0"/>
                <a:cs typeface="Courier New" pitchFamily="49" charset="0"/>
              </a:rPr>
              <a:t>	</a:t>
            </a:r>
            <a:r>
              <a:rPr lang="de-DE" sz="1100" dirty="0" err="1" smtClean="0">
                <a:solidFill>
                  <a:srgbClr val="0076CB">
                    <a:lumMod val="75000"/>
                  </a:srgbClr>
                </a:solidFill>
                <a:latin typeface="Courier New" pitchFamily="49" charset="0"/>
                <a:cs typeface="Courier New" pitchFamily="49" charset="0"/>
              </a:rPr>
              <a:t>family</a:t>
            </a:r>
            <a:r>
              <a:rPr lang="de-DE" sz="1100" dirty="0" smtClean="0">
                <a:solidFill>
                  <a:srgbClr val="0076CB">
                    <a:lumMod val="75000"/>
                  </a:srgbClr>
                </a:solidFill>
                <a:latin typeface="Courier New" pitchFamily="49" charset="0"/>
                <a:cs typeface="Courier New" pitchFamily="49" charset="0"/>
              </a:rPr>
              <a:t> = </a:t>
            </a:r>
            <a:r>
              <a:rPr lang="de-DE" sz="1100" dirty="0" err="1" smtClean="0">
                <a:solidFill>
                  <a:srgbClr val="0076CB">
                    <a:lumMod val="75000"/>
                  </a:srgbClr>
                </a:solidFill>
                <a:latin typeface="Courier New" pitchFamily="49" charset="0"/>
                <a:cs typeface="Courier New" pitchFamily="49" charset="0"/>
              </a:rPr>
              <a:t>poisson</a:t>
            </a:r>
            <a:r>
              <a:rPr lang="de-DE" sz="1100" dirty="0" smtClean="0">
                <a:solidFill>
                  <a:srgbClr val="0076CB">
                    <a:lumMod val="75000"/>
                  </a:srgbClr>
                </a:solidFill>
                <a:latin typeface="Courier New" pitchFamily="49" charset="0"/>
                <a:cs typeface="Courier New" pitchFamily="49" charset="0"/>
              </a:rPr>
              <a:t> )); </a:t>
            </a:r>
          </a:p>
          <a:p>
            <a:pPr defTabSz="914400"/>
            <a:endParaRPr lang="de-DE" sz="1100" dirty="0" smtClean="0">
              <a:solidFill>
                <a:srgbClr val="0076CB">
                  <a:lumMod val="75000"/>
                </a:srgbClr>
              </a:solidFill>
              <a:latin typeface="Courier New" pitchFamily="49" charset="0"/>
              <a:cs typeface="Courier New" pitchFamily="49" charset="0"/>
            </a:endParaRPr>
          </a:p>
          <a:p>
            <a:pPr defTabSz="914400"/>
            <a:r>
              <a:rPr lang="de-DE" sz="1100" dirty="0" smtClean="0">
                <a:solidFill>
                  <a:srgbClr val="0076CB">
                    <a:lumMod val="75000"/>
                  </a:srgbClr>
                </a:solidFill>
                <a:latin typeface="Courier New" pitchFamily="49" charset="0"/>
                <a:cs typeface="Courier New" pitchFamily="49" charset="0"/>
              </a:rPr>
              <a:t>     INTERCEPT&lt;-</a:t>
            </a:r>
            <a:r>
              <a:rPr lang="de-DE" sz="1100" dirty="0" err="1" smtClean="0">
                <a:solidFill>
                  <a:srgbClr val="0076CB">
                    <a:lumMod val="75000"/>
                  </a:srgbClr>
                </a:solidFill>
                <a:latin typeface="Courier New" pitchFamily="49" charset="0"/>
                <a:cs typeface="Courier New" pitchFamily="49" charset="0"/>
              </a:rPr>
              <a:t>coefs</a:t>
            </a:r>
            <a:r>
              <a:rPr lang="de-DE" sz="1100" dirty="0" smtClean="0">
                <a:solidFill>
                  <a:srgbClr val="0076CB">
                    <a:lumMod val="75000"/>
                  </a:srgbClr>
                </a:solidFill>
                <a:latin typeface="Courier New" pitchFamily="49" charset="0"/>
                <a:cs typeface="Courier New" pitchFamily="49" charset="0"/>
              </a:rPr>
              <a:t>["(</a:t>
            </a:r>
            <a:r>
              <a:rPr lang="de-DE" sz="1100" dirty="0" err="1" smtClean="0">
                <a:solidFill>
                  <a:srgbClr val="0076CB">
                    <a:lumMod val="75000"/>
                  </a:srgbClr>
                </a:solidFill>
                <a:latin typeface="Courier New" pitchFamily="49" charset="0"/>
                <a:cs typeface="Courier New" pitchFamily="49" charset="0"/>
              </a:rPr>
              <a:t>Intercept</a:t>
            </a:r>
            <a:r>
              <a:rPr lang="de-DE" sz="1100" dirty="0" smtClean="0">
                <a:solidFill>
                  <a:srgbClr val="0076CB">
                    <a:lumMod val="75000"/>
                  </a:srgbClr>
                </a:solidFill>
                <a:latin typeface="Courier New" pitchFamily="49" charset="0"/>
                <a:cs typeface="Courier New" pitchFamily="49" charset="0"/>
              </a:rPr>
              <a:t>)"];  </a:t>
            </a:r>
          </a:p>
          <a:p>
            <a:pPr defTabSz="914400"/>
            <a:r>
              <a:rPr lang="de-DE" sz="1100" dirty="0" smtClean="0">
                <a:solidFill>
                  <a:srgbClr val="0076CB">
                    <a:lumMod val="75000"/>
                  </a:srgbClr>
                </a:solidFill>
                <a:latin typeface="Courier New" pitchFamily="49" charset="0"/>
                <a:cs typeface="Courier New" pitchFamily="49" charset="0"/>
              </a:rPr>
              <a:t>     CHANGEFREQ&lt;-</a:t>
            </a:r>
            <a:r>
              <a:rPr lang="de-DE" sz="1100" dirty="0" err="1" smtClean="0">
                <a:solidFill>
                  <a:srgbClr val="0076CB">
                    <a:lumMod val="75000"/>
                  </a:srgbClr>
                </a:solidFill>
                <a:latin typeface="Courier New" pitchFamily="49" charset="0"/>
                <a:cs typeface="Courier New" pitchFamily="49" charset="0"/>
              </a:rPr>
              <a:t>coefs</a:t>
            </a:r>
            <a:r>
              <a:rPr lang="de-DE" sz="1100" dirty="0" smtClean="0">
                <a:solidFill>
                  <a:srgbClr val="0076CB">
                    <a:lumMod val="75000"/>
                  </a:srgbClr>
                </a:solidFill>
                <a:latin typeface="Courier New" pitchFamily="49" charset="0"/>
                <a:cs typeface="Courier New" pitchFamily="49" charset="0"/>
              </a:rPr>
              <a:t>["CHANGE_FREQ"]; </a:t>
            </a:r>
          </a:p>
          <a:p>
            <a:pPr defTabSz="914400"/>
            <a:r>
              <a:rPr lang="de-DE" sz="1100" dirty="0" smtClean="0">
                <a:solidFill>
                  <a:srgbClr val="0076CB">
                    <a:lumMod val="75000"/>
                  </a:srgbClr>
                </a:solidFill>
                <a:latin typeface="Courier New" pitchFamily="49" charset="0"/>
                <a:cs typeface="Courier New" pitchFamily="49" charset="0"/>
              </a:rPr>
              <a:t>     </a:t>
            </a:r>
            <a:r>
              <a:rPr lang="de-DE" sz="1100" dirty="0" err="1" smtClean="0">
                <a:solidFill>
                  <a:srgbClr val="0076CB">
                    <a:lumMod val="75000"/>
                  </a:srgbClr>
                </a:solidFill>
                <a:latin typeface="Courier New" pitchFamily="49" charset="0"/>
                <a:cs typeface="Courier New" pitchFamily="49" charset="0"/>
              </a:rPr>
              <a:t>result</a:t>
            </a:r>
            <a:r>
              <a:rPr lang="de-DE" sz="1100" dirty="0" smtClean="0">
                <a:solidFill>
                  <a:srgbClr val="0076CB">
                    <a:lumMod val="75000"/>
                  </a:srgbClr>
                </a:solidFill>
                <a:latin typeface="Courier New" pitchFamily="49" charset="0"/>
                <a:cs typeface="Courier New" pitchFamily="49" charset="0"/>
              </a:rPr>
              <a:t>&lt;-</a:t>
            </a:r>
            <a:r>
              <a:rPr lang="de-DE" sz="1100" dirty="0" err="1" smtClean="0">
                <a:solidFill>
                  <a:srgbClr val="0076CB">
                    <a:lumMod val="75000"/>
                  </a:srgbClr>
                </a:solidFill>
                <a:latin typeface="Courier New" pitchFamily="49" charset="0"/>
                <a:cs typeface="Courier New" pitchFamily="49" charset="0"/>
              </a:rPr>
              <a:t>as.data.frame</a:t>
            </a:r>
            <a:r>
              <a:rPr lang="de-DE" sz="1100" dirty="0" smtClean="0">
                <a:solidFill>
                  <a:srgbClr val="0076CB">
                    <a:lumMod val="75000"/>
                  </a:srgbClr>
                </a:solidFill>
                <a:latin typeface="Courier New" pitchFamily="49" charset="0"/>
                <a:cs typeface="Courier New" pitchFamily="49" charset="0"/>
              </a:rPr>
              <a:t>( </a:t>
            </a:r>
          </a:p>
          <a:p>
            <a:pPr defTabSz="914400"/>
            <a:r>
              <a:rPr lang="de-DE" sz="1100" dirty="0" smtClean="0">
                <a:solidFill>
                  <a:srgbClr val="0076CB">
                    <a:lumMod val="75000"/>
                  </a:srgbClr>
                </a:solidFill>
                <a:latin typeface="Courier New" pitchFamily="49" charset="0"/>
                <a:cs typeface="Courier New" pitchFamily="49" charset="0"/>
              </a:rPr>
              <a:t>	</a:t>
            </a:r>
            <a:r>
              <a:rPr lang="de-DE" sz="1100" dirty="0" err="1" smtClean="0">
                <a:solidFill>
                  <a:srgbClr val="0076CB">
                    <a:lumMod val="75000"/>
                  </a:srgbClr>
                </a:solidFill>
                <a:latin typeface="Courier New" pitchFamily="49" charset="0"/>
                <a:cs typeface="Courier New" pitchFamily="49" charset="0"/>
              </a:rPr>
              <a:t>cbind</a:t>
            </a:r>
            <a:r>
              <a:rPr lang="de-DE" sz="1100" dirty="0" smtClean="0">
                <a:solidFill>
                  <a:srgbClr val="0076CB">
                    <a:lumMod val="75000"/>
                  </a:srgbClr>
                </a:solidFill>
                <a:latin typeface="Courier New" pitchFamily="49" charset="0"/>
                <a:cs typeface="Courier New" pitchFamily="49" charset="0"/>
              </a:rPr>
              <a:t>(INTERCEPT,CHANGEFREQ))</a:t>
            </a:r>
          </a:p>
          <a:p>
            <a:pPr defTabSz="914400"/>
            <a:r>
              <a:rPr lang="de-DE" sz="1100" dirty="0" smtClean="0">
                <a:solidFill>
                  <a:srgbClr val="000000"/>
                </a:solidFill>
                <a:latin typeface="Courier New" pitchFamily="49" charset="0"/>
                <a:cs typeface="Courier New" pitchFamily="49" charset="0"/>
              </a:rPr>
              <a:t>''';</a:t>
            </a:r>
          </a:p>
          <a:p>
            <a:pPr defTabSz="914400"/>
            <a:endParaRPr lang="de-DE" sz="1100" dirty="0" smtClean="0">
              <a:solidFill>
                <a:srgbClr val="000000"/>
              </a:solidFill>
              <a:latin typeface="Courier New" pitchFamily="49" charset="0"/>
              <a:cs typeface="Courier New" pitchFamily="49" charset="0"/>
            </a:endParaRPr>
          </a:p>
          <a:p>
            <a:pPr defTabSz="914400"/>
            <a:r>
              <a:rPr lang="de-DE" sz="1100" dirty="0" smtClean="0">
                <a:solidFill>
                  <a:srgbClr val="9E3039"/>
                </a:solidFill>
                <a:latin typeface="Courier New" pitchFamily="49" charset="0"/>
                <a:cs typeface="Courier New" pitchFamily="49" charset="0"/>
              </a:rPr>
              <a:t>TRUNCATE TABLE </a:t>
            </a:r>
            <a:r>
              <a:rPr lang="de-DE" sz="1100" dirty="0" err="1" smtClean="0">
                <a:solidFill>
                  <a:srgbClr val="000000"/>
                </a:solidFill>
                <a:latin typeface="Courier New" pitchFamily="49" charset="0"/>
                <a:cs typeface="Courier New" pitchFamily="49" charset="0"/>
              </a:rPr>
              <a:t>r_coef_tab</a:t>
            </a:r>
            <a:r>
              <a:rPr lang="de-DE" sz="1100" dirty="0" smtClean="0">
                <a:solidFill>
                  <a:srgbClr val="000000"/>
                </a:solidFill>
                <a:latin typeface="Courier New" pitchFamily="49" charset="0"/>
                <a:cs typeface="Courier New" pitchFamily="49" charset="0"/>
              </a:rPr>
              <a:t>; </a:t>
            </a:r>
          </a:p>
          <a:p>
            <a:pPr defTabSz="914400"/>
            <a:endParaRPr lang="de-DE" sz="1100" dirty="0" smtClean="0">
              <a:solidFill>
                <a:srgbClr val="9E3039"/>
              </a:solidFill>
              <a:latin typeface="Courier New" pitchFamily="49" charset="0"/>
              <a:cs typeface="Courier New" pitchFamily="49" charset="0"/>
            </a:endParaRPr>
          </a:p>
          <a:p>
            <a:pPr defTabSz="914400"/>
            <a:r>
              <a:rPr lang="de-DE" sz="1100" dirty="0" smtClean="0">
                <a:solidFill>
                  <a:srgbClr val="9E3039"/>
                </a:solidFill>
                <a:latin typeface="Courier New" pitchFamily="49" charset="0"/>
                <a:cs typeface="Courier New" pitchFamily="49" charset="0"/>
              </a:rPr>
              <a:t>CALL</a:t>
            </a:r>
            <a:r>
              <a:rPr lang="de-DE" sz="1100" dirty="0" smtClean="0">
                <a:solidFill>
                  <a:srgbClr val="000000"/>
                </a:solidFill>
                <a:latin typeface="Courier New" pitchFamily="49" charset="0"/>
                <a:cs typeface="Courier New" pitchFamily="49" charset="0"/>
              </a:rPr>
              <a:t> </a:t>
            </a:r>
            <a:r>
              <a:rPr lang="de-DE" sz="1100" b="1" dirty="0" smtClean="0">
                <a:solidFill>
                  <a:srgbClr val="0076CB"/>
                </a:solidFill>
                <a:latin typeface="Courier New" pitchFamily="49" charset="0"/>
                <a:cs typeface="Courier New" pitchFamily="49" charset="0"/>
              </a:rPr>
              <a:t>LR(</a:t>
            </a:r>
            <a:r>
              <a:rPr lang="de-DE" sz="1100" b="1" dirty="0" err="1" smtClean="0">
                <a:solidFill>
                  <a:srgbClr val="0076CB"/>
                </a:solidFill>
                <a:latin typeface="Courier New" pitchFamily="49" charset="0"/>
                <a:cs typeface="Courier New" pitchFamily="49" charset="0"/>
              </a:rPr>
              <a:t>SUCC_PREC_tab,r_coef_tab</a:t>
            </a:r>
            <a:r>
              <a:rPr lang="de-DE" sz="1100" b="1" dirty="0" smtClean="0">
                <a:solidFill>
                  <a:srgbClr val="0076CB"/>
                </a:solidFill>
                <a:latin typeface="Courier New" pitchFamily="49" charset="0"/>
                <a:cs typeface="Courier New" pitchFamily="49" charset="0"/>
              </a:rPr>
              <a:t> </a:t>
            </a:r>
            <a:r>
              <a:rPr lang="de-DE" sz="1100" dirty="0" smtClean="0">
                <a:solidFill>
                  <a:srgbClr val="0076CB">
                    <a:lumMod val="75000"/>
                  </a:srgbClr>
                </a:solidFill>
                <a:latin typeface="Courier New" pitchFamily="49" charset="0"/>
                <a:cs typeface="Courier New" pitchFamily="49" charset="0"/>
              </a:rPr>
              <a:t>);</a:t>
            </a:r>
          </a:p>
          <a:p>
            <a:pPr defTabSz="914400"/>
            <a:r>
              <a:rPr lang="de-DE" sz="1100" dirty="0" smtClean="0">
                <a:solidFill>
                  <a:srgbClr val="9E3039"/>
                </a:solidFill>
                <a:latin typeface="Courier New" pitchFamily="49" charset="0"/>
                <a:cs typeface="Courier New" pitchFamily="49" charset="0"/>
              </a:rPr>
              <a:t>SELECT</a:t>
            </a:r>
            <a:r>
              <a:rPr lang="de-DE" sz="1100" dirty="0" smtClean="0">
                <a:solidFill>
                  <a:srgbClr val="000000"/>
                </a:solidFill>
                <a:latin typeface="Courier New" pitchFamily="49" charset="0"/>
                <a:cs typeface="Courier New" pitchFamily="49" charset="0"/>
              </a:rPr>
              <a:t> * </a:t>
            </a:r>
            <a:r>
              <a:rPr lang="de-DE" sz="1100" dirty="0" smtClean="0">
                <a:solidFill>
                  <a:srgbClr val="9E3039"/>
                </a:solidFill>
                <a:latin typeface="Courier New" pitchFamily="49" charset="0"/>
                <a:cs typeface="Courier New" pitchFamily="49" charset="0"/>
              </a:rPr>
              <a:t>FROM</a:t>
            </a:r>
            <a:r>
              <a:rPr lang="de-DE" sz="1100" dirty="0" smtClean="0">
                <a:solidFill>
                  <a:srgbClr val="000000"/>
                </a:solidFill>
                <a:latin typeface="Courier New" pitchFamily="49" charset="0"/>
                <a:cs typeface="Courier New" pitchFamily="49" charset="0"/>
              </a:rPr>
              <a:t> </a:t>
            </a:r>
            <a:r>
              <a:rPr lang="de-DE" sz="1100" dirty="0" err="1" smtClean="0">
                <a:solidFill>
                  <a:srgbClr val="000000"/>
                </a:solidFill>
                <a:latin typeface="Courier New" pitchFamily="49" charset="0"/>
                <a:cs typeface="Courier New" pitchFamily="49" charset="0"/>
              </a:rPr>
              <a:t>r_coef_tab</a:t>
            </a:r>
            <a:r>
              <a:rPr lang="de-DE" sz="1100" dirty="0" smtClean="0">
                <a:solidFill>
                  <a:srgbClr val="000000"/>
                </a:solidFill>
                <a:latin typeface="Courier New" pitchFamily="49" charset="0"/>
                <a:cs typeface="Courier New" pitchFamily="49" charset="0"/>
              </a:rPr>
              <a:t>;</a:t>
            </a:r>
            <a:endParaRPr lang="en-US" sz="1100" kern="0" dirty="0" err="1">
              <a:solidFill>
                <a:srgbClr val="000000"/>
              </a:solidFill>
              <a:latin typeface="Arial"/>
              <a:ea typeface="Arial Unicode MS" pitchFamily="34" charset="-128"/>
              <a:cs typeface="Arial Unicode MS" pitchFamily="34" charset="-128"/>
            </a:endParaRPr>
          </a:p>
        </p:txBody>
      </p:sp>
      <p:sp>
        <p:nvSpPr>
          <p:cNvPr id="13" name="TextBox 12"/>
          <p:cNvSpPr txBox="1"/>
          <p:nvPr/>
        </p:nvSpPr>
        <p:spPr>
          <a:xfrm>
            <a:off x="5371209" y="1272515"/>
            <a:ext cx="3433157" cy="200055"/>
          </a:xfrm>
          <a:prstGeom prst="rect">
            <a:avLst/>
          </a:prstGeom>
          <a:noFill/>
        </p:spPr>
        <p:txBody>
          <a:bodyPr wrap="square" lIns="0" tIns="0" rIns="0" bIns="0" rtlCol="0">
            <a:spAutoFit/>
          </a:bodyPr>
          <a:lstStyle/>
          <a:p>
            <a:pPr defTabSz="914400" fontAlgn="base">
              <a:spcBef>
                <a:spcPct val="50000"/>
              </a:spcBef>
              <a:spcAft>
                <a:spcPct val="0"/>
              </a:spcAft>
              <a:buClr>
                <a:srgbClr val="F0AB00"/>
              </a:buClr>
              <a:buSzPct val="80000"/>
            </a:pPr>
            <a:r>
              <a:rPr lang="en-US" sz="1300" b="1" u="sng" kern="0" dirty="0">
                <a:solidFill>
                  <a:srgbClr val="000000"/>
                </a:solidFill>
                <a:latin typeface="Arial"/>
                <a:ea typeface="Arial Unicode MS" pitchFamily="34" charset="-128"/>
                <a:cs typeface="Arial Unicode MS" pitchFamily="34" charset="-128"/>
              </a:rPr>
              <a:t>Sample </a:t>
            </a:r>
            <a:r>
              <a:rPr lang="en-US" sz="1300" b="1" u="sng" kern="0" dirty="0" smtClean="0">
                <a:solidFill>
                  <a:srgbClr val="000000"/>
                </a:solidFill>
                <a:latin typeface="Arial"/>
                <a:ea typeface="Arial Unicode MS" pitchFamily="34" charset="-128"/>
                <a:cs typeface="Arial Unicode MS" pitchFamily="34" charset="-128"/>
              </a:rPr>
              <a:t>Code </a:t>
            </a:r>
            <a:r>
              <a:rPr lang="en-US" sz="1300" b="1" u="sng" kern="0" dirty="0">
                <a:solidFill>
                  <a:srgbClr val="000000"/>
                </a:solidFill>
                <a:latin typeface="Arial"/>
                <a:ea typeface="Arial Unicode MS" pitchFamily="34" charset="-128"/>
                <a:cs typeface="Arial Unicode MS" pitchFamily="34" charset="-128"/>
              </a:rPr>
              <a:t>in SAP HANA SQLScript</a:t>
            </a:r>
            <a:endParaRPr lang="en-US" sz="1300" kern="0" dirty="0">
              <a:solidFill>
                <a:srgbClr val="000000"/>
              </a:solidFill>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597329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Integration for SAP HANA </a:t>
            </a:r>
            <a:br>
              <a:rPr lang="en-US" dirty="0" smtClean="0"/>
            </a:br>
            <a:r>
              <a:rPr lang="en-US" sz="1800" b="0" dirty="0" smtClean="0"/>
              <a:t>Functionality Overview</a:t>
            </a:r>
            <a:endParaRPr lang="en-US" sz="1800" b="0" dirty="0"/>
          </a:p>
        </p:txBody>
      </p:sp>
      <p:sp>
        <p:nvSpPr>
          <p:cNvPr id="3" name="Text Placeholder 4"/>
          <p:cNvSpPr txBox="1">
            <a:spLocks/>
          </p:cNvSpPr>
          <p:nvPr/>
        </p:nvSpPr>
        <p:spPr>
          <a:xfrm>
            <a:off x="320633" y="1510103"/>
            <a:ext cx="8464138" cy="4113949"/>
          </a:xfrm>
          <a:prstGeom prst="rect">
            <a:avLst/>
          </a:prstGeom>
        </p:spPr>
        <p:txBody>
          <a:bodyPr/>
          <a:lstStyle>
            <a:lvl1pPr marL="0" indent="0" algn="l" defTabSz="914400" rtl="0" eaLnBrk="1" latinLnBrk="0" hangingPunct="1">
              <a:spcBef>
                <a:spcPts val="1620"/>
              </a:spcBef>
              <a:buClr>
                <a:schemeClr val="accent1"/>
              </a:buClr>
              <a:buSzPct val="80000"/>
              <a:buFontTx/>
              <a:buNone/>
              <a:defRPr sz="1800" kern="1200">
                <a:solidFill>
                  <a:schemeClr val="tx1"/>
                </a:solidFill>
                <a:latin typeface="+mn-lt"/>
                <a:ea typeface="+mn-ea"/>
                <a:cs typeface="+mn-cs"/>
              </a:defRPr>
            </a:lvl1pPr>
            <a:lvl2pPr marL="180000" indent="-180000" algn="l" defTabSz="914400" rtl="0" eaLnBrk="1" latinLnBrk="0" hangingPunct="1">
              <a:spcBef>
                <a:spcPts val="500"/>
              </a:spcBef>
              <a:buClr>
                <a:schemeClr val="accent1"/>
              </a:buClr>
              <a:buSzPct val="80000"/>
              <a:buFont typeface="Wingdings" pitchFamily="2" charset="2"/>
              <a:buChar char="n"/>
              <a:defRPr sz="1600" kern="1200">
                <a:solidFill>
                  <a:schemeClr val="tx1"/>
                </a:solidFill>
                <a:latin typeface="+mn-lt"/>
                <a:ea typeface="+mn-ea"/>
                <a:cs typeface="+mn-cs"/>
              </a:defRPr>
            </a:lvl2pPr>
            <a:lvl3pPr marL="539750" indent="-180000" algn="l" defTabSz="914400" rtl="0" eaLnBrk="1" latinLnBrk="0" hangingPunct="1">
              <a:spcBef>
                <a:spcPts val="500"/>
              </a:spcBef>
              <a:buClr>
                <a:schemeClr val="accent2"/>
              </a:buClr>
              <a:buSzPct val="80000"/>
              <a:buFont typeface="Wingdings" pitchFamily="2" charset="2"/>
              <a:buChar char="n"/>
              <a:defRPr sz="1600" kern="1200">
                <a:solidFill>
                  <a:schemeClr val="tx1"/>
                </a:solidFill>
                <a:latin typeface="+mn-lt"/>
                <a:ea typeface="+mn-ea"/>
                <a:cs typeface="+mn-cs"/>
              </a:defRPr>
            </a:lvl3pPr>
            <a:lvl4pPr marL="768350" indent="-180000" algn="l" defTabSz="914400" rtl="0" eaLnBrk="1" latinLnBrk="0" hangingPunct="1">
              <a:spcBef>
                <a:spcPts val="500"/>
              </a:spcBef>
              <a:buClr>
                <a:schemeClr val="accent2"/>
              </a:buClr>
              <a:buSzPct val="80000"/>
              <a:buFont typeface="Arial" pitchFamily="34" charset="0"/>
              <a:buChar char="–"/>
              <a:defRPr sz="1600" kern="1200">
                <a:solidFill>
                  <a:schemeClr val="tx1"/>
                </a:solidFill>
                <a:latin typeface="+mn-lt"/>
                <a:ea typeface="+mn-ea"/>
                <a:cs typeface="+mn-cs"/>
              </a:defRPr>
            </a:lvl4pPr>
            <a:lvl5pPr marL="952500" indent="-180000" algn="l" defTabSz="914400" rtl="0" eaLnBrk="1" latinLnBrk="0" hangingPunct="1">
              <a:spcBef>
                <a:spcPts val="500"/>
              </a:spcBef>
              <a:buClr>
                <a:schemeClr val="accent2"/>
              </a:buClr>
              <a:buSzPct val="8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600"/>
              </a:spcAft>
              <a:defRPr/>
            </a:pPr>
            <a:r>
              <a:rPr lang="en-US" b="1" i="1" dirty="0">
                <a:ea typeface="Arial Unicode MS" pitchFamily="34" charset="-128"/>
                <a:cs typeface="Arial Unicode MS" pitchFamily="34" charset="-128"/>
              </a:rPr>
              <a:t>R integration for SAP HANA </a:t>
            </a:r>
            <a:r>
              <a:rPr lang="en-US" dirty="0">
                <a:ea typeface="Arial Unicode MS" pitchFamily="34" charset="-128"/>
                <a:cs typeface="Arial Unicode MS" pitchFamily="34" charset="-128"/>
              </a:rPr>
              <a:t>enables the use of </a:t>
            </a:r>
            <a:r>
              <a:rPr lang="en-US" dirty="0" smtClean="0">
                <a:ea typeface="Arial Unicode MS" pitchFamily="34" charset="-128"/>
                <a:cs typeface="Arial Unicode MS" pitchFamily="34" charset="-128"/>
              </a:rPr>
              <a:t>the R </a:t>
            </a:r>
            <a:r>
              <a:rPr lang="en-US" dirty="0">
                <a:ea typeface="Arial Unicode MS" pitchFamily="34" charset="-128"/>
                <a:cs typeface="Arial Unicode MS" pitchFamily="34" charset="-128"/>
              </a:rPr>
              <a:t>open source environment </a:t>
            </a:r>
            <a:r>
              <a:rPr lang="en-US" dirty="0" smtClean="0">
                <a:ea typeface="Arial Unicode MS" pitchFamily="34" charset="-128"/>
                <a:cs typeface="Arial Unicode MS" pitchFamily="34" charset="-128"/>
              </a:rPr>
              <a:t>in </a:t>
            </a:r>
            <a:r>
              <a:rPr lang="en-US" dirty="0">
                <a:ea typeface="Arial Unicode MS" pitchFamily="34" charset="-128"/>
                <a:cs typeface="Arial Unicode MS" pitchFamily="34" charset="-128"/>
              </a:rPr>
              <a:t>the context of </a:t>
            </a:r>
            <a:r>
              <a:rPr lang="en-US" dirty="0" smtClean="0">
                <a:ea typeface="Arial Unicode MS" pitchFamily="34" charset="-128"/>
                <a:cs typeface="Arial Unicode MS" pitchFamily="34" charset="-128"/>
              </a:rPr>
              <a:t>the HANA </a:t>
            </a:r>
            <a:r>
              <a:rPr lang="en-US" dirty="0">
                <a:ea typeface="Arial Unicode MS" pitchFamily="34" charset="-128"/>
                <a:cs typeface="Arial Unicode MS" pitchFamily="34" charset="-128"/>
              </a:rPr>
              <a:t>in-memory database </a:t>
            </a:r>
            <a:endParaRPr lang="en-US" dirty="0" smtClean="0">
              <a:ea typeface="Arial Unicode MS" pitchFamily="34" charset="-128"/>
              <a:cs typeface="Arial Unicode MS" pitchFamily="34" charset="-128"/>
            </a:endParaRPr>
          </a:p>
          <a:p>
            <a:pPr lvl="1">
              <a:spcAft>
                <a:spcPts val="600"/>
              </a:spcAft>
              <a:defRPr/>
            </a:pPr>
            <a:r>
              <a:rPr lang="en-US" dirty="0"/>
              <a:t>Allows the application developer to embed R script within SQL script and submit entire query to the HANA database.  </a:t>
            </a:r>
            <a:endParaRPr lang="en-US" dirty="0" smtClean="0"/>
          </a:p>
          <a:p>
            <a:pPr lvl="1">
              <a:spcAft>
                <a:spcPts val="600"/>
              </a:spcAft>
              <a:defRPr/>
            </a:pPr>
            <a:r>
              <a:rPr lang="en-US" dirty="0" smtClean="0"/>
              <a:t>As </a:t>
            </a:r>
            <a:r>
              <a:rPr lang="en-US" dirty="0"/>
              <a:t>the plan execution reaches </a:t>
            </a:r>
            <a:r>
              <a:rPr lang="en-US" dirty="0" smtClean="0"/>
              <a:t>R codes, </a:t>
            </a:r>
            <a:r>
              <a:rPr lang="en-US" dirty="0"/>
              <a:t>a separate R runtime is invoked using </a:t>
            </a:r>
            <a:r>
              <a:rPr lang="en-US" dirty="0" err="1"/>
              <a:t>Rserve</a:t>
            </a:r>
            <a:r>
              <a:rPr lang="en-US" dirty="0"/>
              <a:t> and input tables of R node passed to R process using improved data  transfer mechanism.</a:t>
            </a:r>
          </a:p>
          <a:p>
            <a:pPr lvl="2">
              <a:spcAft>
                <a:spcPts val="600"/>
              </a:spcAft>
              <a:defRPr/>
            </a:pPr>
            <a:r>
              <a:rPr lang="en-US" dirty="0" smtClean="0"/>
              <a:t>Establishes a communication channel between HANA and R for fast data exchange </a:t>
            </a:r>
          </a:p>
          <a:p>
            <a:pPr lvl="2">
              <a:spcAft>
                <a:spcPts val="600"/>
              </a:spcAft>
              <a:defRPr/>
            </a:pPr>
            <a:r>
              <a:rPr lang="en-US" dirty="0" smtClean="0"/>
              <a:t>Improved data exchange mechanism supports transfer of intermediate database tables directly into vector oriented data structures of R.  </a:t>
            </a:r>
          </a:p>
          <a:p>
            <a:pPr lvl="2">
              <a:spcAft>
                <a:spcPts val="600"/>
              </a:spcAft>
              <a:defRPr/>
            </a:pPr>
            <a:r>
              <a:rPr lang="en-US" dirty="0" smtClean="0"/>
              <a:t>Performance advantage over standard tuple-based SQL interfaces with no need for data duplication on the R server.</a:t>
            </a:r>
          </a:p>
        </p:txBody>
      </p:sp>
    </p:spTree>
    <p:extLst>
      <p:ext uri="{BB962C8B-B14F-4D97-AF65-F5344CB8AC3E}">
        <p14:creationId xmlns:p14="http://schemas.microsoft.com/office/powerpoint/2010/main" val="365579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Predictive Analysis DEMO</a:t>
            </a:r>
            <a:endParaRPr lang="en-US" dirty="0"/>
          </a:p>
        </p:txBody>
      </p:sp>
      <p:sp>
        <p:nvSpPr>
          <p:cNvPr id="8" name="TextBox 7"/>
          <p:cNvSpPr txBox="1"/>
          <p:nvPr/>
        </p:nvSpPr>
        <p:spPr>
          <a:xfrm>
            <a:off x="375803" y="3208983"/>
            <a:ext cx="5430637" cy="11079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Flu Trend Analysis based on Twitter Data</a:t>
            </a:r>
          </a:p>
          <a:p>
            <a:pP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hlinkClick r:id="rId2"/>
              </a:rPr>
              <a:t>http://54.236.239.179:8080/FluAnalysis/index.jsp</a:t>
            </a:r>
            <a:r>
              <a:rPr lang="en-US" sz="1800" kern="0" dirty="0" smtClean="0">
                <a:ea typeface="Arial Unicode MS" pitchFamily="34" charset="-128"/>
                <a:cs typeface="Arial Unicode MS" pitchFamily="34" charset="-128"/>
              </a:rPr>
              <a:t> </a:t>
            </a:r>
          </a:p>
        </p:txBody>
      </p:sp>
    </p:spTree>
    <p:extLst>
      <p:ext uri="{BB962C8B-B14F-4D97-AF65-F5344CB8AC3E}">
        <p14:creationId xmlns:p14="http://schemas.microsoft.com/office/powerpoint/2010/main" val="12851796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8092" b="36385"/>
          <a:stretch/>
        </p:blipFill>
        <p:spPr>
          <a:xfrm>
            <a:off x="324000" y="163298"/>
            <a:ext cx="8496000" cy="1445079"/>
          </a:xfrm>
        </p:spPr>
      </p:pic>
      <p:sp>
        <p:nvSpPr>
          <p:cNvPr id="2" name="Rectangle 1"/>
          <p:cNvSpPr/>
          <p:nvPr/>
        </p:nvSpPr>
        <p:spPr>
          <a:xfrm>
            <a:off x="330200" y="1920895"/>
            <a:ext cx="8483600" cy="2585323"/>
          </a:xfrm>
          <a:prstGeom prst="rect">
            <a:avLst/>
          </a:prstGeom>
        </p:spPr>
        <p:txBody>
          <a:bodyPr wrap="square">
            <a:spAutoFit/>
          </a:bodyPr>
          <a:lstStyle/>
          <a:p>
            <a:pPr defTabSz="914400"/>
            <a:r>
              <a:rPr lang="en-US" sz="2800" b="1" dirty="0"/>
              <a:t>In-Memory Database </a:t>
            </a:r>
            <a:r>
              <a:rPr lang="en-US" sz="2800" b="1" dirty="0" smtClean="0"/>
              <a:t>Platform </a:t>
            </a:r>
            <a:r>
              <a:rPr lang="en-US" sz="2800" b="1" dirty="0"/>
              <a:t>for Big Data</a:t>
            </a:r>
            <a:br>
              <a:rPr lang="en-US" sz="2800" b="1" dirty="0"/>
            </a:br>
            <a:r>
              <a:rPr lang="en-US" sz="2000" dirty="0" smtClean="0">
                <a:solidFill>
                  <a:srgbClr val="000000"/>
                </a:solidFill>
                <a:latin typeface="Arial"/>
              </a:rPr>
              <a:t>SAP HANA</a:t>
            </a:r>
            <a:r>
              <a:rPr lang="en-US" sz="2000" dirty="0">
                <a:solidFill>
                  <a:srgbClr val="000000"/>
                </a:solidFill>
                <a:latin typeface="Arial"/>
              </a:rPr>
              <a:t/>
            </a:r>
            <a:br>
              <a:rPr lang="en-US" sz="2000" dirty="0">
                <a:solidFill>
                  <a:srgbClr val="000000"/>
                </a:solidFill>
                <a:latin typeface="Arial"/>
              </a:rPr>
            </a:br>
            <a:endParaRPr lang="en-US" sz="2000" dirty="0">
              <a:solidFill>
                <a:srgbClr val="000000"/>
              </a:solidFill>
              <a:latin typeface="Arial"/>
            </a:endParaRPr>
          </a:p>
          <a:p>
            <a:pPr defTabSz="914400"/>
            <a:r>
              <a:rPr lang="en-US" b="1" dirty="0" smtClean="0">
                <a:solidFill>
                  <a:srgbClr val="000000"/>
                </a:solidFill>
                <a:latin typeface="Arial"/>
              </a:rPr>
              <a:t>Engage</a:t>
            </a:r>
            <a:r>
              <a:rPr lang="en-US" dirty="0" smtClean="0">
                <a:solidFill>
                  <a:srgbClr val="000000"/>
                </a:solidFill>
                <a:latin typeface="Arial"/>
              </a:rPr>
              <a:t>: Help you to visualize </a:t>
            </a:r>
            <a:r>
              <a:rPr lang="en-US" dirty="0">
                <a:solidFill>
                  <a:srgbClr val="000000"/>
                </a:solidFill>
              </a:rPr>
              <a:t>and communicate analysis </a:t>
            </a:r>
            <a:r>
              <a:rPr lang="en-US" dirty="0" smtClean="0">
                <a:solidFill>
                  <a:srgbClr val="000000"/>
                </a:solidFill>
              </a:rPr>
              <a:t>result with </a:t>
            </a:r>
            <a:r>
              <a:rPr lang="en-US" dirty="0" smtClean="0">
                <a:solidFill>
                  <a:srgbClr val="000000"/>
                </a:solidFill>
                <a:latin typeface="Arial"/>
              </a:rPr>
              <a:t>users more efficiently</a:t>
            </a:r>
          </a:p>
          <a:p>
            <a:pPr defTabSz="914400"/>
            <a:endParaRPr lang="en-US" sz="500" dirty="0">
              <a:solidFill>
                <a:srgbClr val="000000"/>
              </a:solidFill>
            </a:endParaRPr>
          </a:p>
          <a:p>
            <a:pPr marL="571500" lvl="1" indent="-342900" defTabSz="914400">
              <a:buClr>
                <a:srgbClr val="FDB913"/>
              </a:buClr>
              <a:buSzPct val="100000"/>
              <a:buFont typeface="wingdings"/>
              <a:buAutoNum type="alphaLcPeriod"/>
            </a:pPr>
            <a:r>
              <a:rPr lang="en-US" sz="1600" dirty="0" smtClean="0">
                <a:solidFill>
                  <a:srgbClr val="000000"/>
                </a:solidFill>
              </a:rPr>
              <a:t>Explorer</a:t>
            </a:r>
            <a:endParaRPr lang="en-US" sz="1600" dirty="0">
              <a:solidFill>
                <a:srgbClr val="000000"/>
              </a:solidFill>
            </a:endParaRPr>
          </a:p>
          <a:p>
            <a:pPr marL="571500" lvl="1" indent="-342900" defTabSz="914400">
              <a:buClr>
                <a:srgbClr val="FDB913"/>
              </a:buClr>
              <a:buSzPct val="100000"/>
              <a:buFont typeface="wingdings"/>
              <a:buAutoNum type="alphaLcPeriod"/>
            </a:pPr>
            <a:r>
              <a:rPr lang="en-US" sz="1600" dirty="0" err="1" smtClean="0">
                <a:solidFill>
                  <a:srgbClr val="000000"/>
                </a:solidFill>
              </a:rPr>
              <a:t>Lumira</a:t>
            </a:r>
            <a:endParaRPr lang="en-US" sz="1600" dirty="0" smtClean="0">
              <a:solidFill>
                <a:srgbClr val="000000"/>
              </a:solidFill>
            </a:endParaRPr>
          </a:p>
          <a:p>
            <a:pPr marL="571500" lvl="1" indent="-342900" defTabSz="914400">
              <a:buClr>
                <a:srgbClr val="FDB913"/>
              </a:buClr>
              <a:buSzPct val="100000"/>
              <a:buFont typeface="wingdings"/>
              <a:buAutoNum type="alphaLcPeriod"/>
            </a:pPr>
            <a:r>
              <a:rPr lang="en-US" sz="1600" dirty="0" smtClean="0">
                <a:solidFill>
                  <a:srgbClr val="000000"/>
                </a:solidFill>
              </a:rPr>
              <a:t>SAP </a:t>
            </a:r>
            <a:r>
              <a:rPr lang="en-US" sz="1600" dirty="0" err="1" smtClean="0">
                <a:solidFill>
                  <a:srgbClr val="000000"/>
                </a:solidFill>
              </a:rPr>
              <a:t>BusinessObjects</a:t>
            </a:r>
            <a:r>
              <a:rPr lang="en-US" sz="1600" dirty="0" smtClean="0">
                <a:solidFill>
                  <a:srgbClr val="000000"/>
                </a:solidFill>
              </a:rPr>
              <a:t> BI</a:t>
            </a:r>
            <a:endParaRPr lang="en-US" sz="1600" dirty="0">
              <a:solidFill>
                <a:srgbClr val="000000"/>
              </a:solidFill>
            </a:endParaRPr>
          </a:p>
          <a:p>
            <a:pPr defTabSz="914400"/>
            <a:endParaRPr lang="en-US" sz="500" dirty="0" smtClean="0">
              <a:solidFill>
                <a:srgbClr val="000000"/>
              </a:solidFill>
              <a:latin typeface="Arial"/>
            </a:endParaRPr>
          </a:p>
        </p:txBody>
      </p:sp>
    </p:spTree>
    <p:extLst>
      <p:ext uri="{BB962C8B-B14F-4D97-AF65-F5344CB8AC3E}">
        <p14:creationId xmlns:p14="http://schemas.microsoft.com/office/powerpoint/2010/main" val="30789681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t>
            </a:r>
            <a:r>
              <a:rPr lang="en-US" dirty="0"/>
              <a:t>BusinessObjects BI </a:t>
            </a:r>
            <a:r>
              <a:rPr lang="en-US" dirty="0" smtClean="0"/>
              <a:t>4.x and HANA – Client tools </a:t>
            </a:r>
            <a:r>
              <a:rPr lang="en-US" dirty="0"/>
              <a:t/>
            </a:r>
            <a:br>
              <a:rPr lang="en-US" dirty="0"/>
            </a:br>
            <a:r>
              <a:rPr lang="en-US" sz="2000" b="0" dirty="0" smtClean="0"/>
              <a:t>Discovery and analysis</a:t>
            </a:r>
            <a:endParaRPr lang="de-DE" b="0" dirty="0"/>
          </a:p>
        </p:txBody>
      </p:sp>
      <p:sp>
        <p:nvSpPr>
          <p:cNvPr id="4" name="Text Placeholder 3"/>
          <p:cNvSpPr>
            <a:spLocks noGrp="1"/>
          </p:cNvSpPr>
          <p:nvPr>
            <p:ph type="body" sz="quarter" idx="12"/>
          </p:nvPr>
        </p:nvSpPr>
        <p:spPr>
          <a:xfrm>
            <a:off x="304755" y="1372072"/>
            <a:ext cx="8494713" cy="756000"/>
          </a:xfrm>
        </p:spPr>
        <p:txBody>
          <a:bodyPr/>
          <a:lstStyle/>
          <a:p>
            <a:pPr>
              <a:spcBef>
                <a:spcPts val="0"/>
              </a:spcBef>
            </a:pPr>
            <a:r>
              <a:rPr lang="en-US" dirty="0"/>
              <a:t>Capabilities in SAP BusinessObjects </a:t>
            </a:r>
            <a:r>
              <a:rPr lang="en-US" dirty="0" smtClean="0"/>
              <a:t>allow </a:t>
            </a:r>
            <a:r>
              <a:rPr lang="en-US" dirty="0"/>
              <a:t>SAP HANA to be used as a data source for discovering and visualizing information.</a:t>
            </a:r>
          </a:p>
          <a:p>
            <a:pPr>
              <a:spcBef>
                <a:spcPts val="0"/>
              </a:spcBef>
            </a:pPr>
            <a:endParaRPr lang="de-DE" dirty="0" smtClean="0"/>
          </a:p>
        </p:txBody>
      </p:sp>
      <p:sp>
        <p:nvSpPr>
          <p:cNvPr id="6" name="Rectangle 5"/>
          <p:cNvSpPr/>
          <p:nvPr/>
        </p:nvSpPr>
        <p:spPr>
          <a:xfrm>
            <a:off x="218198" y="1846262"/>
            <a:ext cx="4572000" cy="4708981"/>
          </a:xfrm>
          <a:prstGeom prst="rect">
            <a:avLst/>
          </a:prstGeom>
        </p:spPr>
        <p:txBody>
          <a:bodyPr>
            <a:spAutoFit/>
          </a:bodyPr>
          <a:lstStyle/>
          <a:p>
            <a:pPr defTabSz="914400">
              <a:defRPr/>
            </a:pPr>
            <a:r>
              <a:rPr lang="en-US" sz="1600" b="1" u="sng" dirty="0" smtClean="0">
                <a:solidFill>
                  <a:srgbClr val="000000"/>
                </a:solidFill>
                <a:latin typeface="Arial"/>
              </a:rPr>
              <a:t>Explorer</a:t>
            </a:r>
            <a:endParaRPr lang="en-US" sz="1600" b="1" u="sng" dirty="0">
              <a:solidFill>
                <a:srgbClr val="000000"/>
              </a:solidFill>
              <a:latin typeface="Arial"/>
            </a:endParaRPr>
          </a:p>
          <a:p>
            <a:pPr marL="270000" indent="-180000" defTabSz="914400">
              <a:buClr>
                <a:srgbClr val="F0AB00"/>
              </a:buClr>
              <a:buSzPct val="100000"/>
              <a:buFont typeface="Wingdings" pitchFamily="2" charset="2"/>
              <a:buChar char=""/>
              <a:defRPr/>
            </a:pPr>
            <a:r>
              <a:rPr lang="en-US" sz="1400" dirty="0">
                <a:solidFill>
                  <a:srgbClr val="000000"/>
                </a:solidFill>
                <a:latin typeface="Arial" pitchFamily="34" charset="0"/>
                <a:cs typeface="Arial" pitchFamily="34" charset="0"/>
              </a:rPr>
              <a:t>Native access to HANA </a:t>
            </a:r>
            <a:r>
              <a:rPr lang="en-US" sz="1400" dirty="0" smtClean="0">
                <a:solidFill>
                  <a:srgbClr val="000000"/>
                </a:solidFill>
                <a:latin typeface="Arial" pitchFamily="34" charset="0"/>
                <a:cs typeface="Arial" pitchFamily="34" charset="0"/>
              </a:rPr>
              <a:t>analytical </a:t>
            </a:r>
            <a:r>
              <a:rPr lang="en-US" sz="1400" dirty="0">
                <a:solidFill>
                  <a:srgbClr val="000000"/>
                </a:solidFill>
                <a:latin typeface="Arial" pitchFamily="34" charset="0"/>
                <a:cs typeface="Arial" pitchFamily="34" charset="0"/>
              </a:rPr>
              <a:t>models</a:t>
            </a:r>
          </a:p>
          <a:p>
            <a:pPr marL="270000" indent="-180000" defTabSz="914400">
              <a:buClr>
                <a:srgbClr val="F0AB00"/>
              </a:buClr>
              <a:buSzPct val="100000"/>
              <a:buFont typeface="Wingdings" pitchFamily="2" charset="2"/>
              <a:buChar char=""/>
              <a:defRPr/>
            </a:pPr>
            <a:r>
              <a:rPr lang="en-US" sz="1400" dirty="0">
                <a:solidFill>
                  <a:srgbClr val="000000"/>
                </a:solidFill>
                <a:latin typeface="Arial" pitchFamily="34" charset="0"/>
                <a:cs typeface="Arial" pitchFamily="34" charset="0"/>
              </a:rPr>
              <a:t>Explore a</a:t>
            </a:r>
            <a:r>
              <a:rPr lang="en-US" sz="1400" dirty="0" smtClean="0">
                <a:solidFill>
                  <a:srgbClr val="000000"/>
                </a:solidFill>
                <a:latin typeface="Arial" pitchFamily="34" charset="0"/>
                <a:cs typeface="Arial" pitchFamily="34" charset="0"/>
              </a:rPr>
              <a:t>nalytic views </a:t>
            </a:r>
            <a:r>
              <a:rPr lang="en-US" sz="1400" dirty="0">
                <a:solidFill>
                  <a:srgbClr val="000000"/>
                </a:solidFill>
                <a:latin typeface="Arial" pitchFamily="34" charset="0"/>
                <a:cs typeface="Arial" pitchFamily="34" charset="0"/>
              </a:rPr>
              <a:t>or </a:t>
            </a:r>
            <a:r>
              <a:rPr lang="en-US" sz="1400" dirty="0" smtClean="0">
                <a:solidFill>
                  <a:srgbClr val="000000"/>
                </a:solidFill>
                <a:latin typeface="Arial" pitchFamily="34" charset="0"/>
                <a:cs typeface="Arial" pitchFamily="34" charset="0"/>
              </a:rPr>
              <a:t>calculation views</a:t>
            </a:r>
            <a:endParaRPr lang="en-US" sz="1400" dirty="0">
              <a:solidFill>
                <a:srgbClr val="000000"/>
              </a:solidFill>
              <a:latin typeface="Arial" pitchFamily="34" charset="0"/>
              <a:cs typeface="Arial" pitchFamily="34" charset="0"/>
            </a:endParaRPr>
          </a:p>
          <a:p>
            <a:pPr marL="270000" indent="-180000" defTabSz="914400">
              <a:buClr>
                <a:srgbClr val="F0AB00"/>
              </a:buClr>
              <a:buSzPct val="100000"/>
              <a:buFont typeface="Wingdings" pitchFamily="2" charset="2"/>
              <a:buChar char=""/>
              <a:defRPr/>
            </a:pPr>
            <a:r>
              <a:rPr lang="en-US" sz="1400" dirty="0">
                <a:solidFill>
                  <a:srgbClr val="000000"/>
                </a:solidFill>
                <a:latin typeface="Arial" pitchFamily="34" charset="0"/>
                <a:cs typeface="Arial" pitchFamily="34" charset="0"/>
              </a:rPr>
              <a:t>One view per i</a:t>
            </a:r>
            <a:r>
              <a:rPr lang="en-US" sz="1400" dirty="0" smtClean="0">
                <a:solidFill>
                  <a:srgbClr val="000000"/>
                </a:solidFill>
                <a:latin typeface="Arial" pitchFamily="34" charset="0"/>
                <a:cs typeface="Arial" pitchFamily="34" charset="0"/>
              </a:rPr>
              <a:t>nformation space</a:t>
            </a:r>
          </a:p>
          <a:p>
            <a:pPr marL="270000" indent="-180000" defTabSz="914400">
              <a:buClr>
                <a:srgbClr val="F0AB00"/>
              </a:buClr>
              <a:buSzPct val="100000"/>
              <a:buFont typeface="Wingdings" pitchFamily="2" charset="2"/>
              <a:buChar char=""/>
              <a:defRPr/>
            </a:pPr>
            <a:r>
              <a:rPr lang="en-US" sz="1400" dirty="0">
                <a:solidFill>
                  <a:srgbClr val="000000"/>
                </a:solidFill>
                <a:latin typeface="Arial"/>
              </a:rPr>
              <a:t>Variables and </a:t>
            </a:r>
            <a:r>
              <a:rPr lang="en-US" sz="1400" dirty="0" smtClean="0">
                <a:solidFill>
                  <a:srgbClr val="000000"/>
                </a:solidFill>
                <a:latin typeface="Arial"/>
              </a:rPr>
              <a:t>input parameters support</a:t>
            </a:r>
          </a:p>
          <a:p>
            <a:pPr marL="90000" defTabSz="914400">
              <a:buClr>
                <a:srgbClr val="F0AB00"/>
              </a:buClr>
              <a:buSzPct val="100000"/>
              <a:defRPr/>
            </a:pPr>
            <a:endParaRPr lang="en-US" sz="1400" dirty="0">
              <a:solidFill>
                <a:srgbClr val="000000"/>
              </a:solidFill>
              <a:latin typeface="Arial" pitchFamily="34" charset="0"/>
              <a:cs typeface="Arial" pitchFamily="34" charset="0"/>
            </a:endParaRPr>
          </a:p>
          <a:p>
            <a:pPr defTabSz="914400">
              <a:defRPr/>
            </a:pPr>
            <a:r>
              <a:rPr lang="en-US" sz="1600" b="1" u="sng" dirty="0" smtClean="0">
                <a:solidFill>
                  <a:srgbClr val="000000"/>
                </a:solidFill>
                <a:latin typeface="Arial"/>
              </a:rPr>
              <a:t>SAP </a:t>
            </a:r>
            <a:r>
              <a:rPr lang="en-US" sz="1600" b="1" u="sng" dirty="0" err="1" smtClean="0">
                <a:solidFill>
                  <a:srgbClr val="000000"/>
                </a:solidFill>
                <a:latin typeface="Arial"/>
              </a:rPr>
              <a:t>Lumira</a:t>
            </a:r>
            <a:r>
              <a:rPr lang="en-US" sz="1600" b="1" u="sng" dirty="0" smtClean="0">
                <a:solidFill>
                  <a:srgbClr val="000000"/>
                </a:solidFill>
                <a:latin typeface="Arial"/>
              </a:rPr>
              <a:t> (Desktop &amp; Cloud)</a:t>
            </a:r>
            <a:endParaRPr lang="en-US" sz="1600" b="1" u="sng" dirty="0">
              <a:solidFill>
                <a:srgbClr val="000000"/>
              </a:solidFill>
              <a:latin typeface="Arial"/>
            </a:endParaRPr>
          </a:p>
          <a:p>
            <a:pPr marL="270000" indent="-180000" defTabSz="914400">
              <a:buClr>
                <a:srgbClr val="F0AB00"/>
              </a:buClr>
              <a:buSzPct val="100000"/>
              <a:buFont typeface="Wingdings" pitchFamily="2" charset="2"/>
              <a:buChar char=""/>
              <a:defRPr/>
            </a:pPr>
            <a:r>
              <a:rPr lang="en-US" sz="1400" dirty="0">
                <a:solidFill>
                  <a:srgbClr val="000000"/>
                </a:solidFill>
                <a:latin typeface="Arial" pitchFamily="34" charset="0"/>
                <a:cs typeface="Arial" pitchFamily="34" charset="0"/>
              </a:rPr>
              <a:t>Native access to HANA </a:t>
            </a:r>
            <a:r>
              <a:rPr lang="en-US" sz="1400" dirty="0" smtClean="0">
                <a:solidFill>
                  <a:srgbClr val="000000"/>
                </a:solidFill>
                <a:latin typeface="Arial" pitchFamily="34" charset="0"/>
                <a:cs typeface="Arial" pitchFamily="34" charset="0"/>
              </a:rPr>
              <a:t>analytical </a:t>
            </a:r>
            <a:r>
              <a:rPr lang="en-US" sz="1400" dirty="0">
                <a:solidFill>
                  <a:srgbClr val="000000"/>
                </a:solidFill>
                <a:latin typeface="Arial" pitchFamily="34" charset="0"/>
                <a:cs typeface="Arial" pitchFamily="34" charset="0"/>
              </a:rPr>
              <a:t>models</a:t>
            </a:r>
          </a:p>
          <a:p>
            <a:pPr marL="270000" indent="-180000" defTabSz="914400">
              <a:buClr>
                <a:srgbClr val="F0AB00"/>
              </a:buClr>
              <a:buSzPct val="100000"/>
              <a:buFont typeface="Wingdings" pitchFamily="2" charset="2"/>
              <a:buChar char=""/>
              <a:defRPr/>
            </a:pPr>
            <a:r>
              <a:rPr lang="en-US" sz="1400" dirty="0" smtClean="0">
                <a:solidFill>
                  <a:srgbClr val="000000"/>
                </a:solidFill>
                <a:latin typeface="Arial" pitchFamily="34" charset="0"/>
                <a:cs typeface="Arial" pitchFamily="34" charset="0"/>
              </a:rPr>
              <a:t>Visualize </a:t>
            </a:r>
            <a:r>
              <a:rPr lang="en-US" sz="1400" dirty="0">
                <a:solidFill>
                  <a:srgbClr val="000000"/>
                </a:solidFill>
                <a:latin typeface="Arial" pitchFamily="34" charset="0"/>
                <a:cs typeface="Arial" pitchFamily="34" charset="0"/>
              </a:rPr>
              <a:t>a</a:t>
            </a:r>
            <a:r>
              <a:rPr lang="en-US" sz="1400" dirty="0" smtClean="0">
                <a:solidFill>
                  <a:srgbClr val="000000"/>
                </a:solidFill>
                <a:latin typeface="Arial" pitchFamily="34" charset="0"/>
                <a:cs typeface="Arial" pitchFamily="34" charset="0"/>
              </a:rPr>
              <a:t>nalytic views </a:t>
            </a:r>
            <a:r>
              <a:rPr lang="en-US" sz="1400" dirty="0">
                <a:solidFill>
                  <a:srgbClr val="000000"/>
                </a:solidFill>
                <a:latin typeface="Arial" pitchFamily="34" charset="0"/>
                <a:cs typeface="Arial" pitchFamily="34" charset="0"/>
              </a:rPr>
              <a:t>or c</a:t>
            </a:r>
            <a:r>
              <a:rPr lang="en-US" sz="1400" dirty="0" smtClean="0">
                <a:solidFill>
                  <a:srgbClr val="000000"/>
                </a:solidFill>
                <a:latin typeface="Arial" pitchFamily="34" charset="0"/>
                <a:cs typeface="Arial" pitchFamily="34" charset="0"/>
              </a:rPr>
              <a:t>alculation views</a:t>
            </a:r>
            <a:endParaRPr lang="en-US" sz="1400" dirty="0">
              <a:solidFill>
                <a:srgbClr val="000000"/>
              </a:solidFill>
              <a:latin typeface="Arial" pitchFamily="34" charset="0"/>
              <a:cs typeface="Arial" pitchFamily="34" charset="0"/>
            </a:endParaRPr>
          </a:p>
          <a:p>
            <a:pPr marL="90000" defTabSz="914400">
              <a:buClr>
                <a:srgbClr val="F0AB00"/>
              </a:buClr>
              <a:buSzPct val="100000"/>
              <a:defRPr/>
            </a:pPr>
            <a:endParaRPr lang="en-US" sz="1400" dirty="0">
              <a:solidFill>
                <a:srgbClr val="000000"/>
              </a:solidFill>
              <a:latin typeface="Arial" pitchFamily="34" charset="0"/>
              <a:cs typeface="Arial" pitchFamily="34" charset="0"/>
            </a:endParaRPr>
          </a:p>
          <a:p>
            <a:pPr defTabSz="914400">
              <a:defRPr/>
            </a:pPr>
            <a:r>
              <a:rPr lang="en-US" sz="1600" b="1" u="sng" dirty="0">
                <a:solidFill>
                  <a:srgbClr val="000000"/>
                </a:solidFill>
                <a:latin typeface="Arial"/>
              </a:rPr>
              <a:t>Analysis Office </a:t>
            </a:r>
            <a:r>
              <a:rPr lang="en-US" sz="1600" b="1" u="sng" dirty="0" smtClean="0">
                <a:solidFill>
                  <a:srgbClr val="000000"/>
                </a:solidFill>
                <a:latin typeface="Arial"/>
              </a:rPr>
              <a:t> </a:t>
            </a:r>
            <a:r>
              <a:rPr lang="en-US" sz="1600" b="1" u="sng" dirty="0">
                <a:solidFill>
                  <a:srgbClr val="000000"/>
                </a:solidFill>
                <a:latin typeface="Arial"/>
              </a:rPr>
              <a:t>and Analysis OLAP</a:t>
            </a:r>
          </a:p>
          <a:p>
            <a:pPr marL="270000" indent="-180000" defTabSz="914400">
              <a:buClr>
                <a:srgbClr val="F0AB00"/>
              </a:buClr>
              <a:buSzPct val="100000"/>
              <a:buFont typeface="Wingdings" pitchFamily="2" charset="2"/>
              <a:buChar char=""/>
              <a:defRPr/>
            </a:pPr>
            <a:r>
              <a:rPr lang="en-US" sz="1400" dirty="0">
                <a:solidFill>
                  <a:srgbClr val="000000"/>
                </a:solidFill>
                <a:latin typeface="Arial" pitchFamily="34" charset="0"/>
                <a:cs typeface="Arial" pitchFamily="34" charset="0"/>
              </a:rPr>
              <a:t>Direct access to HANA </a:t>
            </a:r>
            <a:r>
              <a:rPr lang="en-US" sz="1400" dirty="0" smtClean="0">
                <a:solidFill>
                  <a:srgbClr val="000000"/>
                </a:solidFill>
                <a:latin typeface="Arial" pitchFamily="34" charset="0"/>
                <a:cs typeface="Arial" pitchFamily="34" charset="0"/>
              </a:rPr>
              <a:t>support includes </a:t>
            </a:r>
            <a:r>
              <a:rPr lang="en-US" sz="1400" dirty="0">
                <a:solidFill>
                  <a:srgbClr val="000000"/>
                </a:solidFill>
                <a:latin typeface="Arial" pitchFamily="34" charset="0"/>
                <a:cs typeface="Arial" pitchFamily="34" charset="0"/>
              </a:rPr>
              <a:t>the following:</a:t>
            </a:r>
          </a:p>
          <a:p>
            <a:pPr marL="395288" lvl="1" indent="-107950" defTabSz="914400">
              <a:buClr>
                <a:srgbClr val="000000"/>
              </a:buClr>
              <a:buSzPct val="100000"/>
              <a:buFontTx/>
              <a:buChar char="-"/>
              <a:defRPr/>
            </a:pPr>
            <a:r>
              <a:rPr lang="en-US" sz="1400" dirty="0" smtClean="0">
                <a:solidFill>
                  <a:srgbClr val="000000"/>
                </a:solidFill>
                <a:latin typeface="Arial" pitchFamily="34" charset="0"/>
                <a:cs typeface="Arial" pitchFamily="34" charset="0"/>
              </a:rPr>
              <a:t>Hierarchies, Navigation </a:t>
            </a:r>
            <a:r>
              <a:rPr lang="en-US" sz="1400" dirty="0">
                <a:solidFill>
                  <a:srgbClr val="00000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drilldown</a:t>
            </a:r>
            <a:endParaRPr lang="en-US" sz="1400" dirty="0">
              <a:solidFill>
                <a:srgbClr val="000000"/>
              </a:solidFill>
              <a:latin typeface="Arial" pitchFamily="34" charset="0"/>
              <a:cs typeface="Arial" pitchFamily="34" charset="0"/>
            </a:endParaRPr>
          </a:p>
          <a:p>
            <a:pPr marL="395288" lvl="1" indent="-107950" defTabSz="914400">
              <a:buClr>
                <a:srgbClr val="000000"/>
              </a:buClr>
              <a:buSzPct val="100000"/>
              <a:buFontTx/>
              <a:buChar char="-"/>
              <a:defRPr/>
            </a:pPr>
            <a:r>
              <a:rPr lang="en-US" sz="1400" dirty="0" smtClean="0">
                <a:solidFill>
                  <a:srgbClr val="000000"/>
                </a:solidFill>
                <a:latin typeface="Arial" pitchFamily="34" charset="0"/>
                <a:cs typeface="Arial" pitchFamily="34" charset="0"/>
              </a:rPr>
              <a:t>Filters</a:t>
            </a:r>
            <a:r>
              <a:rPr lang="en-US" sz="1400" dirty="0">
                <a:solidFill>
                  <a:srgbClr val="00000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member </a:t>
            </a:r>
            <a:r>
              <a:rPr lang="en-US" sz="1400" dirty="0">
                <a:solidFill>
                  <a:srgbClr val="000000"/>
                </a:solidFill>
                <a:latin typeface="Arial" pitchFamily="34" charset="0"/>
                <a:cs typeface="Arial" pitchFamily="34" charset="0"/>
              </a:rPr>
              <a:t>selector (including search measure)</a:t>
            </a:r>
          </a:p>
          <a:p>
            <a:pPr marL="395288" lvl="1" indent="-107950" defTabSz="914400">
              <a:buClr>
                <a:srgbClr val="000000"/>
              </a:buClr>
              <a:buSzPct val="100000"/>
              <a:buFontTx/>
              <a:buChar char="-"/>
              <a:defRPr/>
            </a:pPr>
            <a:r>
              <a:rPr lang="en-US" sz="1400" dirty="0">
                <a:solidFill>
                  <a:srgbClr val="000000"/>
                </a:solidFill>
                <a:latin typeface="Arial" pitchFamily="34" charset="0"/>
                <a:cs typeface="Arial" pitchFamily="34" charset="0"/>
              </a:rPr>
              <a:t>Sort by members</a:t>
            </a:r>
          </a:p>
          <a:p>
            <a:pPr marL="395288" lvl="1" indent="-107950" defTabSz="914400">
              <a:buClr>
                <a:srgbClr val="000000"/>
              </a:buClr>
              <a:buSzPct val="100000"/>
              <a:buFontTx/>
              <a:buChar char="-"/>
              <a:defRPr/>
            </a:pPr>
            <a:r>
              <a:rPr lang="en-US" sz="1400" dirty="0">
                <a:solidFill>
                  <a:srgbClr val="000000"/>
                </a:solidFill>
                <a:latin typeface="Arial" pitchFamily="34" charset="0"/>
                <a:cs typeface="Arial" pitchFamily="34" charset="0"/>
              </a:rPr>
              <a:t>Swap axes</a:t>
            </a:r>
          </a:p>
          <a:p>
            <a:pPr marL="395288" lvl="1" indent="-107950" defTabSz="914400">
              <a:buClr>
                <a:srgbClr val="000000"/>
              </a:buClr>
              <a:buSzPct val="100000"/>
              <a:buFontTx/>
              <a:buChar char="-"/>
              <a:defRPr/>
            </a:pPr>
            <a:r>
              <a:rPr lang="en-US" sz="1400" dirty="0" smtClean="0">
                <a:solidFill>
                  <a:srgbClr val="000000"/>
                </a:solidFill>
                <a:latin typeface="Arial" pitchFamily="34" charset="0"/>
                <a:cs typeface="Arial" pitchFamily="34" charset="0"/>
              </a:rPr>
              <a:t>Calculated </a:t>
            </a:r>
            <a:r>
              <a:rPr lang="en-US" sz="1400" dirty="0">
                <a:solidFill>
                  <a:srgbClr val="000000"/>
                </a:solidFill>
                <a:latin typeface="Arial" pitchFamily="34" charset="0"/>
                <a:cs typeface="Arial" pitchFamily="34" charset="0"/>
              </a:rPr>
              <a:t>measures  +,-,*,/</a:t>
            </a:r>
          </a:p>
          <a:p>
            <a:pPr marL="395288" lvl="1" indent="-107950" defTabSz="914400">
              <a:buClr>
                <a:srgbClr val="000000"/>
              </a:buClr>
              <a:buSzPct val="100000"/>
              <a:buFontTx/>
              <a:buChar char="-"/>
              <a:defRPr/>
            </a:pPr>
            <a:r>
              <a:rPr lang="en-US" sz="1400" dirty="0">
                <a:solidFill>
                  <a:srgbClr val="000000"/>
                </a:solidFill>
                <a:latin typeface="Arial" pitchFamily="34" charset="0"/>
                <a:cs typeface="Arial" pitchFamily="34" charset="0"/>
              </a:rPr>
              <a:t>Input </a:t>
            </a:r>
            <a:r>
              <a:rPr lang="en-US" sz="1400" dirty="0" smtClean="0">
                <a:solidFill>
                  <a:srgbClr val="000000"/>
                </a:solidFill>
                <a:latin typeface="Arial" pitchFamily="34" charset="0"/>
                <a:cs typeface="Arial" pitchFamily="34" charset="0"/>
              </a:rPr>
              <a:t>parameters</a:t>
            </a:r>
          </a:p>
          <a:p>
            <a:pPr marL="395288" lvl="1" indent="-107950" defTabSz="914400">
              <a:buClr>
                <a:srgbClr val="000000"/>
              </a:buClr>
              <a:buSzPct val="100000"/>
              <a:buFontTx/>
              <a:buChar char="-"/>
              <a:defRPr/>
            </a:pPr>
            <a:r>
              <a:rPr lang="en-US" sz="1400" dirty="0">
                <a:solidFill>
                  <a:srgbClr val="000000"/>
                </a:solidFill>
                <a:latin typeface="Arial"/>
              </a:rPr>
              <a:t>Support of multilingual  </a:t>
            </a:r>
            <a:r>
              <a:rPr lang="en-US" sz="1400" dirty="0" smtClean="0">
                <a:solidFill>
                  <a:srgbClr val="000000"/>
                </a:solidFill>
                <a:latin typeface="Arial"/>
              </a:rPr>
              <a:t>information</a:t>
            </a:r>
            <a:endParaRPr lang="en-US" sz="2000" dirty="0">
              <a:solidFill>
                <a:srgbClr val="000000"/>
              </a:solidFill>
              <a:latin typeface="Arial"/>
            </a:endParaRPr>
          </a:p>
        </p:txBody>
      </p:sp>
      <p:grpSp>
        <p:nvGrpSpPr>
          <p:cNvPr id="12" name="Group 11"/>
          <p:cNvGrpSpPr/>
          <p:nvPr/>
        </p:nvGrpSpPr>
        <p:grpSpPr>
          <a:xfrm>
            <a:off x="4550923" y="2012684"/>
            <a:ext cx="2532265" cy="1958815"/>
            <a:chOff x="5124218" y="1319228"/>
            <a:chExt cx="3326902" cy="2867689"/>
          </a:xfrm>
        </p:grpSpPr>
        <p:pic>
          <p:nvPicPr>
            <p:cNvPr id="13" name="Picture 26" descr="clear shadow edge"/>
            <p:cNvPicPr preferRelativeResize="0">
              <a:picLocks noChangeAspect="1" noChangeArrowheads="1"/>
            </p:cNvPicPr>
            <p:nvPr/>
          </p:nvPicPr>
          <p:blipFill>
            <a:blip r:embed="rId3" cstate="screen"/>
            <a:srcRect/>
            <a:stretch>
              <a:fillRect/>
            </a:stretch>
          </p:blipFill>
          <p:spPr bwMode="auto">
            <a:xfrm>
              <a:off x="5125780" y="4055482"/>
              <a:ext cx="3247736" cy="131435"/>
            </a:xfrm>
            <a:prstGeom prst="rect">
              <a:avLst/>
            </a:prstGeom>
            <a:noFill/>
            <a:ln w="9525">
              <a:noFill/>
              <a:miter lim="800000"/>
              <a:headEnd/>
              <a:tailEnd/>
            </a:ln>
          </p:spPr>
        </p:pic>
        <p:grpSp>
          <p:nvGrpSpPr>
            <p:cNvPr id="14" name="Group 19"/>
            <p:cNvGrpSpPr/>
            <p:nvPr/>
          </p:nvGrpSpPr>
          <p:grpSpPr>
            <a:xfrm>
              <a:off x="5124218" y="1319228"/>
              <a:ext cx="3326902" cy="2789360"/>
              <a:chOff x="2009633" y="1353295"/>
              <a:chExt cx="5178151" cy="4051210"/>
            </a:xfrm>
          </p:grpSpPr>
          <p:pic>
            <p:nvPicPr>
              <p:cNvPr id="19" name="Picture 4" descr="\\.psf\Host\Users\eric\Graphic Tank\iPad Large.tif"/>
              <p:cNvPicPr>
                <a:picLocks noChangeAspect="1" noChangeArrowheads="1"/>
              </p:cNvPicPr>
              <p:nvPr/>
            </p:nvPicPr>
            <p:blipFill>
              <a:blip r:embed="rId4" cstate="screen"/>
              <a:srcRect/>
              <a:stretch>
                <a:fillRect/>
              </a:stretch>
            </p:blipFill>
            <p:spPr bwMode="auto">
              <a:xfrm rot="16200000">
                <a:off x="2573104" y="789824"/>
                <a:ext cx="4051210" cy="5178151"/>
              </a:xfrm>
              <a:prstGeom prst="rect">
                <a:avLst/>
              </a:prstGeom>
              <a:noFill/>
            </p:spPr>
          </p:pic>
          <p:pic>
            <p:nvPicPr>
              <p:cNvPr id="20" name="Picture 5" descr="\\.psf\Host\Users\eric\Graphic Tank\Sybase on iPad.PNG"/>
              <p:cNvPicPr>
                <a:picLocks noChangeAspect="1" noChangeArrowheads="1"/>
              </p:cNvPicPr>
              <p:nvPr/>
            </p:nvPicPr>
            <p:blipFill>
              <a:blip r:embed="rId5" cstate="screen"/>
              <a:srcRect/>
              <a:stretch>
                <a:fillRect/>
              </a:stretch>
            </p:blipFill>
            <p:spPr bwMode="auto">
              <a:xfrm rot="16200000">
                <a:off x="3061431" y="1312264"/>
                <a:ext cx="3106711" cy="4132286"/>
              </a:xfrm>
              <a:prstGeom prst="rect">
                <a:avLst/>
              </a:prstGeom>
              <a:noFill/>
              <a:effectLst>
                <a:innerShdw blurRad="114300">
                  <a:prstClr val="black"/>
                </a:innerShdw>
              </a:effectLst>
            </p:spPr>
          </p:pic>
        </p:grpSp>
        <p:pic>
          <p:nvPicPr>
            <p:cNvPr id="18" name="Picture 2" descr="\\.psf\Host\Users\eric\Dolphin\5685 SAP X14\Thierry Screenshots 9_3\Explorer\Explorer.JPG"/>
            <p:cNvPicPr>
              <a:picLocks noChangeAspect="1" noChangeArrowheads="1"/>
            </p:cNvPicPr>
            <p:nvPr/>
          </p:nvPicPr>
          <p:blipFill>
            <a:blip r:embed="rId6" cstate="screen"/>
            <a:srcRect/>
            <a:stretch>
              <a:fillRect/>
            </a:stretch>
          </p:blipFill>
          <p:spPr bwMode="auto">
            <a:xfrm>
              <a:off x="5471126" y="1648417"/>
              <a:ext cx="2660952" cy="1995714"/>
            </a:xfrm>
            <a:prstGeom prst="rect">
              <a:avLst/>
            </a:prstGeom>
            <a:noFill/>
            <a:effectLst>
              <a:innerShdw blurRad="114300">
                <a:prstClr val="black"/>
              </a:innerShdw>
            </a:effectLst>
          </p:spPr>
        </p:pic>
      </p:grpSp>
      <p:pic>
        <p:nvPicPr>
          <p:cNvPr id="15" name="Picture 14"/>
          <p:cNvPicPr>
            <a:picLocks noChangeAspect="1" noChangeArrowheads="1"/>
          </p:cNvPicPr>
          <p:nvPr/>
        </p:nvPicPr>
        <p:blipFill>
          <a:blip r:embed="rId7" cstate="print"/>
          <a:srcRect/>
          <a:stretch>
            <a:fillRect/>
          </a:stretch>
        </p:blipFill>
        <p:spPr bwMode="auto">
          <a:xfrm>
            <a:off x="6411009" y="3212552"/>
            <a:ext cx="2282458" cy="1711843"/>
          </a:xfrm>
          <a:prstGeom prst="rect">
            <a:avLst/>
          </a:prstGeom>
          <a:ln>
            <a:noFill/>
          </a:ln>
          <a:effectLst/>
          <a:scene3d>
            <a:camera prst="perspectiveHeroicExtremeLeftFacing" fov="2700000">
              <a:rot lat="0" lon="600000" rev="21480000"/>
            </a:camera>
            <a:lightRig rig="threePt" dir="t"/>
          </a:scene3d>
        </p:spPr>
      </p:pic>
      <p:pic>
        <p:nvPicPr>
          <p:cNvPr id="16" name="Picture 15"/>
          <p:cNvPicPr>
            <a:picLocks noChangeAspect="1" noChangeArrowheads="1"/>
          </p:cNvPicPr>
          <p:nvPr/>
        </p:nvPicPr>
        <p:blipFill>
          <a:blip r:embed="rId8" cstate="print"/>
          <a:srcRect/>
          <a:stretch>
            <a:fillRect/>
          </a:stretch>
        </p:blipFill>
        <p:spPr bwMode="auto">
          <a:xfrm>
            <a:off x="5410581" y="4457679"/>
            <a:ext cx="1817549" cy="1411442"/>
          </a:xfrm>
          <a:prstGeom prst="rect">
            <a:avLst/>
          </a:prstGeom>
          <a:noFill/>
          <a:ln w="9525">
            <a:noFill/>
            <a:miter lim="800000"/>
            <a:headEnd/>
            <a:tailEnd/>
          </a:ln>
          <a:scene3d>
            <a:camera prst="perspectiveHeroicExtremeLeftFacing"/>
            <a:lightRig rig="threePt" dir="t"/>
          </a:scene3d>
        </p:spPr>
      </p:pic>
    </p:spTree>
    <p:extLst>
      <p:ext uri="{BB962C8B-B14F-4D97-AF65-F5344CB8AC3E}">
        <p14:creationId xmlns:p14="http://schemas.microsoft.com/office/powerpoint/2010/main" val="4007930819"/>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err="1"/>
              <a:t>Lumira</a:t>
            </a:r>
            <a:r>
              <a:rPr lang="en-US" sz="3000" dirty="0"/>
              <a:t> on </a:t>
            </a:r>
            <a:r>
              <a:rPr lang="en-US" sz="3000" dirty="0" smtClean="0"/>
              <a:t>HANA Overview</a:t>
            </a:r>
            <a:endParaRPr lang="en-US" sz="3000" dirty="0"/>
          </a:p>
        </p:txBody>
      </p:sp>
      <p:sp>
        <p:nvSpPr>
          <p:cNvPr id="3" name="Text Placeholder 2"/>
          <p:cNvSpPr>
            <a:spLocks noGrp="1"/>
          </p:cNvSpPr>
          <p:nvPr>
            <p:ph type="body" sz="quarter" idx="10"/>
          </p:nvPr>
        </p:nvSpPr>
        <p:spPr>
          <a:xfrm>
            <a:off x="288731" y="2027264"/>
            <a:ext cx="3612887" cy="4391026"/>
          </a:xfrm>
        </p:spPr>
        <p:txBody>
          <a:bodyPr/>
          <a:lstStyle/>
          <a:p>
            <a:pPr marL="287884" indent="-287884">
              <a:buFont typeface="Arial"/>
              <a:buChar char="•"/>
            </a:pPr>
            <a:r>
              <a:rPr lang="en-US" b="0" dirty="0" smtClean="0">
                <a:solidFill>
                  <a:srgbClr val="666666"/>
                </a:solidFill>
                <a:latin typeface="Helvetica Neue"/>
                <a:cs typeface="Helvetica Neue"/>
              </a:rPr>
              <a:t>Acquire</a:t>
            </a:r>
            <a:r>
              <a:rPr lang="en-US" b="0" dirty="0">
                <a:solidFill>
                  <a:srgbClr val="666666"/>
                </a:solidFill>
                <a:latin typeface="Helvetica Neue"/>
                <a:cs typeface="Helvetica Neue"/>
              </a:rPr>
              <a:t>, discover, share, explore &amp; analyze </a:t>
            </a:r>
            <a:r>
              <a:rPr lang="en-US" b="0" dirty="0" smtClean="0">
                <a:solidFill>
                  <a:srgbClr val="666666"/>
                </a:solidFill>
                <a:latin typeface="Helvetica Neue"/>
                <a:cs typeface="Helvetica Neue"/>
              </a:rPr>
              <a:t>HANA data modeled / uploaded from HANA Studio, Visual Intelligence or directly from </a:t>
            </a:r>
            <a:r>
              <a:rPr lang="en-US" b="0" dirty="0" err="1" smtClean="0">
                <a:solidFill>
                  <a:srgbClr val="666666"/>
                </a:solidFill>
                <a:latin typeface="Helvetica Neue"/>
                <a:cs typeface="Helvetica Neue"/>
              </a:rPr>
              <a:t>Lumira</a:t>
            </a:r>
            <a:r>
              <a:rPr lang="en-US" b="0" dirty="0" smtClean="0">
                <a:solidFill>
                  <a:srgbClr val="666666"/>
                </a:solidFill>
                <a:latin typeface="Helvetica Neue"/>
                <a:cs typeface="Helvetica Neue"/>
              </a:rPr>
              <a:t> Web</a:t>
            </a:r>
          </a:p>
          <a:p>
            <a:pPr marL="287884" indent="-287884">
              <a:buFont typeface="Arial"/>
              <a:buChar char="•"/>
            </a:pPr>
            <a:r>
              <a:rPr lang="en-US" b="0" dirty="0" smtClean="0">
                <a:solidFill>
                  <a:srgbClr val="666666"/>
                </a:solidFill>
                <a:latin typeface="Helvetica Neue"/>
                <a:cs typeface="Helvetica Neue"/>
              </a:rPr>
              <a:t>HANA native - hosted </a:t>
            </a:r>
            <a:r>
              <a:rPr lang="en-US" b="0" dirty="0">
                <a:solidFill>
                  <a:srgbClr val="666666"/>
                </a:solidFill>
                <a:latin typeface="Helvetica Neue"/>
                <a:cs typeface="Helvetica Neue"/>
              </a:rPr>
              <a:t>on the </a:t>
            </a:r>
            <a:r>
              <a:rPr lang="en-US" b="0" dirty="0" smtClean="0">
                <a:solidFill>
                  <a:srgbClr val="666666"/>
                </a:solidFill>
                <a:latin typeface="Helvetica Neue"/>
                <a:cs typeface="Helvetica Neue"/>
              </a:rPr>
              <a:t>HANA Platform and Managed by HANA Studio administration console</a:t>
            </a:r>
          </a:p>
          <a:p>
            <a:pPr marL="287884" indent="-287884">
              <a:buFont typeface="Arial"/>
              <a:buChar char="•"/>
            </a:pPr>
            <a:r>
              <a:rPr lang="en-US" b="0" dirty="0" smtClean="0">
                <a:solidFill>
                  <a:srgbClr val="666666"/>
                </a:solidFill>
                <a:latin typeface="Helvetica Neue"/>
                <a:cs typeface="Helvetica Neue"/>
              </a:rPr>
              <a:t>Access from </a:t>
            </a:r>
            <a:r>
              <a:rPr lang="en-US" b="0" dirty="0" err="1" smtClean="0">
                <a:solidFill>
                  <a:srgbClr val="666666"/>
                </a:solidFill>
                <a:latin typeface="Helvetica Neue"/>
                <a:cs typeface="Helvetica Neue"/>
              </a:rPr>
              <a:t>Lumira</a:t>
            </a:r>
            <a:r>
              <a:rPr lang="en-US" b="0" dirty="0" smtClean="0">
                <a:solidFill>
                  <a:srgbClr val="666666"/>
                </a:solidFill>
                <a:latin typeface="Helvetica Neue"/>
                <a:cs typeface="Helvetica Neue"/>
              </a:rPr>
              <a:t> desktop, </a:t>
            </a:r>
            <a:r>
              <a:rPr lang="en-US" b="0" dirty="0" err="1" smtClean="0">
                <a:solidFill>
                  <a:srgbClr val="666666"/>
                </a:solidFill>
                <a:latin typeface="Helvetica Neue"/>
                <a:cs typeface="Helvetica Neue"/>
              </a:rPr>
              <a:t>Lumira</a:t>
            </a:r>
            <a:r>
              <a:rPr lang="en-US" b="0" dirty="0" smtClean="0">
                <a:solidFill>
                  <a:srgbClr val="666666"/>
                </a:solidFill>
                <a:latin typeface="Helvetica Neue"/>
                <a:cs typeface="Helvetica Neue"/>
              </a:rPr>
              <a:t> web &amp; Mobile BI (tablet)</a:t>
            </a:r>
            <a:r>
              <a:rPr lang="en-US" dirty="0" smtClean="0">
                <a:latin typeface="Helvetica Neue"/>
                <a:cs typeface="Helvetica Neue"/>
              </a:rPr>
              <a:t/>
            </a:r>
            <a:br>
              <a:rPr lang="en-US" dirty="0" smtClean="0">
                <a:latin typeface="Helvetica Neue"/>
                <a:cs typeface="Helvetica Neue"/>
              </a:rPr>
            </a:br>
            <a:endParaRPr lang="en-US" dirty="0" smtClean="0">
              <a:latin typeface="Helvetica Neue"/>
              <a:cs typeface="Helvetica Neue"/>
            </a:endParaRPr>
          </a:p>
          <a:p>
            <a:endParaRPr lang="en-US" dirty="0">
              <a:latin typeface="Helvetica Neue"/>
              <a:cs typeface="Helvetica Neue"/>
            </a:endParaRPr>
          </a:p>
        </p:txBody>
      </p:sp>
      <p:grpSp>
        <p:nvGrpSpPr>
          <p:cNvPr id="4" name="Group 3"/>
          <p:cNvGrpSpPr/>
          <p:nvPr/>
        </p:nvGrpSpPr>
        <p:grpSpPr>
          <a:xfrm>
            <a:off x="3947376" y="1641987"/>
            <a:ext cx="4911492" cy="3978269"/>
            <a:chOff x="4104470" y="1923845"/>
            <a:chExt cx="4425653" cy="3697067"/>
          </a:xfrm>
        </p:grpSpPr>
        <p:sp>
          <p:nvSpPr>
            <p:cNvPr id="36" name="Rounded Rectangle 35"/>
            <p:cNvSpPr/>
            <p:nvPr/>
          </p:nvSpPr>
          <p:spPr bwMode="gray">
            <a:xfrm>
              <a:off x="5493590" y="3511730"/>
              <a:ext cx="3036533" cy="1823346"/>
            </a:xfrm>
            <a:prstGeom prst="roundRect">
              <a:avLst>
                <a:gd name="adj" fmla="val 4198"/>
              </a:avLst>
            </a:prstGeom>
            <a:solidFill>
              <a:schemeClr val="bg1">
                <a:lumMod val="85000"/>
              </a:schemeClr>
            </a:solidFill>
            <a:ln w="6350" algn="ctr">
              <a:solidFill>
                <a:srgbClr val="99B7CA"/>
              </a:solidFill>
              <a:miter lim="800000"/>
              <a:headEnd/>
              <a:tailEnd/>
            </a:ln>
          </p:spPr>
          <p:txBody>
            <a:bodyPr lIns="75560" tIns="60447" rIns="75560" bIns="60447" rtlCol="0" anchor="t"/>
            <a:lstStyle/>
            <a:p>
              <a:pPr defTabSz="767692" fontAlgn="base">
                <a:spcBef>
                  <a:spcPct val="50000"/>
                </a:spcBef>
                <a:spcAft>
                  <a:spcPct val="0"/>
                </a:spcAft>
                <a:buClr>
                  <a:srgbClr val="F0AB00"/>
                </a:buClr>
                <a:buSzPct val="80000"/>
              </a:pPr>
              <a:r>
                <a:rPr lang="en-US" sz="1050" b="1" kern="0" dirty="0" smtClean="0">
                  <a:solidFill>
                    <a:srgbClr val="000000"/>
                  </a:solidFill>
                  <a:latin typeface="Helvetica Neue"/>
                  <a:ea typeface="Arial Unicode MS" pitchFamily="34" charset="-128"/>
                  <a:cs typeface="Helvetica Neue"/>
                </a:rPr>
                <a:t>HANA In-memory </a:t>
              </a:r>
              <a:r>
                <a:rPr lang="en-US" sz="1050" b="1" kern="0" dirty="0">
                  <a:solidFill>
                    <a:srgbClr val="000000"/>
                  </a:solidFill>
                  <a:latin typeface="Helvetica Neue"/>
                  <a:ea typeface="Arial Unicode MS" pitchFamily="34" charset="-128"/>
                  <a:cs typeface="Helvetica Neue"/>
                </a:rPr>
                <a:t>platform</a:t>
              </a:r>
            </a:p>
          </p:txBody>
        </p:sp>
        <p:sp>
          <p:nvSpPr>
            <p:cNvPr id="30" name="Rounded Rectangle 29"/>
            <p:cNvSpPr/>
            <p:nvPr/>
          </p:nvSpPr>
          <p:spPr bwMode="gray">
            <a:xfrm>
              <a:off x="5594833" y="3869464"/>
              <a:ext cx="2860761" cy="457094"/>
            </a:xfrm>
            <a:prstGeom prst="roundRect">
              <a:avLst/>
            </a:prstGeom>
            <a:solidFill>
              <a:schemeClr val="accent1"/>
            </a:solidFill>
            <a:ln w="6350" algn="ctr">
              <a:noFill/>
              <a:miter lim="800000"/>
              <a:headEnd/>
              <a:tailEnd/>
            </a:ln>
          </p:spPr>
          <p:txBody>
            <a:bodyPr lIns="75560" tIns="60447" rIns="75560" bIns="60447" rtlCol="0" anchor="ctr"/>
            <a:lstStyle/>
            <a:p>
              <a:pPr algn="ctr" defTabSz="767692" fontAlgn="base">
                <a:spcBef>
                  <a:spcPct val="50000"/>
                </a:spcBef>
                <a:spcAft>
                  <a:spcPct val="0"/>
                </a:spcAft>
                <a:buClr>
                  <a:srgbClr val="F0AB00"/>
                </a:buClr>
                <a:buSzPct val="80000"/>
              </a:pPr>
              <a:r>
                <a:rPr lang="en-US" sz="1000" kern="0" dirty="0" err="1">
                  <a:solidFill>
                    <a:srgbClr val="000000"/>
                  </a:solidFill>
                  <a:latin typeface="Helvetica Neue"/>
                  <a:ea typeface="Arial Unicode MS" pitchFamily="34" charset="-128"/>
                  <a:cs typeface="Helvetica Neue"/>
                </a:rPr>
                <a:t>Lumira</a:t>
              </a:r>
              <a:r>
                <a:rPr lang="en-US" sz="1000" kern="0" dirty="0">
                  <a:solidFill>
                    <a:srgbClr val="000000"/>
                  </a:solidFill>
                  <a:latin typeface="Helvetica Neue"/>
                  <a:ea typeface="Arial Unicode MS" pitchFamily="34" charset="-128"/>
                  <a:cs typeface="Helvetica Neue"/>
                </a:rPr>
                <a:t> on </a:t>
              </a:r>
              <a:r>
                <a:rPr lang="en-US" sz="1000" kern="0" dirty="0" smtClean="0">
                  <a:solidFill>
                    <a:srgbClr val="000000"/>
                  </a:solidFill>
                  <a:latin typeface="Helvetica Neue"/>
                  <a:ea typeface="Arial Unicode MS" pitchFamily="34" charset="-128"/>
                  <a:cs typeface="Helvetica Neue"/>
                </a:rPr>
                <a:t>HANA v1.0</a:t>
              </a:r>
              <a:endParaRPr lang="en-US" sz="1000" kern="0" dirty="0">
                <a:solidFill>
                  <a:srgbClr val="000000"/>
                </a:solidFill>
                <a:latin typeface="Helvetica Neue"/>
                <a:ea typeface="Arial Unicode MS" pitchFamily="34" charset="-128"/>
                <a:cs typeface="Helvetica Neue"/>
              </a:endParaRPr>
            </a:p>
          </p:txBody>
        </p:sp>
        <p:sp>
          <p:nvSpPr>
            <p:cNvPr id="34" name="TextBox 33"/>
            <p:cNvSpPr txBox="1"/>
            <p:nvPr/>
          </p:nvSpPr>
          <p:spPr>
            <a:xfrm>
              <a:off x="6933983" y="2454471"/>
              <a:ext cx="471143" cy="143010"/>
            </a:xfrm>
            <a:prstGeom prst="rect">
              <a:avLst/>
            </a:prstGeom>
            <a:noFill/>
          </p:spPr>
          <p:txBody>
            <a:bodyPr wrap="square" lIns="0" tIns="0" rIns="0" bIns="0" rtlCol="0">
              <a:spAutoFit/>
            </a:bodyPr>
            <a:lstStyle/>
            <a:p>
              <a:pPr defTabSz="914091" fontAlgn="base">
                <a:spcBef>
                  <a:spcPct val="50000"/>
                </a:spcBef>
                <a:spcAft>
                  <a:spcPct val="0"/>
                </a:spcAft>
                <a:buClr>
                  <a:srgbClr val="F0AB00"/>
                </a:buClr>
                <a:buSzPct val="80000"/>
              </a:pPr>
              <a:r>
                <a:rPr lang="en-US" sz="1000" kern="0" dirty="0">
                  <a:solidFill>
                    <a:srgbClr val="FFFFFF"/>
                  </a:solidFill>
                  <a:latin typeface="Helvetica Neue"/>
                  <a:ea typeface="Arial Unicode MS" pitchFamily="34" charset="-128"/>
                  <a:cs typeface="Helvetica Neue"/>
                </a:rPr>
                <a:t>browser</a:t>
              </a:r>
            </a:p>
          </p:txBody>
        </p:sp>
        <p:sp>
          <p:nvSpPr>
            <p:cNvPr id="44" name="Rounded Rectangle 43"/>
            <p:cNvSpPr/>
            <p:nvPr/>
          </p:nvSpPr>
          <p:spPr bwMode="gray">
            <a:xfrm>
              <a:off x="5602900" y="4660038"/>
              <a:ext cx="939847" cy="457094"/>
            </a:xfrm>
            <a:prstGeom prst="roundRect">
              <a:avLst/>
            </a:prstGeom>
            <a:solidFill>
              <a:srgbClr val="99B7CA"/>
            </a:solidFill>
            <a:ln w="6350" algn="ctr">
              <a:solidFill>
                <a:srgbClr val="99B7CA"/>
              </a:solidFill>
              <a:miter lim="800000"/>
              <a:headEnd/>
              <a:tailEnd/>
            </a:ln>
          </p:spPr>
          <p:txBody>
            <a:bodyPr lIns="75560" tIns="60447" rIns="75560" bIns="60447" rtlCol="0" anchor="ctr"/>
            <a:lstStyle/>
            <a:p>
              <a:pPr algn="ctr" defTabSz="767692" fontAlgn="base">
                <a:spcBef>
                  <a:spcPct val="50000"/>
                </a:spcBef>
                <a:spcAft>
                  <a:spcPct val="0"/>
                </a:spcAft>
                <a:buClr>
                  <a:srgbClr val="F0AB00"/>
                </a:buClr>
                <a:buSzPct val="80000"/>
              </a:pPr>
              <a:r>
                <a:rPr lang="en-US" sz="1000" kern="0" dirty="0">
                  <a:solidFill>
                    <a:srgbClr val="000000"/>
                  </a:solidFill>
                  <a:latin typeface="Helvetica Neue"/>
                  <a:ea typeface="Arial Unicode MS" pitchFamily="34" charset="-128"/>
                  <a:cs typeface="Helvetica Neue"/>
                </a:rPr>
                <a:t>Calculation Engine </a:t>
              </a:r>
            </a:p>
          </p:txBody>
        </p:sp>
        <p:pic>
          <p:nvPicPr>
            <p:cNvPr id="68" name="Picture 67"/>
            <p:cNvPicPr>
              <a:picLocks noChangeAspect="1"/>
            </p:cNvPicPr>
            <p:nvPr/>
          </p:nvPicPr>
          <p:blipFill>
            <a:blip r:embed="rId2"/>
            <a:stretch>
              <a:fillRect/>
            </a:stretch>
          </p:blipFill>
          <p:spPr>
            <a:xfrm rot="5400000">
              <a:off x="7473683" y="2010149"/>
              <a:ext cx="1055019" cy="882411"/>
            </a:xfrm>
            <a:prstGeom prst="rect">
              <a:avLst/>
            </a:prstGeom>
          </p:spPr>
        </p:pic>
        <p:grpSp>
          <p:nvGrpSpPr>
            <p:cNvPr id="86" name="Group 85"/>
            <p:cNvGrpSpPr/>
            <p:nvPr/>
          </p:nvGrpSpPr>
          <p:grpSpPr>
            <a:xfrm>
              <a:off x="5580763" y="2143982"/>
              <a:ext cx="888483" cy="698925"/>
              <a:chOff x="7750933" y="2120586"/>
              <a:chExt cx="1163428" cy="653436"/>
            </a:xfrm>
          </p:grpSpPr>
          <p:sp>
            <p:nvSpPr>
              <p:cNvPr id="87" name="Trapezoid 86"/>
              <p:cNvSpPr/>
              <p:nvPr/>
            </p:nvSpPr>
            <p:spPr bwMode="gray">
              <a:xfrm>
                <a:off x="7750933" y="2564430"/>
                <a:ext cx="1163428" cy="209592"/>
              </a:xfrm>
              <a:prstGeom prst="trapezoid">
                <a:avLst>
                  <a:gd name="adj" fmla="val 75003"/>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sp>
            <p:nvSpPr>
              <p:cNvPr id="88" name="Rectangle 87"/>
              <p:cNvSpPr/>
              <p:nvPr/>
            </p:nvSpPr>
            <p:spPr bwMode="gray">
              <a:xfrm>
                <a:off x="7912697" y="2120586"/>
                <a:ext cx="847130" cy="443844"/>
              </a:xfrm>
              <a:prstGeom prst="rect">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sp>
            <p:nvSpPr>
              <p:cNvPr id="89" name="Rectangle 88"/>
              <p:cNvSpPr/>
              <p:nvPr/>
            </p:nvSpPr>
            <p:spPr bwMode="gray">
              <a:xfrm>
                <a:off x="7947115" y="2155003"/>
                <a:ext cx="781288" cy="378082"/>
              </a:xfrm>
              <a:prstGeom prst="rect">
                <a:avLst/>
              </a:prstGeom>
              <a:solidFill>
                <a:srgbClr val="8AB54E"/>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grpSp>
        <p:sp>
          <p:nvSpPr>
            <p:cNvPr id="90" name="TextBox 89"/>
            <p:cNvSpPr txBox="1"/>
            <p:nvPr/>
          </p:nvSpPr>
          <p:spPr>
            <a:xfrm>
              <a:off x="5788900" y="2227350"/>
              <a:ext cx="471143" cy="286022"/>
            </a:xfrm>
            <a:prstGeom prst="rect">
              <a:avLst/>
            </a:prstGeom>
            <a:noFill/>
          </p:spPr>
          <p:txBody>
            <a:bodyPr wrap="square" lIns="0" tIns="0" rIns="0" bIns="0" rtlCol="0">
              <a:spAutoFit/>
            </a:bodyPr>
            <a:lstStyle/>
            <a:p>
              <a:pPr algn="ctr" defTabSz="914091" fontAlgn="base">
                <a:spcBef>
                  <a:spcPct val="50000"/>
                </a:spcBef>
                <a:spcAft>
                  <a:spcPct val="0"/>
                </a:spcAft>
                <a:buClr>
                  <a:srgbClr val="F0AB00"/>
                </a:buClr>
                <a:buSzPct val="80000"/>
              </a:pPr>
              <a:r>
                <a:rPr lang="en-US" sz="1000" kern="0" dirty="0" err="1">
                  <a:solidFill>
                    <a:srgbClr val="FFFFFF"/>
                  </a:solidFill>
                  <a:latin typeface="Helvetica Neue"/>
                  <a:ea typeface="Arial Unicode MS" pitchFamily="34" charset="-128"/>
                  <a:cs typeface="Helvetica Neue"/>
                </a:rPr>
                <a:t>Lumira</a:t>
              </a:r>
              <a:r>
                <a:rPr lang="en-US" sz="1000" kern="0" dirty="0">
                  <a:solidFill>
                    <a:srgbClr val="FFFFFF"/>
                  </a:solidFill>
                  <a:latin typeface="Helvetica Neue"/>
                  <a:ea typeface="Arial Unicode MS" pitchFamily="34" charset="-128"/>
                  <a:cs typeface="Helvetica Neue"/>
                </a:rPr>
                <a:t> Desktop</a:t>
              </a:r>
            </a:p>
          </p:txBody>
        </p:sp>
        <p:grpSp>
          <p:nvGrpSpPr>
            <p:cNvPr id="98" name="Group 97"/>
            <p:cNvGrpSpPr/>
            <p:nvPr/>
          </p:nvGrpSpPr>
          <p:grpSpPr>
            <a:xfrm>
              <a:off x="6636690" y="2140808"/>
              <a:ext cx="888483" cy="698925"/>
              <a:chOff x="7750933" y="2120586"/>
              <a:chExt cx="1163428" cy="653436"/>
            </a:xfrm>
          </p:grpSpPr>
          <p:sp>
            <p:nvSpPr>
              <p:cNvPr id="99" name="Trapezoid 98"/>
              <p:cNvSpPr/>
              <p:nvPr/>
            </p:nvSpPr>
            <p:spPr bwMode="gray">
              <a:xfrm>
                <a:off x="7750933" y="2564430"/>
                <a:ext cx="1163428" cy="209592"/>
              </a:xfrm>
              <a:prstGeom prst="trapezoid">
                <a:avLst>
                  <a:gd name="adj" fmla="val 75003"/>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sp>
            <p:nvSpPr>
              <p:cNvPr id="100" name="Rectangle 99"/>
              <p:cNvSpPr/>
              <p:nvPr/>
            </p:nvSpPr>
            <p:spPr bwMode="gray">
              <a:xfrm>
                <a:off x="7912697" y="2120586"/>
                <a:ext cx="847130" cy="443844"/>
              </a:xfrm>
              <a:prstGeom prst="rect">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sp>
            <p:nvSpPr>
              <p:cNvPr id="101" name="Rectangle 100"/>
              <p:cNvSpPr/>
              <p:nvPr/>
            </p:nvSpPr>
            <p:spPr bwMode="gray">
              <a:xfrm>
                <a:off x="7947115" y="2155003"/>
                <a:ext cx="781288" cy="378082"/>
              </a:xfrm>
              <a:prstGeom prst="rect">
                <a:avLst/>
              </a:prstGeom>
              <a:solidFill>
                <a:srgbClr val="8AB54E"/>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grpSp>
        <p:sp>
          <p:nvSpPr>
            <p:cNvPr id="102" name="TextBox 101"/>
            <p:cNvSpPr txBox="1"/>
            <p:nvPr/>
          </p:nvSpPr>
          <p:spPr>
            <a:xfrm>
              <a:off x="6835713" y="2233699"/>
              <a:ext cx="471143" cy="286022"/>
            </a:xfrm>
            <a:prstGeom prst="rect">
              <a:avLst/>
            </a:prstGeom>
            <a:noFill/>
          </p:spPr>
          <p:txBody>
            <a:bodyPr wrap="square" lIns="0" tIns="0" rIns="0" bIns="0" rtlCol="0">
              <a:spAutoFit/>
            </a:bodyPr>
            <a:lstStyle/>
            <a:p>
              <a:pPr algn="ctr" defTabSz="914091" fontAlgn="base">
                <a:spcBef>
                  <a:spcPct val="50000"/>
                </a:spcBef>
                <a:spcAft>
                  <a:spcPct val="0"/>
                </a:spcAft>
                <a:buClr>
                  <a:srgbClr val="F0AB00"/>
                </a:buClr>
                <a:buSzPct val="80000"/>
              </a:pPr>
              <a:r>
                <a:rPr lang="en-US" sz="1000" kern="0" dirty="0" err="1">
                  <a:solidFill>
                    <a:srgbClr val="FFFFFF"/>
                  </a:solidFill>
                  <a:latin typeface="Helvetica Neue"/>
                  <a:ea typeface="Arial Unicode MS" pitchFamily="34" charset="-128"/>
                  <a:cs typeface="Helvetica Neue"/>
                </a:rPr>
                <a:t>Lumira</a:t>
              </a:r>
              <a:r>
                <a:rPr lang="en-US" sz="1000" kern="0" dirty="0">
                  <a:solidFill>
                    <a:srgbClr val="FFFFFF"/>
                  </a:solidFill>
                  <a:latin typeface="Helvetica Neue"/>
                  <a:ea typeface="Arial Unicode MS" pitchFamily="34" charset="-128"/>
                  <a:cs typeface="Helvetica Neue"/>
                </a:rPr>
                <a:t> Web</a:t>
              </a:r>
            </a:p>
          </p:txBody>
        </p:sp>
        <p:sp>
          <p:nvSpPr>
            <p:cNvPr id="103" name="Rectangle 102"/>
            <p:cNvSpPr/>
            <p:nvPr/>
          </p:nvSpPr>
          <p:spPr bwMode="gray">
            <a:xfrm>
              <a:off x="7726389" y="2190316"/>
              <a:ext cx="599356" cy="502865"/>
            </a:xfrm>
            <a:prstGeom prst="rect">
              <a:avLst/>
            </a:prstGeom>
            <a:solidFill>
              <a:srgbClr val="8AB54E"/>
            </a:solidFill>
            <a:ln w="19050" cmpd="sng" algn="ctr">
              <a:solidFill>
                <a:srgbClr val="648436"/>
              </a:solidFill>
              <a:miter lim="800000"/>
              <a:headEnd/>
              <a:tailEnd/>
            </a:ln>
          </p:spPr>
          <p:txBody>
            <a:bodyPr lIns="75560" tIns="60447" rIns="75560" bIns="60447" rtlCol="0" anchor="ctr"/>
            <a:lstStyle/>
            <a:p>
              <a:pPr algn="ctr" defTabSz="984411" fontAlgn="base">
                <a:spcBef>
                  <a:spcPct val="50000"/>
                </a:spcBef>
                <a:spcAft>
                  <a:spcPct val="0"/>
                </a:spcAft>
                <a:buClr>
                  <a:srgbClr val="F0AB00"/>
                </a:buClr>
                <a:buSzPct val="80000"/>
              </a:pPr>
              <a:endParaRPr lang="en-US" sz="1000" kern="0" dirty="0">
                <a:solidFill>
                  <a:srgbClr val="000000"/>
                </a:solidFill>
                <a:latin typeface="Helvetica Neue"/>
                <a:ea typeface="Arial Unicode MS" pitchFamily="34" charset="-128"/>
                <a:cs typeface="Helvetica Neue"/>
              </a:endParaRPr>
            </a:p>
          </p:txBody>
        </p:sp>
        <p:sp>
          <p:nvSpPr>
            <p:cNvPr id="104" name="TextBox 103"/>
            <p:cNvSpPr txBox="1"/>
            <p:nvPr/>
          </p:nvSpPr>
          <p:spPr>
            <a:xfrm>
              <a:off x="7638385" y="2216159"/>
              <a:ext cx="727042" cy="429032"/>
            </a:xfrm>
            <a:prstGeom prst="rect">
              <a:avLst/>
            </a:prstGeom>
            <a:noFill/>
          </p:spPr>
          <p:txBody>
            <a:bodyPr wrap="square" lIns="0" tIns="0" rIns="0" bIns="0" rtlCol="0">
              <a:spAutoFit/>
            </a:bodyPr>
            <a:lstStyle/>
            <a:p>
              <a:pPr algn="ctr" defTabSz="914091" fontAlgn="base">
                <a:spcAft>
                  <a:spcPct val="0"/>
                </a:spcAft>
                <a:buClr>
                  <a:srgbClr val="F0AB00"/>
                </a:buClr>
                <a:buSzPct val="80000"/>
              </a:pPr>
              <a:r>
                <a:rPr lang="en-US" sz="1000" kern="0" dirty="0" err="1">
                  <a:solidFill>
                    <a:srgbClr val="FFFFFF"/>
                  </a:solidFill>
                  <a:latin typeface="Helvetica Neue"/>
                  <a:ea typeface="Arial Unicode MS" pitchFamily="34" charset="-128"/>
                  <a:cs typeface="Helvetica Neue"/>
                </a:rPr>
                <a:t>Lumira</a:t>
              </a:r>
              <a:endParaRPr lang="en-US" sz="1000" kern="0" dirty="0">
                <a:solidFill>
                  <a:srgbClr val="FFFFFF"/>
                </a:solidFill>
                <a:latin typeface="Helvetica Neue"/>
                <a:ea typeface="Arial Unicode MS" pitchFamily="34" charset="-128"/>
                <a:cs typeface="Helvetica Neue"/>
              </a:endParaRPr>
            </a:p>
            <a:p>
              <a:pPr algn="ctr" defTabSz="914091" fontAlgn="base">
                <a:spcAft>
                  <a:spcPct val="0"/>
                </a:spcAft>
                <a:buClr>
                  <a:srgbClr val="F0AB00"/>
                </a:buClr>
                <a:buSzPct val="80000"/>
              </a:pPr>
              <a:r>
                <a:rPr lang="en-US" sz="1000" kern="0" dirty="0">
                  <a:solidFill>
                    <a:srgbClr val="FFFFFF"/>
                  </a:solidFill>
                  <a:latin typeface="Helvetica Neue"/>
                  <a:ea typeface="Arial Unicode MS" pitchFamily="34" charset="-128"/>
                  <a:cs typeface="Helvetica Neue"/>
                </a:rPr>
                <a:t>Tablet</a:t>
              </a:r>
            </a:p>
            <a:p>
              <a:pPr algn="ctr" defTabSz="914091" fontAlgn="base">
                <a:spcAft>
                  <a:spcPct val="0"/>
                </a:spcAft>
                <a:buClr>
                  <a:srgbClr val="F0AB00"/>
                </a:buClr>
                <a:buSzPct val="80000"/>
              </a:pPr>
              <a:r>
                <a:rPr lang="en-US" sz="600" kern="0" dirty="0">
                  <a:solidFill>
                    <a:srgbClr val="FFFFFF"/>
                  </a:solidFill>
                  <a:latin typeface="Helvetica Neue"/>
                  <a:ea typeface="Arial Unicode MS" pitchFamily="34" charset="-128"/>
                  <a:cs typeface="Helvetica Neue"/>
                </a:rPr>
                <a:t>(</a:t>
              </a:r>
              <a:r>
                <a:rPr lang="en-US" sz="800" kern="0" dirty="0" err="1">
                  <a:solidFill>
                    <a:srgbClr val="FFFFFF"/>
                  </a:solidFill>
                  <a:latin typeface="Helvetica Neue"/>
                  <a:ea typeface="Arial Unicode MS" pitchFamily="34" charset="-128"/>
                  <a:cs typeface="Helvetica Neue"/>
                </a:rPr>
                <a:t>MobI</a:t>
              </a:r>
              <a:r>
                <a:rPr lang="en-US" sz="800" kern="0" dirty="0">
                  <a:solidFill>
                    <a:srgbClr val="FFFFFF"/>
                  </a:solidFill>
                  <a:latin typeface="Helvetica Neue"/>
                  <a:ea typeface="Arial Unicode MS" pitchFamily="34" charset="-128"/>
                  <a:cs typeface="Helvetica Neue"/>
                </a:rPr>
                <a:t> / Safari </a:t>
              </a:r>
              <a:r>
                <a:rPr lang="en-US" sz="1000" kern="0" dirty="0">
                  <a:solidFill>
                    <a:srgbClr val="FFFFFF"/>
                  </a:solidFill>
                  <a:latin typeface="Helvetica Neue"/>
                  <a:ea typeface="Arial Unicode MS" pitchFamily="34" charset="-128"/>
                  <a:cs typeface="Helvetica Neue"/>
                </a:rPr>
                <a:t>)</a:t>
              </a:r>
              <a:endParaRPr lang="en-US" sz="1100" kern="0" dirty="0">
                <a:solidFill>
                  <a:srgbClr val="FFFFFF"/>
                </a:solidFill>
                <a:latin typeface="Helvetica Neue"/>
                <a:ea typeface="Arial Unicode MS" pitchFamily="34" charset="-128"/>
                <a:cs typeface="Helvetica Neue"/>
              </a:endParaRPr>
            </a:p>
          </p:txBody>
        </p:sp>
        <p:grpSp>
          <p:nvGrpSpPr>
            <p:cNvPr id="115" name="Group 114"/>
            <p:cNvGrpSpPr/>
            <p:nvPr/>
          </p:nvGrpSpPr>
          <p:grpSpPr>
            <a:xfrm>
              <a:off x="4174903" y="4586459"/>
              <a:ext cx="888483" cy="698921"/>
              <a:chOff x="5335199" y="3949512"/>
              <a:chExt cx="1184952" cy="699087"/>
            </a:xfrm>
          </p:grpSpPr>
          <p:grpSp>
            <p:nvGrpSpPr>
              <p:cNvPr id="110" name="Group 109"/>
              <p:cNvGrpSpPr/>
              <p:nvPr/>
            </p:nvGrpSpPr>
            <p:grpSpPr>
              <a:xfrm>
                <a:off x="5335199" y="3949512"/>
                <a:ext cx="1184952" cy="699087"/>
                <a:chOff x="7750933" y="2120586"/>
                <a:chExt cx="1163428" cy="653436"/>
              </a:xfrm>
            </p:grpSpPr>
            <p:sp>
              <p:nvSpPr>
                <p:cNvPr id="111" name="Trapezoid 110"/>
                <p:cNvSpPr/>
                <p:nvPr/>
              </p:nvSpPr>
              <p:spPr bwMode="gray">
                <a:xfrm>
                  <a:off x="7750933" y="2564430"/>
                  <a:ext cx="1163428" cy="209592"/>
                </a:xfrm>
                <a:prstGeom prst="trapezoid">
                  <a:avLst>
                    <a:gd name="adj" fmla="val 75003"/>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900" kern="0" dirty="0">
                    <a:solidFill>
                      <a:srgbClr val="000000"/>
                    </a:solidFill>
                    <a:latin typeface="Helvetica Neue"/>
                    <a:ea typeface="Arial Unicode MS" pitchFamily="34" charset="-128"/>
                    <a:cs typeface="Helvetica Neue"/>
                  </a:endParaRPr>
                </a:p>
              </p:txBody>
            </p:sp>
            <p:sp>
              <p:nvSpPr>
                <p:cNvPr id="112" name="Rectangle 111"/>
                <p:cNvSpPr/>
                <p:nvPr/>
              </p:nvSpPr>
              <p:spPr bwMode="gray">
                <a:xfrm>
                  <a:off x="7912697" y="2120586"/>
                  <a:ext cx="847130" cy="443844"/>
                </a:xfrm>
                <a:prstGeom prst="rect">
                  <a:avLst/>
                </a:prstGeom>
                <a:solidFill>
                  <a:srgbClr val="666666"/>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900" kern="0" dirty="0">
                    <a:solidFill>
                      <a:srgbClr val="000000"/>
                    </a:solidFill>
                    <a:latin typeface="Helvetica Neue"/>
                    <a:ea typeface="Arial Unicode MS" pitchFamily="34" charset="-128"/>
                    <a:cs typeface="Helvetica Neue"/>
                  </a:endParaRPr>
                </a:p>
              </p:txBody>
            </p:sp>
            <p:sp>
              <p:nvSpPr>
                <p:cNvPr id="113" name="Rectangle 112"/>
                <p:cNvSpPr/>
                <p:nvPr/>
              </p:nvSpPr>
              <p:spPr bwMode="gray">
                <a:xfrm>
                  <a:off x="7947115" y="2155003"/>
                  <a:ext cx="781288" cy="378082"/>
                </a:xfrm>
                <a:prstGeom prst="rect">
                  <a:avLst/>
                </a:prstGeom>
                <a:solidFill>
                  <a:schemeClr val="accent5">
                    <a:lumMod val="60000"/>
                    <a:lumOff val="40000"/>
                  </a:schemeClr>
                </a:solidFill>
                <a:ln w="19050" cmpd="sng" algn="ctr">
                  <a:solidFill>
                    <a:srgbClr val="648436"/>
                  </a:solidFill>
                  <a:miter lim="800000"/>
                  <a:headEnd/>
                  <a:tailEnd/>
                </a:ln>
              </p:spPr>
              <p:txBody>
                <a:bodyPr lIns="90000" tIns="72000" rIns="90000" bIns="72000" rtlCol="0" anchor="ctr"/>
                <a:lstStyle/>
                <a:p>
                  <a:pPr algn="ctr" defTabSz="984411" fontAlgn="base">
                    <a:spcBef>
                      <a:spcPct val="50000"/>
                    </a:spcBef>
                    <a:spcAft>
                      <a:spcPct val="0"/>
                    </a:spcAft>
                    <a:buClr>
                      <a:srgbClr val="F0AB00"/>
                    </a:buClr>
                    <a:buSzPct val="80000"/>
                  </a:pPr>
                  <a:endParaRPr lang="en-US" sz="900" kern="0" dirty="0">
                    <a:solidFill>
                      <a:srgbClr val="000000"/>
                    </a:solidFill>
                    <a:latin typeface="Helvetica Neue"/>
                    <a:ea typeface="Arial Unicode MS" pitchFamily="34" charset="-128"/>
                    <a:cs typeface="Helvetica Neue"/>
                  </a:endParaRPr>
                </a:p>
              </p:txBody>
            </p:sp>
          </p:grpSp>
          <p:sp>
            <p:nvSpPr>
              <p:cNvPr id="114" name="TextBox 113"/>
              <p:cNvSpPr txBox="1"/>
              <p:nvPr/>
            </p:nvSpPr>
            <p:spPr>
              <a:xfrm>
                <a:off x="5619137" y="4025882"/>
                <a:ext cx="628354" cy="307848"/>
              </a:xfrm>
              <a:prstGeom prst="rect">
                <a:avLst/>
              </a:prstGeom>
              <a:noFill/>
            </p:spPr>
            <p:txBody>
              <a:bodyPr wrap="square" lIns="0" tIns="0" rIns="0" bIns="0" rtlCol="0">
                <a:spAutoFit/>
              </a:bodyPr>
              <a:lstStyle/>
              <a:p>
                <a:pPr algn="ctr" defTabSz="914091" fontAlgn="base">
                  <a:spcBef>
                    <a:spcPct val="50000"/>
                  </a:spcBef>
                  <a:spcAft>
                    <a:spcPct val="0"/>
                  </a:spcAft>
                  <a:buClr>
                    <a:srgbClr val="F0AB00"/>
                  </a:buClr>
                  <a:buSzPct val="80000"/>
                </a:pPr>
                <a:r>
                  <a:rPr lang="en-US" sz="1050" kern="0" dirty="0" smtClean="0">
                    <a:solidFill>
                      <a:srgbClr val="FFFFFF"/>
                    </a:solidFill>
                    <a:latin typeface="Helvetica Neue"/>
                    <a:ea typeface="Arial Unicode MS" pitchFamily="34" charset="-128"/>
                    <a:cs typeface="Helvetica Neue"/>
                  </a:rPr>
                  <a:t>HANA</a:t>
                </a:r>
                <a:r>
                  <a:rPr lang="en-US" sz="1050" kern="0" dirty="0">
                    <a:solidFill>
                      <a:srgbClr val="FFFFFF"/>
                    </a:solidFill>
                    <a:latin typeface="Helvetica Neue"/>
                    <a:ea typeface="Arial Unicode MS" pitchFamily="34" charset="-128"/>
                    <a:cs typeface="Helvetica Neue"/>
                  </a:rPr>
                  <a:t/>
                </a:r>
                <a:br>
                  <a:rPr lang="en-US" sz="1050" kern="0" dirty="0">
                    <a:solidFill>
                      <a:srgbClr val="FFFFFF"/>
                    </a:solidFill>
                    <a:latin typeface="Helvetica Neue"/>
                    <a:ea typeface="Arial Unicode MS" pitchFamily="34" charset="-128"/>
                    <a:cs typeface="Helvetica Neue"/>
                  </a:rPr>
                </a:br>
                <a:r>
                  <a:rPr lang="en-US" sz="1050" kern="0" dirty="0">
                    <a:solidFill>
                      <a:srgbClr val="FFFFFF"/>
                    </a:solidFill>
                    <a:latin typeface="Helvetica Neue"/>
                    <a:ea typeface="Arial Unicode MS" pitchFamily="34" charset="-128"/>
                    <a:cs typeface="Helvetica Neue"/>
                  </a:rPr>
                  <a:t>Studio</a:t>
                </a:r>
              </a:p>
            </p:txBody>
          </p:sp>
        </p:grpSp>
        <p:sp>
          <p:nvSpPr>
            <p:cNvPr id="117" name="TextBox 116"/>
            <p:cNvSpPr txBox="1"/>
            <p:nvPr/>
          </p:nvSpPr>
          <p:spPr>
            <a:xfrm>
              <a:off x="4104470" y="5406396"/>
              <a:ext cx="1073216" cy="214516"/>
            </a:xfrm>
            <a:prstGeom prst="rect">
              <a:avLst/>
            </a:prstGeom>
            <a:noFill/>
          </p:spPr>
          <p:txBody>
            <a:bodyPr wrap="none" lIns="0" tIns="0" rIns="0" bIns="0" rtlCol="0">
              <a:spAutoFit/>
            </a:bodyPr>
            <a:lstStyle/>
            <a:p>
              <a:pPr algn="ctr" defTabSz="914091" fontAlgn="base">
                <a:lnSpc>
                  <a:spcPts val="638"/>
                </a:lnSpc>
                <a:spcBef>
                  <a:spcPct val="50000"/>
                </a:spcBef>
                <a:spcAft>
                  <a:spcPct val="0"/>
                </a:spcAft>
                <a:buClr>
                  <a:srgbClr val="F0AB00"/>
                </a:buClr>
                <a:buSzPct val="80000"/>
              </a:pPr>
              <a:r>
                <a:rPr lang="en-US" sz="1000" kern="0" dirty="0" smtClean="0">
                  <a:solidFill>
                    <a:srgbClr val="000000"/>
                  </a:solidFill>
                  <a:latin typeface="Helvetica Neue"/>
                  <a:ea typeface="Arial Unicode MS" pitchFamily="34" charset="-128"/>
                  <a:cs typeface="Helvetica Neue"/>
                </a:rPr>
                <a:t>HANA data </a:t>
              </a:r>
              <a:r>
                <a:rPr lang="en-US" sz="1000" kern="0" dirty="0">
                  <a:solidFill>
                    <a:srgbClr val="000000"/>
                  </a:solidFill>
                  <a:latin typeface="Helvetica Neue"/>
                  <a:ea typeface="Arial Unicode MS" pitchFamily="34" charset="-128"/>
                  <a:cs typeface="Helvetica Neue"/>
                </a:rPr>
                <a:t>modeling</a:t>
              </a:r>
            </a:p>
            <a:p>
              <a:pPr algn="ctr" defTabSz="914091" fontAlgn="base">
                <a:lnSpc>
                  <a:spcPts val="638"/>
                </a:lnSpc>
                <a:spcBef>
                  <a:spcPct val="50000"/>
                </a:spcBef>
                <a:spcAft>
                  <a:spcPct val="0"/>
                </a:spcAft>
                <a:buClr>
                  <a:srgbClr val="F0AB00"/>
                </a:buClr>
                <a:buSzPct val="80000"/>
              </a:pPr>
              <a:r>
                <a:rPr lang="en-US" sz="1000" kern="0" dirty="0">
                  <a:solidFill>
                    <a:srgbClr val="000000"/>
                  </a:solidFill>
                  <a:latin typeface="Helvetica Neue"/>
                  <a:ea typeface="Arial Unicode MS" pitchFamily="34" charset="-128"/>
                  <a:cs typeface="Helvetica Neue"/>
                </a:rPr>
                <a:t>&amp; Administration</a:t>
              </a:r>
            </a:p>
          </p:txBody>
        </p:sp>
        <p:cxnSp>
          <p:nvCxnSpPr>
            <p:cNvPr id="127" name="Straight Arrow Connector 126"/>
            <p:cNvCxnSpPr/>
            <p:nvPr/>
          </p:nvCxnSpPr>
          <p:spPr>
            <a:xfrm>
              <a:off x="6097638" y="2890442"/>
              <a:ext cx="0" cy="612633"/>
            </a:xfrm>
            <a:prstGeom prst="straightConnector1">
              <a:avLst/>
            </a:prstGeom>
            <a:ln w="28575" cmpd="sng">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7093932" y="2890442"/>
              <a:ext cx="0" cy="612633"/>
            </a:xfrm>
            <a:prstGeom prst="straightConnector1">
              <a:avLst/>
            </a:prstGeom>
            <a:ln w="28575" cmpd="sng">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8090225" y="2890442"/>
              <a:ext cx="0" cy="612633"/>
            </a:xfrm>
            <a:prstGeom prst="straightConnector1">
              <a:avLst/>
            </a:prstGeom>
            <a:ln w="28575" cmpd="sng">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5769520" y="3111087"/>
              <a:ext cx="2556225" cy="153888"/>
            </a:xfrm>
            <a:prstGeom prst="rect">
              <a:avLst/>
            </a:prstGeom>
            <a:solidFill>
              <a:schemeClr val="bg1"/>
            </a:solidFill>
          </p:spPr>
          <p:txBody>
            <a:bodyPr wrap="square" lIns="0" tIns="0" rIns="0" bIns="0" rtlCol="0">
              <a:spAutoFit/>
            </a:bodyPr>
            <a:lstStyle/>
            <a:p>
              <a:pPr algn="dist" defTabSz="914091" fontAlgn="base">
                <a:spcBef>
                  <a:spcPct val="50000"/>
                </a:spcBef>
                <a:spcAft>
                  <a:spcPct val="0"/>
                </a:spcAft>
                <a:buClr>
                  <a:srgbClr val="F0AB00"/>
                </a:buClr>
                <a:buSzPct val="80000"/>
              </a:pPr>
              <a:r>
                <a:rPr lang="en-US" sz="1050" kern="0" dirty="0">
                  <a:solidFill>
                    <a:srgbClr val="000000"/>
                  </a:solidFill>
                  <a:latin typeface="Helvetica Neue"/>
                  <a:ea typeface="Arial Unicode MS" pitchFamily="34" charset="-128"/>
                  <a:cs typeface="Helvetica Neue"/>
                </a:rPr>
                <a:t>Uploading, Exploring &amp; Analyzing Hana Data</a:t>
              </a:r>
            </a:p>
          </p:txBody>
        </p:sp>
        <p:cxnSp>
          <p:nvCxnSpPr>
            <p:cNvPr id="132" name="Straight Arrow Connector 131"/>
            <p:cNvCxnSpPr/>
            <p:nvPr/>
          </p:nvCxnSpPr>
          <p:spPr>
            <a:xfrm flipV="1">
              <a:off x="5002807" y="4892997"/>
              <a:ext cx="449939" cy="6349"/>
            </a:xfrm>
            <a:prstGeom prst="straightConnector1">
              <a:avLst/>
            </a:prstGeom>
            <a:ln w="28575" cmpd="sng">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5601238" y="4385528"/>
              <a:ext cx="2854357" cy="210448"/>
            </a:xfrm>
            <a:prstGeom prst="roundRect">
              <a:avLst/>
            </a:prstGeom>
            <a:solidFill>
              <a:srgbClr val="99B7CA"/>
            </a:solidFill>
            <a:ln w="6350" algn="ctr">
              <a:solidFill>
                <a:srgbClr val="99B7CA"/>
              </a:solidFill>
              <a:miter lim="800000"/>
              <a:headEnd/>
              <a:tailEnd/>
            </a:ln>
          </p:spPr>
          <p:txBody>
            <a:bodyPr lIns="75560" tIns="60447" rIns="75560" bIns="60447" rtlCol="0" anchor="ctr"/>
            <a:lstStyle/>
            <a:p>
              <a:pPr algn="ctr" defTabSz="767692" fontAlgn="base">
                <a:spcBef>
                  <a:spcPct val="50000"/>
                </a:spcBef>
                <a:spcAft>
                  <a:spcPct val="0"/>
                </a:spcAft>
                <a:buClr>
                  <a:srgbClr val="F0AB00"/>
                </a:buClr>
                <a:buSzPct val="80000"/>
              </a:pPr>
              <a:r>
                <a:rPr lang="en-US" sz="1000" kern="0" dirty="0" smtClean="0">
                  <a:solidFill>
                    <a:srgbClr val="000000"/>
                  </a:solidFill>
                  <a:latin typeface="Helvetica Neue"/>
                  <a:ea typeface="Arial Unicode MS" pitchFamily="34" charset="-128"/>
                  <a:cs typeface="Helvetica Neue"/>
                </a:rPr>
                <a:t>HANA XS </a:t>
              </a:r>
              <a:r>
                <a:rPr lang="en-US" sz="1000" kern="0" dirty="0">
                  <a:solidFill>
                    <a:srgbClr val="000000"/>
                  </a:solidFill>
                  <a:latin typeface="Helvetica Neue"/>
                  <a:ea typeface="Arial Unicode MS" pitchFamily="34" charset="-128"/>
                  <a:cs typeface="Helvetica Neue"/>
                </a:rPr>
                <a:t>Engine (XSE)</a:t>
              </a:r>
            </a:p>
          </p:txBody>
        </p:sp>
        <p:sp>
          <p:nvSpPr>
            <p:cNvPr id="37" name="Rounded Rectangle 36"/>
            <p:cNvSpPr/>
            <p:nvPr/>
          </p:nvSpPr>
          <p:spPr bwMode="gray">
            <a:xfrm>
              <a:off x="6570085" y="4657825"/>
              <a:ext cx="939847" cy="457094"/>
            </a:xfrm>
            <a:prstGeom prst="roundRect">
              <a:avLst/>
            </a:prstGeom>
            <a:solidFill>
              <a:srgbClr val="99B7CA"/>
            </a:solidFill>
            <a:ln w="6350" algn="ctr">
              <a:solidFill>
                <a:srgbClr val="99B7CA"/>
              </a:solidFill>
              <a:miter lim="800000"/>
              <a:headEnd/>
              <a:tailEnd/>
            </a:ln>
          </p:spPr>
          <p:txBody>
            <a:bodyPr lIns="75560" tIns="60447" rIns="75560" bIns="60447" rtlCol="0" anchor="ctr"/>
            <a:lstStyle/>
            <a:p>
              <a:pPr algn="ctr" defTabSz="767692" fontAlgn="base">
                <a:spcBef>
                  <a:spcPct val="50000"/>
                </a:spcBef>
                <a:spcAft>
                  <a:spcPct val="0"/>
                </a:spcAft>
                <a:buClr>
                  <a:srgbClr val="F0AB00"/>
                </a:buClr>
                <a:buSzPct val="80000"/>
              </a:pPr>
              <a:r>
                <a:rPr lang="en-US" sz="1000" kern="0" dirty="0">
                  <a:solidFill>
                    <a:srgbClr val="000000"/>
                  </a:solidFill>
                  <a:latin typeface="Helvetica Neue"/>
                  <a:ea typeface="Arial Unicode MS" pitchFamily="34" charset="-128"/>
                  <a:cs typeface="Helvetica Neue"/>
                </a:rPr>
                <a:t>Security / IDM Services …</a:t>
              </a:r>
            </a:p>
          </p:txBody>
        </p:sp>
        <p:sp>
          <p:nvSpPr>
            <p:cNvPr id="38" name="Rounded Rectangle 37"/>
            <p:cNvSpPr/>
            <p:nvPr/>
          </p:nvSpPr>
          <p:spPr bwMode="gray">
            <a:xfrm>
              <a:off x="7528990" y="4666652"/>
              <a:ext cx="939847" cy="457094"/>
            </a:xfrm>
            <a:prstGeom prst="roundRect">
              <a:avLst/>
            </a:prstGeom>
            <a:solidFill>
              <a:srgbClr val="99B7CA"/>
            </a:solidFill>
            <a:ln w="6350" algn="ctr">
              <a:solidFill>
                <a:srgbClr val="99B7CA"/>
              </a:solidFill>
              <a:miter lim="800000"/>
              <a:headEnd/>
              <a:tailEnd/>
            </a:ln>
          </p:spPr>
          <p:txBody>
            <a:bodyPr lIns="75560" tIns="60447" rIns="75560" bIns="60447" rtlCol="0" anchor="ctr"/>
            <a:lstStyle/>
            <a:p>
              <a:pPr algn="ctr" defTabSz="767692" fontAlgn="base">
                <a:spcBef>
                  <a:spcPct val="50000"/>
                </a:spcBef>
                <a:spcAft>
                  <a:spcPct val="0"/>
                </a:spcAft>
                <a:buClr>
                  <a:srgbClr val="F0AB00"/>
                </a:buClr>
                <a:buSzPct val="80000"/>
              </a:pPr>
              <a:r>
                <a:rPr lang="en-US" sz="1000" kern="0" dirty="0">
                  <a:solidFill>
                    <a:srgbClr val="000000"/>
                  </a:solidFill>
                  <a:latin typeface="Helvetica Neue"/>
                  <a:ea typeface="Arial Unicode MS" pitchFamily="34" charset="-128"/>
                  <a:cs typeface="Helvetica Neue"/>
                </a:rPr>
                <a:t>System Landscape </a:t>
              </a:r>
            </a:p>
          </p:txBody>
        </p:sp>
      </p:grpSp>
    </p:spTree>
    <p:extLst>
      <p:ext uri="{BB962C8B-B14F-4D97-AF65-F5344CB8AC3E}">
        <p14:creationId xmlns:p14="http://schemas.microsoft.com/office/powerpoint/2010/main" val="33037680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gray">
          <a:xfrm>
            <a:off x="324001" y="4171151"/>
            <a:ext cx="4840666" cy="287291"/>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 name="Rectangle 2"/>
          <p:cNvSpPr/>
          <p:nvPr/>
        </p:nvSpPr>
        <p:spPr bwMode="gray">
          <a:xfrm>
            <a:off x="324001" y="1295976"/>
            <a:ext cx="4840666" cy="287291"/>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a:t>
            </a:r>
            <a:r>
              <a:rPr lang="en-US" dirty="0" err="1"/>
              <a:t>BusinessObjects</a:t>
            </a:r>
            <a:r>
              <a:rPr lang="en-US" dirty="0"/>
              <a:t> </a:t>
            </a:r>
            <a:r>
              <a:rPr lang="en-US" dirty="0" smtClean="0"/>
              <a:t>BI and HANA – Client tools  </a:t>
            </a:r>
            <a:r>
              <a:rPr lang="en-US" dirty="0"/>
              <a:t/>
            </a:r>
            <a:br>
              <a:rPr lang="en-US" dirty="0"/>
            </a:br>
            <a:r>
              <a:rPr lang="en-US" sz="2000" b="0" dirty="0" smtClean="0"/>
              <a:t>Dashboards and apps</a:t>
            </a:r>
            <a:endParaRPr lang="de-DE" sz="2000" b="0" dirty="0"/>
          </a:p>
        </p:txBody>
      </p:sp>
      <p:sp>
        <p:nvSpPr>
          <p:cNvPr id="6" name="Rectangle 5"/>
          <p:cNvSpPr/>
          <p:nvPr/>
        </p:nvSpPr>
        <p:spPr>
          <a:xfrm>
            <a:off x="324001" y="1295976"/>
            <a:ext cx="4572000" cy="2777683"/>
          </a:xfrm>
          <a:prstGeom prst="rect">
            <a:avLst/>
          </a:prstGeom>
        </p:spPr>
        <p:txBody>
          <a:bodyPr>
            <a:spAutoFit/>
          </a:bodyPr>
          <a:lstStyle/>
          <a:p>
            <a:pPr defTabSz="914400">
              <a:defRPr/>
            </a:pPr>
            <a:r>
              <a:rPr lang="en-US" sz="1400" b="1" dirty="0" smtClean="0"/>
              <a:t>Support Build Dashboards </a:t>
            </a:r>
            <a:r>
              <a:rPr lang="en-US" sz="1400" b="1" dirty="0"/>
              <a:t>and Apps:</a:t>
            </a:r>
          </a:p>
          <a:p>
            <a:pPr defTabSz="914400">
              <a:spcBef>
                <a:spcPts val="600"/>
              </a:spcBef>
              <a:defRPr/>
            </a:pPr>
            <a:r>
              <a:rPr lang="en-US" sz="1400" b="1" u="sng" dirty="0" smtClean="0">
                <a:solidFill>
                  <a:srgbClr val="000000"/>
                </a:solidFill>
                <a:latin typeface="Arial"/>
              </a:rPr>
              <a:t>Dashboards</a:t>
            </a:r>
          </a:p>
          <a:p>
            <a:pPr marL="270000" indent="-180000" defTabSz="914400">
              <a:buClr>
                <a:srgbClr val="F0AB00"/>
              </a:buClr>
              <a:buSzPct val="100000"/>
              <a:buFont typeface="Wingdings" pitchFamily="2" charset="2"/>
              <a:buChar char=""/>
              <a:defRPr/>
            </a:pPr>
            <a:r>
              <a:rPr lang="en-US" sz="1200" dirty="0">
                <a:solidFill>
                  <a:srgbClr val="000000"/>
                </a:solidFill>
                <a:latin typeface="Arial" pitchFamily="34" charset="0"/>
                <a:cs typeface="Arial" pitchFamily="34" charset="0"/>
              </a:rPr>
              <a:t>Support for d</a:t>
            </a:r>
            <a:r>
              <a:rPr lang="en-US" sz="1200" dirty="0" smtClean="0">
                <a:solidFill>
                  <a:srgbClr val="000000"/>
                </a:solidFill>
                <a:latin typeface="Arial" pitchFamily="34" charset="0"/>
                <a:cs typeface="Arial" pitchFamily="34" charset="0"/>
              </a:rPr>
              <a:t>ashboards </a:t>
            </a:r>
            <a:r>
              <a:rPr lang="en-US" sz="1200" dirty="0">
                <a:solidFill>
                  <a:srgbClr val="000000"/>
                </a:solidFill>
                <a:latin typeface="Arial" pitchFamily="34" charset="0"/>
                <a:cs typeface="Arial" pitchFamily="34" charset="0"/>
              </a:rPr>
              <a:t>built on </a:t>
            </a:r>
            <a:r>
              <a:rPr lang="en-US" sz="1200" dirty="0" smtClean="0">
                <a:solidFill>
                  <a:srgbClr val="000000"/>
                </a:solidFill>
                <a:latin typeface="Arial"/>
              </a:rPr>
              <a:t>universe (UNX</a:t>
            </a:r>
            <a:r>
              <a:rPr lang="en-US" sz="1200" dirty="0">
                <a:solidFill>
                  <a:srgbClr val="000000"/>
                </a:solidFill>
                <a:latin typeface="Arial"/>
              </a:rPr>
              <a:t>)  giving access to:</a:t>
            </a:r>
            <a:endParaRPr lang="en-US" sz="1200" dirty="0">
              <a:solidFill>
                <a:srgbClr val="000000"/>
              </a:solidFill>
              <a:latin typeface="Arial" pitchFamily="34" charset="0"/>
              <a:cs typeface="Arial" pitchFamily="34" charset="0"/>
            </a:endParaRPr>
          </a:p>
          <a:p>
            <a:pPr marL="395288" lvl="1" indent="-107950" defTabSz="914400">
              <a:buClr>
                <a:srgbClr val="000000"/>
              </a:buClr>
              <a:buSzPct val="100000"/>
              <a:buFont typeface="Arial" pitchFamily="34" charset="0"/>
              <a:buChar char="-"/>
              <a:defRPr/>
            </a:pPr>
            <a:r>
              <a:rPr lang="en-US" sz="1200" dirty="0">
                <a:solidFill>
                  <a:srgbClr val="000000"/>
                </a:solidFill>
                <a:latin typeface="Arial" pitchFamily="34" charset="0"/>
                <a:cs typeface="Arial" pitchFamily="34" charset="0"/>
              </a:rPr>
              <a:t> Tables </a:t>
            </a:r>
            <a:r>
              <a:rPr lang="en-US" sz="1200" dirty="0" smtClean="0">
                <a:solidFill>
                  <a:srgbClr val="000000"/>
                </a:solidFill>
                <a:latin typeface="Arial" pitchFamily="34" charset="0"/>
                <a:cs typeface="Arial" pitchFamily="34" charset="0"/>
              </a:rPr>
              <a:t>(column </a:t>
            </a:r>
            <a:r>
              <a:rPr lang="en-US" sz="1200" dirty="0">
                <a:solidFill>
                  <a:srgbClr val="000000"/>
                </a:solidFill>
                <a:latin typeface="Arial" pitchFamily="34" charset="0"/>
                <a:cs typeface="Arial" pitchFamily="34" charset="0"/>
              </a:rPr>
              <a:t>store) and SQL views</a:t>
            </a:r>
          </a:p>
          <a:p>
            <a:pPr marL="395288" lvl="1" indent="-107950" defTabSz="914400">
              <a:buClr>
                <a:srgbClr val="000000"/>
              </a:buClr>
              <a:buSzPct val="100000"/>
              <a:buFont typeface="Arial" pitchFamily="34" charset="0"/>
              <a:buChar char="-"/>
              <a:defRPr/>
            </a:pPr>
            <a:r>
              <a:rPr lang="en-US" sz="1200" dirty="0">
                <a:solidFill>
                  <a:srgbClr val="000000"/>
                </a:solidFill>
                <a:latin typeface="Arial" pitchFamily="34" charset="0"/>
                <a:cs typeface="Arial" pitchFamily="34" charset="0"/>
              </a:rPr>
              <a:t> Analytic and </a:t>
            </a:r>
            <a:r>
              <a:rPr lang="en-US" sz="1200" dirty="0" smtClean="0">
                <a:solidFill>
                  <a:srgbClr val="000000"/>
                </a:solidFill>
                <a:latin typeface="Arial" pitchFamily="34" charset="0"/>
                <a:cs typeface="Arial" pitchFamily="34" charset="0"/>
              </a:rPr>
              <a:t>calculation views</a:t>
            </a:r>
          </a:p>
          <a:p>
            <a:pPr defTabSz="914400">
              <a:spcBef>
                <a:spcPts val="600"/>
              </a:spcBef>
              <a:spcAft>
                <a:spcPts val="300"/>
              </a:spcAft>
            </a:pPr>
            <a:r>
              <a:rPr lang="en-US" sz="1400" b="1" u="sng" dirty="0" smtClean="0">
                <a:solidFill>
                  <a:srgbClr val="000000"/>
                </a:solidFill>
                <a:latin typeface="Arial"/>
              </a:rPr>
              <a:t>Design Studio</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HANA application building including mobile support</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Navigation on crosstab</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Hierarchy support</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Language dependency</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Command editor</a:t>
            </a:r>
          </a:p>
          <a:p>
            <a:pPr marL="270000" lvl="2" indent="-180000" defTabSz="914400">
              <a:buClr>
                <a:srgbClr val="F0AB00"/>
              </a:buClr>
              <a:buSzPct val="100000"/>
              <a:buFont typeface="Wingdings" pitchFamily="2" charset="2"/>
              <a:buChar char=""/>
              <a:defRPr/>
            </a:pPr>
            <a:r>
              <a:rPr lang="en-US" sz="1200" dirty="0" smtClean="0">
                <a:solidFill>
                  <a:srgbClr val="000000"/>
                </a:solidFill>
                <a:latin typeface="Arial"/>
              </a:rPr>
              <a:t>Initial view editor</a:t>
            </a:r>
            <a:endParaRPr lang="en-US" dirty="0">
              <a:solidFill>
                <a:srgbClr val="000000"/>
              </a:solidFill>
              <a:latin typeface="Aria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0595" y="1295976"/>
            <a:ext cx="3207225" cy="187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flatnoshadow.png"/>
          <p:cNvPicPr>
            <a:picLocks noChangeAspect="1"/>
          </p:cNvPicPr>
          <p:nvPr/>
        </p:nvPicPr>
        <p:blipFill>
          <a:blip r:embed="rId4" cstate="print"/>
          <a:stretch>
            <a:fillRect/>
          </a:stretch>
        </p:blipFill>
        <p:spPr>
          <a:xfrm>
            <a:off x="5399017" y="4171151"/>
            <a:ext cx="3214466" cy="1927288"/>
          </a:xfrm>
          <a:prstGeom prst="rect">
            <a:avLst/>
          </a:prstGeom>
          <a:noFill/>
          <a:ln>
            <a:noFill/>
          </a:ln>
        </p:spPr>
      </p:pic>
      <p:sp>
        <p:nvSpPr>
          <p:cNvPr id="8" name="Rectangle 7"/>
          <p:cNvSpPr/>
          <p:nvPr/>
        </p:nvSpPr>
        <p:spPr>
          <a:xfrm>
            <a:off x="324001" y="4171151"/>
            <a:ext cx="4572000" cy="2108269"/>
          </a:xfrm>
          <a:prstGeom prst="rect">
            <a:avLst/>
          </a:prstGeom>
        </p:spPr>
        <p:txBody>
          <a:bodyPr>
            <a:spAutoFit/>
          </a:bodyPr>
          <a:lstStyle/>
          <a:p>
            <a:pPr defTabSz="914400">
              <a:defRPr/>
            </a:pPr>
            <a:r>
              <a:rPr lang="en-US" sz="1400" b="1" dirty="0" smtClean="0">
                <a:solidFill>
                  <a:srgbClr val="000000"/>
                </a:solidFill>
                <a:latin typeface="Arial"/>
              </a:rPr>
              <a:t>Support Build Reports:</a:t>
            </a:r>
          </a:p>
          <a:p>
            <a:pPr defTabSz="914400">
              <a:spcBef>
                <a:spcPts val="600"/>
              </a:spcBef>
              <a:defRPr/>
            </a:pPr>
            <a:r>
              <a:rPr lang="en-US" sz="1400" b="1" u="sng" dirty="0" smtClean="0">
                <a:solidFill>
                  <a:srgbClr val="000000"/>
                </a:solidFill>
                <a:latin typeface="Arial"/>
              </a:rPr>
              <a:t>CR 2011 and CR 2008</a:t>
            </a:r>
            <a:endParaRPr lang="en-US" sz="1400" b="1" u="sng" dirty="0">
              <a:solidFill>
                <a:srgbClr val="000000"/>
              </a:solidFill>
              <a:latin typeface="Arial"/>
            </a:endParaRPr>
          </a:p>
          <a:p>
            <a:pPr marL="270000" indent="-180000" defTabSz="914400">
              <a:buClr>
                <a:srgbClr val="F0AB00"/>
              </a:buClr>
              <a:buSzPct val="100000"/>
              <a:buFont typeface="Wingdings" pitchFamily="2" charset="2"/>
              <a:buChar char=""/>
              <a:defRPr/>
            </a:pPr>
            <a:r>
              <a:rPr lang="en-US" sz="1200" dirty="0" smtClean="0">
                <a:solidFill>
                  <a:srgbClr val="000000"/>
                </a:solidFill>
                <a:latin typeface="Arial"/>
              </a:rPr>
              <a:t>Access to standard </a:t>
            </a:r>
            <a:r>
              <a:rPr lang="en-US" sz="1200" dirty="0">
                <a:solidFill>
                  <a:srgbClr val="000000"/>
                </a:solidFill>
                <a:latin typeface="Arial"/>
              </a:rPr>
              <a:t>tables and </a:t>
            </a:r>
            <a:r>
              <a:rPr lang="en-US" sz="1200" dirty="0" smtClean="0">
                <a:solidFill>
                  <a:srgbClr val="000000"/>
                </a:solidFill>
                <a:latin typeface="Arial"/>
              </a:rPr>
              <a:t>views</a:t>
            </a:r>
            <a:endParaRPr lang="en-US" sz="1200" dirty="0">
              <a:solidFill>
                <a:srgbClr val="000000"/>
              </a:solidFill>
              <a:latin typeface="Arial"/>
            </a:endParaRPr>
          </a:p>
          <a:p>
            <a:pPr marL="270000" indent="-180000" defTabSz="914400">
              <a:buClr>
                <a:srgbClr val="F0AB00"/>
              </a:buClr>
              <a:buSzPct val="100000"/>
              <a:buFont typeface="Wingdings" pitchFamily="2" charset="2"/>
              <a:buChar char=""/>
              <a:defRPr/>
            </a:pPr>
            <a:r>
              <a:rPr lang="en-US" sz="1200" dirty="0" smtClean="0">
                <a:solidFill>
                  <a:srgbClr val="000000"/>
                </a:solidFill>
                <a:latin typeface="Arial" pitchFamily="34" charset="0"/>
                <a:cs typeface="Arial" pitchFamily="34" charset="0"/>
              </a:rPr>
              <a:t>Access to analytic and calculation views</a:t>
            </a:r>
          </a:p>
          <a:p>
            <a:pPr defTabSz="914400">
              <a:spcBef>
                <a:spcPts val="600"/>
              </a:spcBef>
              <a:defRPr/>
            </a:pPr>
            <a:r>
              <a:rPr lang="en-US" sz="1400" b="1" u="sng" dirty="0" smtClean="0">
                <a:solidFill>
                  <a:srgbClr val="000000"/>
                </a:solidFill>
                <a:latin typeface="Arial"/>
              </a:rPr>
              <a:t>CR for Enterprise</a:t>
            </a:r>
          </a:p>
          <a:p>
            <a:pPr marL="270000" indent="-180000" defTabSz="914400">
              <a:buClr>
                <a:srgbClr val="F0AB00"/>
              </a:buClr>
              <a:buSzPct val="100000"/>
              <a:buFont typeface="Wingdings" pitchFamily="2" charset="2"/>
              <a:buChar char=""/>
              <a:defRPr/>
            </a:pPr>
            <a:r>
              <a:rPr lang="en-US" sz="1200" dirty="0" smtClean="0">
                <a:solidFill>
                  <a:srgbClr val="000000"/>
                </a:solidFill>
                <a:latin typeface="Arial" pitchFamily="34" charset="0"/>
                <a:cs typeface="Arial" pitchFamily="34" charset="0"/>
              </a:rPr>
              <a:t>Support for HANA functionality exposed via semantic layer</a:t>
            </a:r>
          </a:p>
          <a:p>
            <a:pPr defTabSz="914400">
              <a:spcBef>
                <a:spcPts val="600"/>
              </a:spcBef>
              <a:defRPr/>
            </a:pPr>
            <a:r>
              <a:rPr lang="en-US" sz="1400" b="1" u="sng" dirty="0" smtClean="0">
                <a:solidFill>
                  <a:srgbClr val="000000"/>
                </a:solidFill>
                <a:latin typeface="Arial"/>
              </a:rPr>
              <a:t>Web Intelligence</a:t>
            </a:r>
          </a:p>
          <a:p>
            <a:pPr marL="270000" indent="-180000" defTabSz="914400">
              <a:buClr>
                <a:srgbClr val="F0AB00"/>
              </a:buClr>
              <a:buSzPct val="100000"/>
              <a:buFont typeface="Wingdings" pitchFamily="2" charset="2"/>
              <a:buChar char=""/>
              <a:defRPr/>
            </a:pPr>
            <a:r>
              <a:rPr lang="en-US" sz="1200" dirty="0" smtClean="0">
                <a:solidFill>
                  <a:srgbClr val="000000"/>
                </a:solidFill>
                <a:latin typeface="Arial" pitchFamily="34" charset="0"/>
                <a:cs typeface="Arial" pitchFamily="34" charset="0"/>
              </a:rPr>
              <a:t>Support for HANA functionality exposed via semantic layer</a:t>
            </a:r>
          </a:p>
          <a:p>
            <a:pPr marL="270000" indent="-180000" defTabSz="914400">
              <a:buClr>
                <a:srgbClr val="F0AB00"/>
              </a:buClr>
              <a:buSzPct val="100000"/>
              <a:buFont typeface="Wingdings" pitchFamily="2" charset="2"/>
              <a:buChar char=""/>
              <a:defRPr/>
            </a:pPr>
            <a:r>
              <a:rPr lang="en-US" sz="1200" dirty="0">
                <a:solidFill>
                  <a:srgbClr val="000000"/>
                </a:solidFill>
                <a:latin typeface="Arial"/>
              </a:rPr>
              <a:t>Query stripping on HANA universes </a:t>
            </a:r>
            <a:endParaRPr lang="en-US" dirty="0">
              <a:solidFill>
                <a:srgbClr val="000000"/>
              </a:solidFill>
              <a:latin typeface="Arial"/>
            </a:endParaRPr>
          </a:p>
        </p:txBody>
      </p:sp>
    </p:spTree>
    <p:extLst>
      <p:ext uri="{BB962C8B-B14F-4D97-AF65-F5344CB8AC3E}">
        <p14:creationId xmlns:p14="http://schemas.microsoft.com/office/powerpoint/2010/main" val="4067606162"/>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t>
            </a:r>
            <a:r>
              <a:rPr lang="en-US" dirty="0" err="1"/>
              <a:t>BusinessObjects</a:t>
            </a:r>
            <a:r>
              <a:rPr lang="en-US" dirty="0"/>
              <a:t> </a:t>
            </a:r>
            <a:r>
              <a:rPr lang="en-US" dirty="0" smtClean="0"/>
              <a:t>BI and HANA – Semantic </a:t>
            </a:r>
            <a:r>
              <a:rPr lang="en-US" dirty="0"/>
              <a:t>l</a:t>
            </a:r>
            <a:r>
              <a:rPr lang="en-US" dirty="0" smtClean="0"/>
              <a:t>ayer </a:t>
            </a:r>
            <a:r>
              <a:rPr lang="en-US" dirty="0"/>
              <a:t/>
            </a:r>
            <a:br>
              <a:rPr lang="en-US" dirty="0"/>
            </a:br>
            <a:r>
              <a:rPr lang="en-US" sz="2000" b="0" dirty="0" smtClean="0"/>
              <a:t>Semantic </a:t>
            </a:r>
            <a:r>
              <a:rPr lang="en-US" sz="2000" b="0" dirty="0"/>
              <a:t>l</a:t>
            </a:r>
            <a:r>
              <a:rPr lang="en-US" sz="2000" b="0" dirty="0" smtClean="0"/>
              <a:t>ayer </a:t>
            </a:r>
            <a:endParaRPr lang="de-DE" b="0" dirty="0"/>
          </a:p>
        </p:txBody>
      </p:sp>
      <p:sp>
        <p:nvSpPr>
          <p:cNvPr id="4" name="Text Placeholder 3"/>
          <p:cNvSpPr>
            <a:spLocks noGrp="1"/>
          </p:cNvSpPr>
          <p:nvPr>
            <p:ph type="body" sz="quarter" idx="12"/>
          </p:nvPr>
        </p:nvSpPr>
        <p:spPr/>
        <p:txBody>
          <a:bodyPr/>
          <a:lstStyle/>
          <a:p>
            <a:pPr lvl="0">
              <a:spcBef>
                <a:spcPts val="0"/>
              </a:spcBef>
            </a:pPr>
            <a:r>
              <a:rPr lang="en-US" dirty="0"/>
              <a:t>Support of SAP HANA by the s</a:t>
            </a:r>
            <a:r>
              <a:rPr lang="en-US" dirty="0" smtClean="0"/>
              <a:t>emantic layer </a:t>
            </a:r>
            <a:r>
              <a:rPr lang="en-US" dirty="0"/>
              <a:t>via </a:t>
            </a:r>
            <a:r>
              <a:rPr lang="en-US" dirty="0" smtClean="0"/>
              <a:t>relational universes (UNX) </a:t>
            </a:r>
            <a:r>
              <a:rPr lang="en-US" dirty="0"/>
              <a:t>allowing SAP BusinessObjects BI suite to use SAP HANA as a data source</a:t>
            </a:r>
          </a:p>
          <a:p>
            <a:pPr>
              <a:spcBef>
                <a:spcPts val="0"/>
              </a:spcBef>
            </a:pPr>
            <a:endParaRPr lang="de-DE" dirty="0" smtClean="0"/>
          </a:p>
        </p:txBody>
      </p:sp>
      <p:sp>
        <p:nvSpPr>
          <p:cNvPr id="6" name="Rectangle 5"/>
          <p:cNvSpPr/>
          <p:nvPr/>
        </p:nvSpPr>
        <p:spPr>
          <a:xfrm>
            <a:off x="218198" y="2466697"/>
            <a:ext cx="4572000" cy="3816429"/>
          </a:xfrm>
          <a:prstGeom prst="rect">
            <a:avLst/>
          </a:prstGeom>
        </p:spPr>
        <p:txBody>
          <a:bodyPr>
            <a:spAutoFit/>
          </a:bodyPr>
          <a:lstStyle/>
          <a:p>
            <a:pPr defTabSz="914400">
              <a:defRPr/>
            </a:pPr>
            <a:r>
              <a:rPr lang="en-US" b="1" u="sng" dirty="0">
                <a:solidFill>
                  <a:srgbClr val="000000"/>
                </a:solidFill>
                <a:latin typeface="Arial"/>
              </a:rPr>
              <a:t>Relational </a:t>
            </a:r>
            <a:r>
              <a:rPr lang="en-US" b="1" u="sng" dirty="0" smtClean="0">
                <a:solidFill>
                  <a:srgbClr val="000000"/>
                </a:solidFill>
                <a:latin typeface="Arial"/>
              </a:rPr>
              <a:t>universes</a:t>
            </a:r>
            <a:endParaRPr lang="en-US" b="1" u="sng" dirty="0">
              <a:solidFill>
                <a:srgbClr val="000000"/>
              </a:solidFill>
              <a:latin typeface="Arial"/>
            </a:endParaRPr>
          </a:p>
          <a:p>
            <a:pPr marL="270000" indent="-180000" defTabSz="914400">
              <a:buClr>
                <a:srgbClr val="F0AB00"/>
              </a:buClr>
              <a:buSzPct val="100000"/>
              <a:buFont typeface="Wingdings" pitchFamily="2" charset="2"/>
              <a:buChar char=""/>
              <a:defRPr/>
            </a:pPr>
            <a:r>
              <a:rPr lang="en-US" sz="1600" dirty="0" smtClean="0">
                <a:solidFill>
                  <a:srgbClr val="000000"/>
                </a:solidFill>
                <a:latin typeface="Arial" pitchFamily="34" charset="0"/>
                <a:cs typeface="Arial" pitchFamily="34" charset="0"/>
              </a:rPr>
              <a:t>Support </a:t>
            </a:r>
            <a:r>
              <a:rPr lang="en-US" sz="1600" dirty="0">
                <a:solidFill>
                  <a:srgbClr val="000000"/>
                </a:solidFill>
                <a:latin typeface="Arial" pitchFamily="34" charset="0"/>
                <a:cs typeface="Arial" pitchFamily="34" charset="0"/>
              </a:rPr>
              <a:t>for </a:t>
            </a:r>
            <a:r>
              <a:rPr lang="en-US" sz="1600" dirty="0" smtClean="0">
                <a:solidFill>
                  <a:srgbClr val="000000"/>
                </a:solidFill>
                <a:latin typeface="Arial" pitchFamily="34" charset="0"/>
                <a:cs typeface="Arial" pitchFamily="34" charset="0"/>
              </a:rPr>
              <a:t>relational </a:t>
            </a:r>
            <a:r>
              <a:rPr lang="en-US" sz="1600" dirty="0" smtClean="0">
                <a:solidFill>
                  <a:srgbClr val="000000"/>
                </a:solidFill>
                <a:latin typeface="Arial"/>
              </a:rPr>
              <a:t>universe </a:t>
            </a:r>
            <a:r>
              <a:rPr lang="en-US" sz="1600" dirty="0">
                <a:solidFill>
                  <a:srgbClr val="000000"/>
                </a:solidFill>
                <a:latin typeface="Arial"/>
              </a:rPr>
              <a:t>format (UNX) via a JDBC or </a:t>
            </a:r>
            <a:r>
              <a:rPr lang="en-US" sz="1600" dirty="0" smtClean="0">
                <a:solidFill>
                  <a:srgbClr val="000000"/>
                </a:solidFill>
                <a:latin typeface="Arial"/>
              </a:rPr>
              <a:t>ODBC</a:t>
            </a:r>
            <a:endParaRPr lang="en-US" sz="1600" dirty="0">
              <a:solidFill>
                <a:srgbClr val="000000"/>
              </a:solidFill>
              <a:latin typeface="Arial"/>
            </a:endParaRPr>
          </a:p>
          <a:p>
            <a:pPr marL="270000" indent="-180000" defTabSz="914400">
              <a:buClr>
                <a:srgbClr val="F0AB00"/>
              </a:buClr>
              <a:buSzPct val="100000"/>
              <a:buFont typeface="Wingdings" pitchFamily="2" charset="2"/>
              <a:buChar char=""/>
              <a:defRPr/>
            </a:pPr>
            <a:r>
              <a:rPr lang="en-US" sz="1600" dirty="0">
                <a:solidFill>
                  <a:srgbClr val="000000"/>
                </a:solidFill>
                <a:latin typeface="Arial" pitchFamily="34" charset="0"/>
                <a:cs typeface="Arial" pitchFamily="34" charset="0"/>
              </a:rPr>
              <a:t>Access </a:t>
            </a:r>
            <a:r>
              <a:rPr lang="en-US" sz="1600" dirty="0" smtClean="0">
                <a:solidFill>
                  <a:srgbClr val="000000"/>
                </a:solidFill>
                <a:latin typeface="Arial" pitchFamily="34" charset="0"/>
                <a:cs typeface="Arial" pitchFamily="34" charset="0"/>
              </a:rPr>
              <a:t>to:</a:t>
            </a:r>
            <a:endParaRPr lang="en-US" sz="1600" dirty="0">
              <a:solidFill>
                <a:srgbClr val="000000"/>
              </a:solidFill>
              <a:latin typeface="Arial" pitchFamily="34" charset="0"/>
              <a:cs typeface="Arial" pitchFamily="34" charset="0"/>
            </a:endParaRPr>
          </a:p>
          <a:p>
            <a:pPr marL="395288" lvl="1" indent="-107950" defTabSz="914400">
              <a:buClr>
                <a:srgbClr val="000000"/>
              </a:buClr>
              <a:buSzPct val="100000"/>
              <a:buFont typeface="Arial" pitchFamily="34" charset="0"/>
              <a:buChar char="-"/>
              <a:defRPr/>
            </a:pPr>
            <a:r>
              <a:rPr lang="en-US" sz="1600" dirty="0">
                <a:solidFill>
                  <a:srgbClr val="000000"/>
                </a:solidFill>
                <a:latin typeface="Arial" pitchFamily="34" charset="0"/>
                <a:cs typeface="Arial" pitchFamily="34" charset="0"/>
              </a:rPr>
              <a:t> Tables </a:t>
            </a:r>
            <a:r>
              <a:rPr lang="en-US" sz="1600" dirty="0" smtClean="0">
                <a:solidFill>
                  <a:srgbClr val="000000"/>
                </a:solidFill>
                <a:latin typeface="Arial" pitchFamily="34" charset="0"/>
                <a:cs typeface="Arial" pitchFamily="34" charset="0"/>
              </a:rPr>
              <a:t>(column </a:t>
            </a:r>
            <a:r>
              <a:rPr lang="en-US" sz="1600" dirty="0">
                <a:solidFill>
                  <a:srgbClr val="000000"/>
                </a:solidFill>
                <a:latin typeface="Arial" pitchFamily="34" charset="0"/>
                <a:cs typeface="Arial" pitchFamily="34" charset="0"/>
              </a:rPr>
              <a:t>store) and SQL views</a:t>
            </a:r>
          </a:p>
          <a:p>
            <a:pPr marL="395288" lvl="1" indent="-107950" defTabSz="914400">
              <a:buClr>
                <a:srgbClr val="000000"/>
              </a:buClr>
              <a:buSzPct val="100000"/>
              <a:buFont typeface="Arial" pitchFamily="34" charset="0"/>
              <a:buChar char="-"/>
              <a:defRPr/>
            </a:pPr>
            <a:r>
              <a:rPr lang="en-US" sz="1600" dirty="0">
                <a:solidFill>
                  <a:srgbClr val="000000"/>
                </a:solidFill>
                <a:latin typeface="Arial" pitchFamily="34" charset="0"/>
                <a:cs typeface="Arial" pitchFamily="34" charset="0"/>
              </a:rPr>
              <a:t> Analytic </a:t>
            </a:r>
            <a:r>
              <a:rPr lang="en-US" sz="1600" dirty="0" smtClean="0">
                <a:solidFill>
                  <a:srgbClr val="000000"/>
                </a:solidFill>
                <a:latin typeface="Arial" pitchFamily="34" charset="0"/>
                <a:cs typeface="Arial" pitchFamily="34" charset="0"/>
              </a:rPr>
              <a:t>and calculation views </a:t>
            </a:r>
            <a:r>
              <a:rPr lang="en-US" sz="1600" dirty="0">
                <a:solidFill>
                  <a:srgbClr val="000000"/>
                </a:solidFill>
                <a:latin typeface="Arial" pitchFamily="34" charset="0"/>
                <a:cs typeface="Arial" pitchFamily="34" charset="0"/>
              </a:rPr>
              <a:t>(JDBC only)</a:t>
            </a:r>
          </a:p>
          <a:p>
            <a:pPr marL="270000" indent="-180000" defTabSz="914400">
              <a:buClr>
                <a:srgbClr val="F0AB00"/>
              </a:buClr>
              <a:buSzPct val="100000"/>
              <a:buFont typeface="Wingdings" pitchFamily="2" charset="2"/>
              <a:buChar char=""/>
              <a:defRPr/>
            </a:pPr>
            <a:r>
              <a:rPr lang="en-US" sz="1600" dirty="0">
                <a:solidFill>
                  <a:srgbClr val="000000"/>
                </a:solidFill>
                <a:latin typeface="Arial" pitchFamily="34" charset="0"/>
                <a:cs typeface="Arial" pitchFamily="34" charset="0"/>
              </a:rPr>
              <a:t>New SQL features in HANA are immediately available for universes, for example prompts and variables</a:t>
            </a:r>
          </a:p>
          <a:p>
            <a:pPr marL="270000" indent="-180000" defTabSz="914400">
              <a:buClr>
                <a:srgbClr val="F0AB00"/>
              </a:buClr>
              <a:buSzPct val="100000"/>
              <a:buFont typeface="Wingdings" pitchFamily="2" charset="2"/>
              <a:buChar char=""/>
              <a:defRPr/>
            </a:pPr>
            <a:r>
              <a:rPr lang="en-US" sz="1600" dirty="0">
                <a:solidFill>
                  <a:srgbClr val="000000"/>
                </a:solidFill>
                <a:latin typeface="Arial" pitchFamily="34" charset="0"/>
                <a:cs typeface="Arial" pitchFamily="34" charset="0"/>
              </a:rPr>
              <a:t>Universes do not store data from HANA or add any performance overhead</a:t>
            </a:r>
          </a:p>
          <a:p>
            <a:pPr marL="270000" indent="-180000" defTabSz="914400">
              <a:buClr>
                <a:srgbClr val="F0AB00"/>
              </a:buClr>
              <a:buSzPct val="100000"/>
              <a:buFont typeface="Wingdings" pitchFamily="2" charset="2"/>
              <a:buChar char=""/>
              <a:defRPr/>
            </a:pPr>
            <a:r>
              <a:rPr lang="en-US" sz="1600" dirty="0">
                <a:solidFill>
                  <a:srgbClr val="000000"/>
                </a:solidFill>
                <a:latin typeface="Arial" pitchFamily="34" charset="0"/>
                <a:cs typeface="Arial" pitchFamily="34" charset="0"/>
              </a:rPr>
              <a:t>Universes are just like any other client tool using SQL to access HANA - the latest data from HANA is sent to the client tool on query </a:t>
            </a:r>
            <a:r>
              <a:rPr lang="en-US" sz="1600" dirty="0" smtClean="0">
                <a:solidFill>
                  <a:srgbClr val="000000"/>
                </a:solidFill>
                <a:latin typeface="Arial" pitchFamily="34" charset="0"/>
                <a:cs typeface="Arial" pitchFamily="34" charset="0"/>
              </a:rPr>
              <a:t>refresh</a:t>
            </a:r>
            <a:endParaRPr lang="en-US" sz="2400" dirty="0">
              <a:solidFill>
                <a:srgbClr val="000000"/>
              </a:solidFill>
              <a:latin typeface="Arial"/>
            </a:endParaRPr>
          </a:p>
        </p:txBody>
      </p:sp>
      <p:pic>
        <p:nvPicPr>
          <p:cNvPr id="10" name="Picture 9"/>
          <p:cNvPicPr>
            <a:picLocks noChangeAspect="1" noChangeArrowheads="1"/>
          </p:cNvPicPr>
          <p:nvPr/>
        </p:nvPicPr>
        <p:blipFill>
          <a:blip r:embed="rId3" cstate="print"/>
          <a:srcRect/>
          <a:stretch>
            <a:fillRect/>
          </a:stretch>
        </p:blipFill>
        <p:spPr bwMode="auto">
          <a:xfrm>
            <a:off x="4790198" y="2590621"/>
            <a:ext cx="3913280" cy="2226913"/>
          </a:xfrm>
          <a:prstGeom prst="rect">
            <a:avLst/>
          </a:prstGeom>
          <a:noFill/>
          <a:ln w="9525">
            <a:noFill/>
            <a:miter lim="800000"/>
            <a:headEnd/>
            <a:tailEnd/>
          </a:ln>
        </p:spPr>
      </p:pic>
    </p:spTree>
    <p:extLst>
      <p:ext uri="{BB962C8B-B14F-4D97-AF65-F5344CB8AC3E}">
        <p14:creationId xmlns:p14="http://schemas.microsoft.com/office/powerpoint/2010/main" val="1661687021"/>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spcBef>
                <a:spcPts val="0"/>
              </a:spcBef>
              <a:defRPr/>
            </a:pPr>
            <a:r>
              <a:rPr lang="en-US" sz="2800" dirty="0"/>
              <a:t>In-Memory Database </a:t>
            </a:r>
            <a:r>
              <a:rPr lang="en-US" sz="2800" dirty="0" smtClean="0"/>
              <a:t>Platform </a:t>
            </a:r>
            <a:r>
              <a:rPr lang="en-US" sz="2800" dirty="0"/>
              <a:t>for Big Data</a:t>
            </a:r>
            <a:br>
              <a:rPr lang="en-US" sz="2800" dirty="0"/>
            </a:br>
            <a:r>
              <a:rPr lang="en-US" sz="1800" b="0" dirty="0" smtClean="0"/>
              <a:t>SAP HANA One</a:t>
            </a:r>
            <a:endParaRPr lang="en-US" sz="2800" dirty="0"/>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l="10" r="10"/>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605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sf\Home\Desktop\iStock_000022245319Mediu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47" b="6547"/>
          <a:stretch/>
        </p:blipFill>
        <p:spPr bwMode="auto">
          <a:xfrm>
            <a:off x="5175013" y="1702182"/>
            <a:ext cx="3615417" cy="3139693"/>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23"/>
          <p:cNvSpPr>
            <a:spLocks noGrp="1"/>
          </p:cNvSpPr>
          <p:nvPr>
            <p:ph type="title"/>
          </p:nvPr>
        </p:nvSpPr>
        <p:spPr/>
        <p:txBody>
          <a:bodyPr/>
          <a:lstStyle/>
          <a:p>
            <a:r>
              <a:rPr lang="en-US" dirty="0" smtClean="0"/>
              <a:t>Experience SAP HANA with SAP HANA One</a:t>
            </a:r>
            <a:br>
              <a:rPr lang="en-US" dirty="0" smtClean="0"/>
            </a:br>
            <a:r>
              <a:rPr lang="en-US" sz="2000" b="0" spc="-20" dirty="0" smtClean="0"/>
              <a:t>SAP HANA One = SAP HANA + Public Cloud</a:t>
            </a:r>
            <a:endParaRPr lang="de-DE" b="0" spc="-20" dirty="0">
              <a:latin typeface="Arial" pitchFamily="34" charset="0"/>
              <a:cs typeface="Arial" pitchFamily="34" charset="0"/>
            </a:endParaRPr>
          </a:p>
        </p:txBody>
      </p:sp>
      <p:sp>
        <p:nvSpPr>
          <p:cNvPr id="9" name="Text Placeholder 8"/>
          <p:cNvSpPr>
            <a:spLocks noGrp="1"/>
          </p:cNvSpPr>
          <p:nvPr>
            <p:ph type="body" sz="quarter" idx="11"/>
          </p:nvPr>
        </p:nvSpPr>
        <p:spPr>
          <a:xfrm>
            <a:off x="324000" y="1692000"/>
            <a:ext cx="4497854" cy="4392000"/>
          </a:xfrm>
        </p:spPr>
        <p:txBody>
          <a:bodyPr/>
          <a:lstStyle/>
          <a:p>
            <a:pPr marL="231775" lvl="2" indent="-231775">
              <a:spcBef>
                <a:spcPts val="1600"/>
              </a:spcBef>
            </a:pPr>
            <a:r>
              <a:rPr lang="en-US" sz="1800" dirty="0" smtClean="0"/>
              <a:t>SAP HANA license + AWS infrastructure fees (appliance + storage)</a:t>
            </a:r>
          </a:p>
          <a:p>
            <a:pPr marL="231775" lvl="2" indent="-231775">
              <a:spcBef>
                <a:spcPts val="1600"/>
              </a:spcBef>
            </a:pPr>
            <a:r>
              <a:rPr lang="en-US" sz="1800" dirty="0" smtClean="0"/>
              <a:t>Self-service, subscription-based on AWS</a:t>
            </a:r>
          </a:p>
          <a:p>
            <a:pPr marL="231775" lvl="2" indent="-231775">
              <a:spcBef>
                <a:spcPts val="1600"/>
              </a:spcBef>
            </a:pPr>
            <a:r>
              <a:rPr lang="en-US" sz="1800" dirty="0" smtClean="0"/>
              <a:t>Build any kind of SAP HANA application or analytics, for proof-of-concept or production </a:t>
            </a:r>
          </a:p>
          <a:p>
            <a:pPr marL="231775" lvl="2" indent="-231775">
              <a:spcBef>
                <a:spcPts val="1600"/>
              </a:spcBef>
            </a:pPr>
            <a:r>
              <a:rPr lang="en-US" sz="1800" dirty="0" smtClean="0"/>
              <a:t>Pay as you go</a:t>
            </a:r>
            <a:endParaRPr lang="en-US" sz="1800" dirty="0"/>
          </a:p>
        </p:txBody>
      </p:sp>
      <p:pic>
        <p:nvPicPr>
          <p:cNvPr id="21" name="Picture 2" descr="Amazon Web Servic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4998" y="355062"/>
            <a:ext cx="1815152" cy="724938"/>
          </a:xfrm>
          <a:prstGeom prst="rect">
            <a:avLst/>
          </a:prstGeom>
          <a:noFill/>
        </p:spPr>
      </p:pic>
      <p:grpSp>
        <p:nvGrpSpPr>
          <p:cNvPr id="13" name="Group 12"/>
          <p:cNvGrpSpPr/>
          <p:nvPr/>
        </p:nvGrpSpPr>
        <p:grpSpPr>
          <a:xfrm>
            <a:off x="290750" y="5193018"/>
            <a:ext cx="8475494" cy="1087473"/>
            <a:chOff x="324000" y="5257800"/>
            <a:chExt cx="8475494" cy="1087473"/>
          </a:xfrm>
        </p:grpSpPr>
        <p:sp>
          <p:nvSpPr>
            <p:cNvPr id="14" name="Rectangle 13"/>
            <p:cNvSpPr/>
            <p:nvPr/>
          </p:nvSpPr>
          <p:spPr bwMode="gray">
            <a:xfrm>
              <a:off x="324000" y="5257800"/>
              <a:ext cx="182893" cy="182893"/>
            </a:xfrm>
            <a:prstGeom prst="rect">
              <a:avLst/>
            </a:prstGeom>
            <a:solidFill>
              <a:schemeClr val="accent1"/>
            </a:solidFill>
            <a:ln w="6350" algn="ctr">
              <a:noFill/>
              <a:miter lim="800000"/>
              <a:headEnd/>
              <a:tailEnd/>
            </a:ln>
          </p:spPr>
          <p:txBody>
            <a:bodyPr lIns="0" tIns="118872" rIns="0" bIns="0" rtlCol="0" anchor="ctr"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smtClean="0">
                  <a:ln>
                    <a:noFill/>
                  </a:ln>
                  <a:effectLst/>
                  <a:uLnTx/>
                  <a:uFillTx/>
                  <a:ea typeface="Arial Unicode MS" pitchFamily="34" charset="-128"/>
                  <a:cs typeface="Arial Unicode MS" pitchFamily="34" charset="-128"/>
                </a:rPr>
                <a:t>“</a:t>
              </a:r>
            </a:p>
          </p:txBody>
        </p:sp>
        <p:cxnSp>
          <p:nvCxnSpPr>
            <p:cNvPr id="16" name="Straight Connector 15"/>
            <p:cNvCxnSpPr/>
            <p:nvPr/>
          </p:nvCxnSpPr>
          <p:spPr>
            <a:xfrm>
              <a:off x="844214" y="5426517"/>
              <a:ext cx="795528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4000" y="5514276"/>
              <a:ext cx="8466430" cy="830997"/>
            </a:xfrm>
            <a:prstGeom prst="rect">
              <a:avLst/>
            </a:prstGeom>
            <a:noFill/>
          </p:spPr>
          <p:txBody>
            <a:bodyPr wrap="square" lIns="0" rIns="0" rtlCol="0">
              <a:spAutoFit/>
            </a:bodyPr>
            <a:lstStyle/>
            <a:p>
              <a:r>
                <a:rPr lang="en-US" sz="1600" dirty="0"/>
                <a:t>SAP HANA ONE … was just the right thing at the right time for us. With its user-friendly client interface and fast processing, people see numbers and charts within seconds, so big data is no longer formidable to them.</a:t>
              </a:r>
            </a:p>
          </p:txBody>
        </p:sp>
        <p:sp>
          <p:nvSpPr>
            <p:cNvPr id="18" name="Rectangle 17"/>
            <p:cNvSpPr/>
            <p:nvPr/>
          </p:nvSpPr>
          <p:spPr bwMode="gray">
            <a:xfrm>
              <a:off x="560388" y="5257800"/>
              <a:ext cx="182892" cy="182893"/>
            </a:xfrm>
            <a:prstGeom prst="rect">
              <a:avLst/>
            </a:prstGeom>
            <a:solidFill>
              <a:schemeClr val="accent1"/>
            </a:solidFill>
            <a:ln w="6350" algn="ctr">
              <a:noFill/>
              <a:miter lim="800000"/>
              <a:headEnd/>
              <a:tailEnd/>
            </a:ln>
          </p:spPr>
          <p:txBody>
            <a:bodyPr lIns="0" tIns="118872" rIns="0" bIns="0" rtlCol="0" anchor="ctr"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smtClean="0">
                  <a:ln>
                    <a:noFill/>
                  </a:ln>
                  <a:effectLst/>
                  <a:uLnTx/>
                  <a:uFillTx/>
                  <a:ea typeface="Arial Unicode MS" pitchFamily="34" charset="-128"/>
                  <a:cs typeface="Arial Unicode MS" pitchFamily="34" charset="-128"/>
                </a:rPr>
                <a:t>”</a:t>
              </a:r>
            </a:p>
          </p:txBody>
        </p:sp>
      </p:grpSp>
      <p:sp>
        <p:nvSpPr>
          <p:cNvPr id="19" name="TextBox 18"/>
          <p:cNvSpPr txBox="1"/>
          <p:nvPr/>
        </p:nvSpPr>
        <p:spPr>
          <a:xfrm>
            <a:off x="330696" y="6295813"/>
            <a:ext cx="8489304" cy="215444"/>
          </a:xfrm>
          <a:prstGeom prst="rect">
            <a:avLst/>
          </a:prstGeom>
          <a:noFill/>
        </p:spPr>
        <p:txBody>
          <a:bodyPr wrap="square" lIns="0" rIns="0" rtlCol="0" anchor="b" anchorCtr="0">
            <a:spAutoFit/>
          </a:bodyPr>
          <a:lstStyle/>
          <a:p>
            <a:pPr marL="457200" indent="-457200"/>
            <a:r>
              <a:rPr lang="en-US" sz="800" dirty="0" smtClean="0">
                <a:latin typeface="Arial" pitchFamily="34" charset="0"/>
                <a:cs typeface="Arial" pitchFamily="34" charset="0"/>
              </a:rPr>
              <a:t>“How </a:t>
            </a:r>
            <a:r>
              <a:rPr lang="en-US" sz="800" dirty="0">
                <a:latin typeface="Arial" pitchFamily="34" charset="0"/>
                <a:cs typeface="Arial" pitchFamily="34" charset="0"/>
              </a:rPr>
              <a:t>The Globe and Mail Builds More Accurate Marketing Campaigns Faster” in the October-December 2012 issue of </a:t>
            </a:r>
            <a:r>
              <a:rPr lang="en-US" sz="800" dirty="0" err="1">
                <a:latin typeface="Arial" pitchFamily="34" charset="0"/>
                <a:cs typeface="Arial" pitchFamily="34" charset="0"/>
              </a:rPr>
              <a:t>insiderPROFILES</a:t>
            </a:r>
            <a:r>
              <a:rPr lang="en-US" sz="800" dirty="0">
                <a:latin typeface="Arial" pitchFamily="34" charset="0"/>
                <a:cs typeface="Arial" pitchFamily="34" charset="0"/>
              </a:rPr>
              <a:t> (insiderprofiles.wispubs.com</a:t>
            </a:r>
            <a:r>
              <a:rPr lang="en-US" sz="800" dirty="0" smtClean="0">
                <a:latin typeface="Arial" pitchFamily="34" charset="0"/>
                <a:cs typeface="Arial" pitchFamily="34" charset="0"/>
              </a:rPr>
              <a:t>).</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2392154487"/>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hevron 78"/>
          <p:cNvSpPr/>
          <p:nvPr/>
        </p:nvSpPr>
        <p:spPr bwMode="gray">
          <a:xfrm>
            <a:off x="4198925" y="2322810"/>
            <a:ext cx="555955" cy="2425370"/>
          </a:xfrm>
          <a:prstGeom prst="chevron">
            <a:avLst>
              <a:gd name="adj" fmla="val 77631"/>
            </a:avLst>
          </a:prstGeom>
          <a:solidFill>
            <a:schemeClr val="accent3">
              <a:alpha val="98000"/>
            </a:schemeClr>
          </a:solidFill>
        </p:spPr>
        <p:txBody>
          <a:bodyPr wrap="square" lIns="91425" tIns="45712" rIns="91425" bIns="45712" rtlCol="0" anchor="ctr" anchorCtr="1">
            <a:noAutofit/>
          </a:bodyPr>
          <a:lstStyle/>
          <a:p>
            <a:pPr algn="ctr" defTabSz="914245"/>
            <a:endParaRPr lang="en-US" sz="1200" dirty="0">
              <a:solidFill>
                <a:srgbClr val="FFFFFF"/>
              </a:solidFill>
              <a:latin typeface="Arial"/>
              <a:cs typeface="Arial"/>
            </a:endParaRPr>
          </a:p>
        </p:txBody>
      </p:sp>
      <p:sp>
        <p:nvSpPr>
          <p:cNvPr id="2" name="Title 1"/>
          <p:cNvSpPr>
            <a:spLocks noGrp="1"/>
          </p:cNvSpPr>
          <p:nvPr>
            <p:ph type="title"/>
          </p:nvPr>
        </p:nvSpPr>
        <p:spPr/>
        <p:txBody>
          <a:bodyPr/>
          <a:lstStyle/>
          <a:p>
            <a:r>
              <a:rPr lang="en-US" dirty="0" smtClean="0"/>
              <a:t>The Challenge</a:t>
            </a:r>
            <a:endParaRPr lang="en-US" b="0" dirty="0" smtClean="0"/>
          </a:p>
        </p:txBody>
      </p:sp>
      <p:sp>
        <p:nvSpPr>
          <p:cNvPr id="15" name="Regular Pentagon 14"/>
          <p:cNvSpPr/>
          <p:nvPr/>
        </p:nvSpPr>
        <p:spPr bwMode="gray">
          <a:xfrm>
            <a:off x="895184" y="2510079"/>
            <a:ext cx="2391357" cy="2277484"/>
          </a:xfrm>
          <a:prstGeom prst="pentagon">
            <a:avLst/>
          </a:prstGeom>
          <a:solidFill>
            <a:schemeClr val="bg2"/>
          </a:solidFill>
          <a:ln w="28575"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80" name="Freeform 79"/>
          <p:cNvSpPr/>
          <p:nvPr/>
        </p:nvSpPr>
        <p:spPr bwMode="gray">
          <a:xfrm>
            <a:off x="1159200" y="2800800"/>
            <a:ext cx="1360800" cy="1216800"/>
          </a:xfrm>
          <a:custGeom>
            <a:avLst/>
            <a:gdLst>
              <a:gd name="connsiteX0" fmla="*/ 928800 w 1360800"/>
              <a:gd name="connsiteY0" fmla="*/ 0 h 1216800"/>
              <a:gd name="connsiteX1" fmla="*/ 1360800 w 1360800"/>
              <a:gd name="connsiteY1" fmla="*/ 842400 h 1216800"/>
              <a:gd name="connsiteX2" fmla="*/ 1101600 w 1360800"/>
              <a:gd name="connsiteY2" fmla="*/ 1216800 h 1216800"/>
              <a:gd name="connsiteX3" fmla="*/ 864000 w 1360800"/>
              <a:gd name="connsiteY3" fmla="*/ 1094400 h 1216800"/>
              <a:gd name="connsiteX4" fmla="*/ 0 w 1360800"/>
              <a:gd name="connsiteY4" fmla="*/ 669600 h 1216800"/>
              <a:gd name="connsiteX5" fmla="*/ 928800 w 1360800"/>
              <a:gd name="connsiteY5"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0800" h="1216800">
                <a:moveTo>
                  <a:pt x="928800" y="0"/>
                </a:moveTo>
                <a:lnTo>
                  <a:pt x="1360800" y="842400"/>
                </a:lnTo>
                <a:lnTo>
                  <a:pt x="1101600" y="1216800"/>
                </a:lnTo>
                <a:lnTo>
                  <a:pt x="864000" y="1094400"/>
                </a:lnTo>
                <a:lnTo>
                  <a:pt x="0" y="669600"/>
                </a:lnTo>
                <a:lnTo>
                  <a:pt x="928800" y="0"/>
                </a:lnTo>
                <a:close/>
              </a:path>
            </a:pathLst>
          </a:custGeom>
          <a:solidFill>
            <a:schemeClr val="accent1"/>
          </a:solidFill>
        </p:spPr>
        <p:txBody>
          <a:bodyPr wrap="square" lIns="91425" tIns="45712" rIns="91425" bIns="45712" rtlCol="0" anchor="ctr" anchorCtr="1">
            <a:noAutofit/>
          </a:bodyPr>
          <a:lstStyle/>
          <a:p>
            <a:pPr algn="ctr" defTabSz="914245"/>
            <a:endParaRPr lang="en-US" sz="1200" dirty="0">
              <a:solidFill>
                <a:srgbClr val="FFFFFF"/>
              </a:solidFill>
              <a:latin typeface="Arial"/>
              <a:cs typeface="Arial"/>
            </a:endParaRPr>
          </a:p>
        </p:txBody>
      </p:sp>
      <p:sp>
        <p:nvSpPr>
          <p:cNvPr id="11" name="Regular Pentagon 10"/>
          <p:cNvSpPr/>
          <p:nvPr/>
        </p:nvSpPr>
        <p:spPr bwMode="gray">
          <a:xfrm>
            <a:off x="1662148" y="3311694"/>
            <a:ext cx="857428" cy="816598"/>
          </a:xfrm>
          <a:prstGeom prst="pentagon">
            <a:avLst/>
          </a:prstGeom>
          <a:noFill/>
          <a:ln w="1270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12" name="Regular Pentagon 11"/>
          <p:cNvSpPr/>
          <p:nvPr/>
        </p:nvSpPr>
        <p:spPr bwMode="gray">
          <a:xfrm>
            <a:off x="1912746" y="3572833"/>
            <a:ext cx="356233" cy="339269"/>
          </a:xfrm>
          <a:prstGeom prst="pentagon">
            <a:avLst/>
          </a:prstGeom>
          <a:noFill/>
          <a:ln w="635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13" name="Regular Pentagon 12"/>
          <p:cNvSpPr/>
          <p:nvPr/>
        </p:nvSpPr>
        <p:spPr bwMode="gray">
          <a:xfrm>
            <a:off x="1402560" y="3041992"/>
            <a:ext cx="1376604" cy="1311053"/>
          </a:xfrm>
          <a:prstGeom prst="pentagon">
            <a:avLst/>
          </a:prstGeom>
          <a:noFill/>
          <a:ln w="1905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14" name="Regular Pentagon 13"/>
          <p:cNvSpPr/>
          <p:nvPr/>
        </p:nvSpPr>
        <p:spPr bwMode="gray">
          <a:xfrm>
            <a:off x="1154772" y="2779781"/>
            <a:ext cx="1872181" cy="1783031"/>
          </a:xfrm>
          <a:prstGeom prst="pentagon">
            <a:avLst/>
          </a:prstGeom>
          <a:noFill/>
          <a:ln w="2540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cxnSp>
        <p:nvCxnSpPr>
          <p:cNvPr id="20" name="Straight Connector 19"/>
          <p:cNvCxnSpPr>
            <a:stCxn id="15" idx="0"/>
          </p:cNvCxnSpPr>
          <p:nvPr/>
        </p:nvCxnSpPr>
        <p:spPr>
          <a:xfrm>
            <a:off x="2090863" y="2510080"/>
            <a:ext cx="1238" cy="125184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92240" y="3372962"/>
            <a:ext cx="1196542" cy="38994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088781" y="3377926"/>
            <a:ext cx="1198512" cy="38719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5" idx="2"/>
          </p:cNvCxnSpPr>
          <p:nvPr/>
        </p:nvCxnSpPr>
        <p:spPr>
          <a:xfrm flipV="1">
            <a:off x="1351892" y="3765118"/>
            <a:ext cx="739106" cy="10224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5" idx="4"/>
          </p:cNvCxnSpPr>
          <p:nvPr/>
        </p:nvCxnSpPr>
        <p:spPr>
          <a:xfrm flipH="1" flipV="1">
            <a:off x="2093215" y="3765118"/>
            <a:ext cx="736618" cy="10224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gray">
          <a:xfrm>
            <a:off x="216429" y="3286707"/>
            <a:ext cx="809106"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Broad</a:t>
            </a:r>
          </a:p>
        </p:txBody>
      </p:sp>
      <p:sp>
        <p:nvSpPr>
          <p:cNvPr id="42" name="Rectangle 41"/>
          <p:cNvSpPr/>
          <p:nvPr/>
        </p:nvSpPr>
        <p:spPr bwMode="gray">
          <a:xfrm>
            <a:off x="1699047" y="1972013"/>
            <a:ext cx="809106"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Deep</a:t>
            </a:r>
          </a:p>
        </p:txBody>
      </p:sp>
      <p:sp>
        <p:nvSpPr>
          <p:cNvPr id="43" name="Rectangle 42"/>
          <p:cNvSpPr/>
          <p:nvPr/>
        </p:nvSpPr>
        <p:spPr bwMode="gray">
          <a:xfrm>
            <a:off x="2967865" y="3286707"/>
            <a:ext cx="1435018"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High Speed</a:t>
            </a:r>
          </a:p>
        </p:txBody>
      </p:sp>
      <p:sp>
        <p:nvSpPr>
          <p:cNvPr id="46" name="Rectangle 45"/>
          <p:cNvSpPr/>
          <p:nvPr/>
        </p:nvSpPr>
        <p:spPr>
          <a:xfrm>
            <a:off x="1061665" y="2172673"/>
            <a:ext cx="2083868" cy="276999"/>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Complex &amp; interactive questions </a:t>
            </a:r>
            <a:br>
              <a:rPr lang="en-US" sz="900" dirty="0">
                <a:solidFill>
                  <a:srgbClr val="000000"/>
                </a:solidFill>
                <a:latin typeface="Arial"/>
              </a:rPr>
            </a:br>
            <a:r>
              <a:rPr lang="en-US" sz="900" dirty="0">
                <a:solidFill>
                  <a:srgbClr val="000000"/>
                </a:solidFill>
                <a:latin typeface="Arial"/>
              </a:rPr>
              <a:t>on granular data</a:t>
            </a:r>
          </a:p>
        </p:txBody>
      </p:sp>
      <p:sp>
        <p:nvSpPr>
          <p:cNvPr id="47" name="Rectangle 46"/>
          <p:cNvSpPr/>
          <p:nvPr/>
        </p:nvSpPr>
        <p:spPr>
          <a:xfrm>
            <a:off x="-60764" y="3476866"/>
            <a:ext cx="1363495"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Big data, </a:t>
            </a:r>
            <a:br>
              <a:rPr lang="en-US" sz="900" dirty="0">
                <a:solidFill>
                  <a:srgbClr val="000000"/>
                </a:solidFill>
                <a:latin typeface="Arial"/>
              </a:rPr>
            </a:br>
            <a:r>
              <a:rPr lang="en-US" sz="900" dirty="0">
                <a:solidFill>
                  <a:srgbClr val="000000"/>
                </a:solidFill>
                <a:latin typeface="Arial"/>
              </a:rPr>
              <a:t>many </a:t>
            </a:r>
            <a:br>
              <a:rPr lang="en-US" sz="900" dirty="0">
                <a:solidFill>
                  <a:srgbClr val="000000"/>
                </a:solidFill>
                <a:latin typeface="Arial"/>
              </a:rPr>
            </a:br>
            <a:r>
              <a:rPr lang="en-US" sz="900" dirty="0">
                <a:solidFill>
                  <a:srgbClr val="000000"/>
                </a:solidFill>
                <a:latin typeface="Arial"/>
              </a:rPr>
              <a:t>data types</a:t>
            </a:r>
          </a:p>
        </p:txBody>
      </p:sp>
      <p:sp>
        <p:nvSpPr>
          <p:cNvPr id="48" name="Rectangle 47"/>
          <p:cNvSpPr/>
          <p:nvPr/>
        </p:nvSpPr>
        <p:spPr>
          <a:xfrm>
            <a:off x="2977407" y="3476866"/>
            <a:ext cx="1415935"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Fast </a:t>
            </a:r>
            <a:br>
              <a:rPr lang="en-US" sz="900" dirty="0">
                <a:solidFill>
                  <a:srgbClr val="000000"/>
                </a:solidFill>
                <a:latin typeface="Arial"/>
              </a:rPr>
            </a:br>
            <a:r>
              <a:rPr lang="en-US" sz="900" dirty="0">
                <a:solidFill>
                  <a:srgbClr val="000000"/>
                </a:solidFill>
                <a:latin typeface="Arial"/>
              </a:rPr>
              <a:t>response-time, </a:t>
            </a:r>
            <a:br>
              <a:rPr lang="en-US" sz="900" dirty="0">
                <a:solidFill>
                  <a:srgbClr val="000000"/>
                </a:solidFill>
                <a:latin typeface="Arial"/>
              </a:rPr>
            </a:br>
            <a:r>
              <a:rPr lang="en-US" sz="900" dirty="0">
                <a:solidFill>
                  <a:srgbClr val="000000"/>
                </a:solidFill>
                <a:latin typeface="Arial"/>
              </a:rPr>
              <a:t>interactivity </a:t>
            </a:r>
          </a:p>
        </p:txBody>
      </p:sp>
      <p:sp>
        <p:nvSpPr>
          <p:cNvPr id="26" name="Oval 25"/>
          <p:cNvSpPr/>
          <p:nvPr/>
        </p:nvSpPr>
        <p:spPr bwMode="gray">
          <a:xfrm>
            <a:off x="2441920" y="3564077"/>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27" name="Oval 26"/>
          <p:cNvSpPr/>
          <p:nvPr/>
        </p:nvSpPr>
        <p:spPr bwMode="gray">
          <a:xfrm>
            <a:off x="1103227" y="3403032"/>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28" name="Oval 27"/>
          <p:cNvSpPr/>
          <p:nvPr/>
        </p:nvSpPr>
        <p:spPr bwMode="gray">
          <a:xfrm>
            <a:off x="2020946" y="2725700"/>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29" name="Oval 28"/>
          <p:cNvSpPr/>
          <p:nvPr/>
        </p:nvSpPr>
        <p:spPr bwMode="gray">
          <a:xfrm>
            <a:off x="1952748" y="3823759"/>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30" name="Oval 29"/>
          <p:cNvSpPr/>
          <p:nvPr/>
        </p:nvSpPr>
        <p:spPr bwMode="gray">
          <a:xfrm>
            <a:off x="2187471" y="3933748"/>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5" name="AutoShape 8" descr="data:image/jpeg;base64,/9j/4AAQSkZJRgABAQAAAQABAAD/2wBDAAkGBwgHBgkIBwgKCgkLDRYPDQwMDRsUFRAWIB0iIiAdHx8kKDQsJCYxJx8fLT0tMTU3Ojo6Iys/RD84QzQ5Ojf/2wBDAQoKCg0MDRoPDxo3JR8lNzc3Nzc3Nzc3Nzc3Nzc3Nzc3Nzc3Nzc3Nzc3Nzc3Nzc3Nzc3Nzc3Nzc3Nzc3Nzc3Nzf/wAARCADCAQMDASIAAhEBAxEB/8QAHAABAAIDAQEBAAAAAAAAAAAAAAECAwUGBwQI/8QAQRAAAQQCAAMFBQQHBgYDAAAAAQACAwQFEQYSIRMxQVFxIjJhgZEHFKHBM0JSYnKx0RUjU4KSohYkJXOy8ENj4f/EABoBAQADAQEBAAAAAAAAAAAAAAAEBQYBAwL/xAAsEQEAAQQABAUCBwEAAAAAAAAAAQIDBBEFEiExE0FRYXEzwRUiI4GRofA0/9oADAMBAAIRAxEAPwD3FERAREQEREBERAREQEREBERAREQEREBERAREQEREBERAREQEREBERAREQEREBERAREQEREBERAREQEREBVe9sbC97g1o7yToBWXF5HJnJZF7A7/loXljGjucR0Lj81DzcynFt88xufKEjHsTeq15Q6cZWkToTb+IY4j66X1RSslZzxPDm+YO1oqrGmMcoHcpMxpSCdnQb9tv7QVXZ4xXuJuxHLPp5PSrGpmdUd2/RQ0hzQ4HYI2FK0CGIiICIiAiIgIiICKsj2RsL5HNa0d7nHQC0lni7C14BP8AeXyxOkMbZIYXvY53kHAcp+qDeotVh+IcZmZJIqNkOmiG3wuHK8Dz0e8fELXcZZmanPicRSlMNvLWOyEwAJiiGudw3+t1aB8Xb8EHTIvIMvlbDMpajxPDT79SKQxMtSOc90pb7LiXE7PtAouj19ERcBERAREQEREBERAREQEREBeUUZnV7U9abpJFK5jgfMEr1dcfxbwnLesnJYlzW2yP72Jx0JddxB8D4eR+CreJ4lWRajl7wnYN+m1XMVdpYauQLG62ly+HRkDyWhjpZ6J3ZvxdouHTozY+vcuiwOFlZYZazUkUXIeaOvzgnfgXf0Wct4F+urlnpHrKyrrsUfn3uXWVGOjqQsf7zY2g+ulmVWSMkG43tcP3TtWWzp1yxrsoKt76iIsUliCJ7WSzRsc73WueAT6L6cZURfJkslUxlCxduTNZBXjdJI7fcAN93mg+ta21n8VVeY5LsTpQddlFuR/+luz+C86l4sbkKn3vIV5L1+9IWY7CseezjYP1pAPePmTvyAXH8Y5ziTCfdquQldR+9AujqUYWwgNHQ/H02B+C6Pc6fEGNt221GTmO04czYZmGNzh8A4dfQdVsZZGQxPllcGxsaXOce4Ad5X5WbNafkRLTddMjC2SGdvO+Rjx17vHRXZjN8W5XG2qpwdiwy1C6PneZ3SNDgQSOugevloIOg/4q/terJk/uzb2QvWfu2Fx0g2yJmv0jmnpvXtEnu7hoLkOL/vWKsw43ibN2nSylspp1SHj4HlGg3x1t3d10V8bMHlqLK9qzlosNYr9GPMvtxt1ogBvifHfot3iqWM4pyNqbPX2TNr12FuTsVgC8jpy+HMfEa2fwQc5wZDl4M627hjDHLDIQ2SWw2NrmkaIPMeux10fgu34xldLNi8tkOIcdVvUWPb2LLYsPe5xafYY1rQPdWlxnCYLcZE4Vp5Mld5IIHRakEAJL5XDfs+yN8vXvHVemt+zjB1akrMfD2NlzfYm5R7J9AAg8ybexIG4clxtA13tGOs+QRhx6ktA0NEkn5otve+z/ADctuR747xcT1MF3lYfiBtE2PaERFwEREBERAREQEREBERAREQYLlqKnCZZjob0AO9x8gtJbyt6VpFdrIGnx9539F8fFt5tfJQieRscLIuYOe4BuySD1PoFrn5JlnlZUc6Z5Gw2BpefwWb4jm5E3ptWtxEeneVpj49EURXVrr6sz4J55N2Z5ZP4pCR9F90EcNZm9DotV997O2KlnnhsFvM2OVpa5w+G+/wCSvYndyHr0VJcm5TV+pE7903l8SNRPT2bFuSYdmIlj29xCwM4wnu3XYygyvHNA0ut3bB/uYWj4Agud8NgDz8FpeIKNzEYNmXjkDmysBew9DGXe6R594+a80w8FvPXm1NTMxpcX2ZdHUzu/RPiNq/4dRdxpqrvVapiO3yg5NNuvVFrrL0HI8ZYp1lzmOy/Ecke2tEP9xVB+GtA+p2uOucWXa1SwIKWMowyyOadQNnm0T7pcT113d5XqHD+Jws1Q46xjoC97CxkpYC7WvAn3SPDWl5Lm+F73CFtlG7y2KckjmwvkaQ2Vp8Njx1vxCubGVbv2/Eonog3LNdurlq7s+IzmadHDVgbLlmSvDq8D5ZQxoAPMwxB2ta6jXcR8dL6+KncXxYORuYw9Srj5JGb+71GMc3RDgNjrr2Vn4Wu8L4TKVb77+Rxs9cvPYW4DLCS5paeoAPc4roeIuM8DmYGwOydnKRhweK2NpGPZH7T3b18tKQ8nmXC/FlvBZyPIMZHJam1G1pAf2ce+7Xx8dEFewZLB4n7TcVBeniFbIUyYnbJ9g9DrY0ddQQfj3LjY8lYgaTg8DjcQwD9NIzt5/Xpvr81ioTXrFWShjsfdtXrdkTS2rMpZG7Q1rsR3j1CDWQ4u7h5bduGa0yoyyIIrtR22yuJ0AwuG3dfIf1XoMXCHGtpvJa4pvRxEaIFhoOv8rN/ivt4X4Ryktqpd4nsB8VI89OjG0Njid+1yjxHh+S9BXB4lmuCLmIleytUM0p12d18bp+b13shfRQ4N4rygiNh0VBjRrtGt5Xn5nr/tXsiIOX4P4KpcNvktGR9q/I3ldPIdlre8hvl1XUoiAiIgIiICIiAiIgIi01zinCVJexdkIpZ/8CtuaT/SwEj5oNysc88VeJ0tiVkUbRsve4NA+ZWhlzeXtxO/sjBTR7B5Z8k9sDAfA8oJeR8NNXDW3R4N8l/iPP4DLZQnYjtte7kP7LAHcrB/lQdy7jDHy3GVcXDayb3HXPTYDGPH9I4hp6eRKh+cyj4zKaFPHwAkF+Ruhrun7rAR/uXlrc9xnxr2sGLuMjggeCY8dGG8nU8vtEk+B8lsqf2Q5LIHt8/npmOceYsZqR49XHpv0ToO8j4trx15bFizi54YGl0r6lwFzGjx5XAfgVymQ+0wXbXLUsNxOLafbuzxh0zx+6w9G/ME/ALyvPYiriOKrOLxVt1pld3J2tpwY0SN97r46PTp4hbvg3A47K37L7Fr7/PSi7eQAdOUEcwjB6b1s7O/BB1Fvi3BTyNsUMHkc/OzfZ28nJyxtPm0O6D/ACtC+N/E3F2Tk5vvcGO9nkDKDOdxG/Eu6bH9V1nEUXDkeAtUsCyC1kpY2iJsAM8veD1I2W9PPS1WJibTBhmhMUzTp7HjTgfIqt4hnV41P5ad7TsTFpvbmqezmm4bIWrkdiX+0bdtsgc2xNOdgjx6aC9JhxrpYx27tbHUNXyw2YoRvpoL5L3FtGt7JssLu7lZ7R/BZu/k3cyqJrjcx6LCmzNncW+ke7d5SBmRqMxt1wlrEg8jhr3e4dPBfDNVr0x2cbGNa3uDRoBbJ2ByL2tl7eAP/YJPd66/Ja7M8L5uy0Mr2K5Y5un6e5jgfgdfipP4fm36oiuJ+Zns8ov2bUbir+GOG1PW5bsDK3JG4+3asdjGOh670SdeQC53iDiTE5qXkyVibOOh32NHHQmOuJO7mc8nZ6dNk9xOh1K2+P8Asrge5j8zdkslvcxz3Sa9C7p/tXZYrhvE4rldUqMD2+69/tEem+75LRYWJTi2uSnr6q3Ivzer5tacrwXwIxmGEnEDHG3M4vETHuaIG+DR5/NdTT4Yw1N3NFRY5w8ZSX/z2tuilvBr7OCxNqbtp8fXfJ+0WDr6+a+uCtXrjVeCKIa17DA3p8llTaCUVdptBZFXabQWRV2m0FkVdogui5Y8UZO0QMRwzfkB7pbrm1mevXbvwC12fyXFrKgdBb4fouHV7RYL5NeTS5vLv1BTQ7aaaKvC+aeRkcTBt73uAa0eZJ7lo38a8OglsOTjsv3oMqsdM4n4BgO15fkuJ8A+JrcrXz+byG+texKOza7zAYeTXkQPovjxPGXGLKzMdhsRFXjDz2ILeeXRPQa8dIPW28SW5mmStw7k3RD/AOSfs4R9HP3+C0uc+0mriYuzlxtj7/I0mGDtYy12vFzmuPKB569Fw9zhP7Qc3A+xmcn2MLGl7u2l0AANn2R3Lzis58kkgntmv0HaSuaXPLR3Bo+p69OqDt7vGsuRyLXZ+SfI7O2YurtsXoWjvHxdsreQcX8SzsFTh3C47DxHuYyPtpf9LRr6rkeCp6U159fF0O17JhlIlfs2eXq5rj39R3a6A+a93r57hyhQqyC5RoxWYmyxROe2NxaRvfL3ro8g4rp8RVqEV7ii5lrEE8oiawyiGMOIJG2tOwOnitRfx7sZwlT4ixMdcxyuLLDY6wJgdsaDnkk6I8fP1Xq/FueocRYG5jcTjbuXdNGeR8VctiY4dzi92gdHy3+a8s4XymR4cjlaKLL1KYGO5UIBcfgW+PTqCEHR/Y3lH5PilzmF22UXidugAPaby93f3Fe2LxvhbibgrFSWJMPkhhJZwBJBdrGQM14NOwdeq++9xnw9LtsuXy/EMpH6Ciwww+h5OXp/ESuDmvtBxEcmcs1ZXuZN27pI+wHM9wcSfdHU739Vm4A4ctcJVMnxFnGPqV+xfHWry9JJ3OGhtvf8vj8Fs6nEnEFrdbhTAUcRGfGOLt5vUho5R8ytzguCMpeyEWR4tvWLZiPMyKaQHr8Gt9lo+p9E260DMjxjFgm9iRjcbWiaHSVqunuHQbL3dN78gVz7blrnfJHYtSyye9NYlL3H5dw+QXtXGsYl4Wvx+bGj/cF59Qw0TWguGyqXiWT4OqJ84WeFZ8SJr35uWdDdtfppZZB5OcdfRSMVIx0ZLCBzD+a7tlKNg6MCv91Y9zAWj3h/NUtObO4iIWM2qddXo6KNqNraM0lNqNqNoLbUbVdptBbajartRtBfajaptRtBk2o5lTmUcyDJzJzLFzJzIMvMixcyIPBc9mM9cgilzubviKVxYyGnF2UcjgNkNeR11taU1cfHAbL60MgAcXGSR8z26GyCS4Deuuhte5/aLwu3iPhz7vX1FapvE9UgdGkAjl15EbGl+f8AH2mxxPjt9mKz3FpEjCQ4+PU60fxQbDF38W3L4x9WGAvbZYXxtY4c7P1mkE61pfpKpj6VPbqdSCAnvMcYaT9F+eMHisVFYbNTvwsPNzclhp5R8wV6Xb4pc+EyZPjDF46ADqyjFzSH5vJ18gu6HeZN0TcfYE80cMbo3NL5HBrRsa6kr8+XsCM9M4UKNm7O0FgdVZth6+Lvd1vfiukm4q4cMnaYzC5LiKyO61kHkxg/AvOgPQLK3Mcd8QDsaBixtbu7PHQc7mj+M6AXBXhzhtvAdS3nM+YIchZa8VcdWOzzO8PT4Du81qMbmbeFbUOHwMTclFzCzdsyhrJt76a7yB0APwXacN/Zw9lr79xBYmsTeIlmMkjvgXdzR8G9/mu5q4XF1ABXoVmaOwezBO/U9U2PL6mJ414iiYZcjar03D9HCRBFo+RI5iPQLq+HPs6xeKgeLbRZkk94bIbvz3vbj8SfkF2aIOQtfZ5iJ38zZbDR+yS14H1G19tDgvCUwOau6wR/ju2P9I0PwXQ7TaCsUUcMYjhjZGwdzWNAA+QV9qu02g1fFXXh+4P3R/5BcpUb7AXV8S9cFcH7g/mFzdJu4wsvx76tPx91zw+dWavlime2PvOlMbt6ePAgr5MnXc4xTknkExjLfDegR+a2dCIOjPTppU00TRqfXqnTVEU7dmHBwBHceoTa+THSc9GEk9Q3lPy6fkvo2t9bri5RFcecbZqqnlqmPRbajartRtfb5W2o2q7UEoL7UbVCVG0Fi5RzKu1G0FuZRtV2o2gvtRtV2m0Ftoqog8ezuexVt3Y5HP5TiCbftVKZLIj8CGADXy+a0/DuEyWRykkVLHdhRkOxTeRI74Fx7m68z9F67ivs/wAPQja2UOnA/UGo2f6W/wBV01SpXpxCKpBHDGP1Y2gBd2PMJ/sfryhriKPOR7QDHM0fVvf9F9OM+yOhWlD5XVma/wAKHmd9Xk6XpiLg0dDhPDUuVwqid4/XsHn/AA7vwW7a1rGhrGhrR3ADQCbTaCdqNqNqNoLbUbVdqCUFtqNqpKglBbabVCVBcg+HiI7wlz/t/mFz9D3Fvs8d4a4P/r/MLQ0PcCzHHfq0fH3W2D9Gr5ZLFftcJkCB7UUrZR8h1/Dari37Z8ltMUxskNuJ/uvdyn0LdLQYtxj3G73mOLD6g6UPKt6x7Nz2mP7e9qrmm5R6an+nUYh/91LH+y/Y9D/6V93MtPjJdW3t8HM39D/+racy0fC7nPiU+3T+FVlU8t2V9qOZU5k2rBHW2oJVdqNoLEqNqu02gttRtQiAiKUBFKICKUQfeihQglFG1G0E7UbUbUEoJ2oJUEqpKCxKqSoJVSUFiVUuVSVUuQWLlBcsZcqFyD5s7IG4i2XHp2evqtFRfpg9F9nFM2qEcQPWWVo+Q6/kFrIXcrAstxyrd6mI8oXXD6P0Z95b/Du9md3m8fyXNRyav2x5Tv8A/IrocSeSk0nveS7/AN+i5lp/6lc/77/5lfebb5eH2on/AG+pizE5Nz/dm+xEhN4fwH8lvOZc7iDq6P4Ct6HKw4L/AMv7yh8Q+t+zLtNqgKnatkFbabVdptBZFClBKIpQFKKUBTpFIQEU6RB9W1G1G1G0E7UbUbUbQTtQSoJUEoBKglQSqkoJJVSVBKqSgEqhKErG4oDnLG56h7l80smkGn4hl7W9Wi8GMLz6k6/IrAekfTvWO24yZaVzvBrQ301/XayOcGlgPdsLHZ+72bNPrOvs0WPq3jRPtv7tzHIIomMB91oC5yN28jcPnO4/ivvlmLmnRXPWJr1W4+SKuJmP7wHaO1fcSxa71iKbcdYVeFfpt3Jmue7qca7ltj+ErdteuMxNu3JMZJ42xDWg0HZ+ZXRwzEgbXpw3Hrx8eKK+/d55l2m7d5qezZ8ykOXysftZWuU9FZwVIKxgq4QWCsqhWCCQpCgKwQSFKBSEAKQEAVgEEaRWRBfajajajaCdqCVG1G0EkqCVBKhAJUEoVUoBKqVJVSgqVRwVyqlBic1fNMzYK+tyxPQcll8bddYE9ScMcOmnN2Cvgip5F0wfbmDtdzWN00Ls5Y+bwXzurjyXl4Frn8Tljm9Xp4tzk5N9GoiifrRWYVubvC2IgHkrNi0vV5vjirBvgvsjj0sjY1laxAYFlaoa1ZGhBYK4UAK4CCQrBQArgIAVggCsAgBSAgCsAgAKQEUoCKUQV2o2o2o2gnajajajaCSVG1G1G0AlQSm1UlBJKqUUIBVSpKgoKFUIWQhRpBhLVUsWflUcqDB2akMWflTlQYgxWDVkDVYNQUDVYNVw1WDUFQFYBWAUgIACsAgCsAgAKQFICkBAAUgIpQFKKUBFKIPnREQQoKIggqERBCqURAUIiCEREEKERAREQFKIglSERBYKQiILBWCIgkKwREEhSERBKlEQSpREEoiIP//Z"/>
          <p:cNvSpPr>
            <a:spLocks noChangeAspect="1" noChangeArrowheads="1"/>
          </p:cNvSpPr>
          <p:nvPr/>
        </p:nvSpPr>
        <p:spPr bwMode="auto">
          <a:xfrm>
            <a:off x="215901" y="-731837"/>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5" tIns="45712" rIns="91425" bIns="45712" numCol="1" anchor="t" anchorCtr="0" compatLnSpc="1">
            <a:prstTxWarp prst="textNoShape">
              <a:avLst/>
            </a:prstTxWarp>
          </a:bodyPr>
          <a:lstStyle/>
          <a:p>
            <a:pPr defTabSz="914245"/>
            <a:endParaRPr lang="en-US" dirty="0">
              <a:solidFill>
                <a:srgbClr val="000000"/>
              </a:solidFill>
              <a:latin typeface="Arial"/>
            </a:endParaRPr>
          </a:p>
        </p:txBody>
      </p:sp>
      <p:sp>
        <p:nvSpPr>
          <p:cNvPr id="38" name="Regular Pentagon 37"/>
          <p:cNvSpPr/>
          <p:nvPr/>
        </p:nvSpPr>
        <p:spPr bwMode="gray">
          <a:xfrm>
            <a:off x="5538975" y="2510079"/>
            <a:ext cx="2391357" cy="2277484"/>
          </a:xfrm>
          <a:prstGeom prst="pentagon">
            <a:avLst/>
          </a:prstGeom>
          <a:solidFill>
            <a:schemeClr val="bg2"/>
          </a:solidFill>
          <a:ln w="28575"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81" name="Freeform 80"/>
          <p:cNvSpPr/>
          <p:nvPr/>
        </p:nvSpPr>
        <p:spPr bwMode="gray">
          <a:xfrm>
            <a:off x="6595200" y="3477600"/>
            <a:ext cx="1087200" cy="1065600"/>
          </a:xfrm>
          <a:custGeom>
            <a:avLst/>
            <a:gdLst>
              <a:gd name="connsiteX0" fmla="*/ 0 w 1087200"/>
              <a:gd name="connsiteY0" fmla="*/ 208800 h 1065600"/>
              <a:gd name="connsiteX1" fmla="*/ 151200 w 1087200"/>
              <a:gd name="connsiteY1" fmla="*/ 129600 h 1065600"/>
              <a:gd name="connsiteX2" fmla="*/ 1087200 w 1087200"/>
              <a:gd name="connsiteY2" fmla="*/ 0 h 1065600"/>
              <a:gd name="connsiteX3" fmla="*/ 720000 w 1087200"/>
              <a:gd name="connsiteY3" fmla="*/ 1065600 h 1065600"/>
              <a:gd name="connsiteX4" fmla="*/ 72000 w 1087200"/>
              <a:gd name="connsiteY4" fmla="*/ 432000 h 1065600"/>
              <a:gd name="connsiteX5" fmla="*/ 0 w 1087200"/>
              <a:gd name="connsiteY5" fmla="*/ 2088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200" h="1065600">
                <a:moveTo>
                  <a:pt x="0" y="208800"/>
                </a:moveTo>
                <a:lnTo>
                  <a:pt x="151200" y="129600"/>
                </a:lnTo>
                <a:lnTo>
                  <a:pt x="1087200" y="0"/>
                </a:lnTo>
                <a:lnTo>
                  <a:pt x="720000" y="1065600"/>
                </a:lnTo>
                <a:lnTo>
                  <a:pt x="72000" y="432000"/>
                </a:lnTo>
                <a:lnTo>
                  <a:pt x="0" y="208800"/>
                </a:lnTo>
                <a:close/>
              </a:path>
            </a:pathLst>
          </a:custGeom>
          <a:solidFill>
            <a:schemeClr val="accent1"/>
          </a:solidFill>
        </p:spPr>
        <p:txBody>
          <a:bodyPr wrap="square" lIns="91425" tIns="45712" rIns="91425" bIns="45712" rtlCol="0" anchor="ctr" anchorCtr="1">
            <a:noAutofit/>
          </a:bodyPr>
          <a:lstStyle/>
          <a:p>
            <a:pPr algn="ctr" defTabSz="914245"/>
            <a:endParaRPr lang="en-US" sz="1200" dirty="0">
              <a:solidFill>
                <a:srgbClr val="FFFFFF"/>
              </a:solidFill>
              <a:latin typeface="Arial"/>
              <a:cs typeface="Arial"/>
            </a:endParaRPr>
          </a:p>
        </p:txBody>
      </p:sp>
      <p:sp>
        <p:nvSpPr>
          <p:cNvPr id="39" name="Regular Pentagon 38"/>
          <p:cNvSpPr/>
          <p:nvPr/>
        </p:nvSpPr>
        <p:spPr bwMode="gray">
          <a:xfrm>
            <a:off x="6305938" y="3311694"/>
            <a:ext cx="857428" cy="816598"/>
          </a:xfrm>
          <a:prstGeom prst="pentagon">
            <a:avLst/>
          </a:prstGeom>
          <a:noFill/>
          <a:ln w="1270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40" name="Regular Pentagon 39"/>
          <p:cNvSpPr/>
          <p:nvPr/>
        </p:nvSpPr>
        <p:spPr bwMode="gray">
          <a:xfrm>
            <a:off x="6556536" y="3572833"/>
            <a:ext cx="356233" cy="339269"/>
          </a:xfrm>
          <a:prstGeom prst="pentagon">
            <a:avLst/>
          </a:prstGeom>
          <a:noFill/>
          <a:ln w="635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51" name="Regular Pentagon 50"/>
          <p:cNvSpPr/>
          <p:nvPr/>
        </p:nvSpPr>
        <p:spPr bwMode="gray">
          <a:xfrm>
            <a:off x="6046350" y="3041992"/>
            <a:ext cx="1376604" cy="1311053"/>
          </a:xfrm>
          <a:prstGeom prst="pentagon">
            <a:avLst/>
          </a:prstGeom>
          <a:noFill/>
          <a:ln w="1905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sp>
        <p:nvSpPr>
          <p:cNvPr id="52" name="Regular Pentagon 51"/>
          <p:cNvSpPr/>
          <p:nvPr/>
        </p:nvSpPr>
        <p:spPr bwMode="gray">
          <a:xfrm>
            <a:off x="5798562" y="2779781"/>
            <a:ext cx="1872181" cy="1783031"/>
          </a:xfrm>
          <a:prstGeom prst="pentagon">
            <a:avLst/>
          </a:prstGeom>
          <a:noFill/>
          <a:ln w="25400" algn="ctr">
            <a:solidFill>
              <a:schemeClr val="bg1"/>
            </a:solid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100" kern="0" dirty="0">
              <a:solidFill>
                <a:srgbClr val="000000"/>
              </a:solidFill>
              <a:latin typeface="Arial"/>
              <a:ea typeface="Arial Unicode MS" pitchFamily="34" charset="-128"/>
              <a:cs typeface="Arial Unicode MS" pitchFamily="34" charset="-128"/>
            </a:endParaRPr>
          </a:p>
        </p:txBody>
      </p:sp>
      <p:cxnSp>
        <p:nvCxnSpPr>
          <p:cNvPr id="53" name="Straight Connector 52"/>
          <p:cNvCxnSpPr>
            <a:stCxn id="38" idx="0"/>
          </p:cNvCxnSpPr>
          <p:nvPr/>
        </p:nvCxnSpPr>
        <p:spPr>
          <a:xfrm>
            <a:off x="6734654" y="2510080"/>
            <a:ext cx="1238" cy="125184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36030" y="3372962"/>
            <a:ext cx="1196542" cy="38994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6732571" y="3377926"/>
            <a:ext cx="1198512" cy="38719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8" idx="2"/>
          </p:cNvCxnSpPr>
          <p:nvPr/>
        </p:nvCxnSpPr>
        <p:spPr>
          <a:xfrm flipV="1">
            <a:off x="5995683" y="3765118"/>
            <a:ext cx="739106" cy="10224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8" idx="4"/>
          </p:cNvCxnSpPr>
          <p:nvPr/>
        </p:nvCxnSpPr>
        <p:spPr>
          <a:xfrm flipH="1" flipV="1">
            <a:off x="6737006" y="3765118"/>
            <a:ext cx="736618" cy="10224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4886509" y="3286707"/>
            <a:ext cx="809106"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Broad</a:t>
            </a:r>
          </a:p>
        </p:txBody>
      </p:sp>
      <p:sp>
        <p:nvSpPr>
          <p:cNvPr id="59" name="Rectangle 58"/>
          <p:cNvSpPr/>
          <p:nvPr/>
        </p:nvSpPr>
        <p:spPr bwMode="gray">
          <a:xfrm>
            <a:off x="6342836" y="1972013"/>
            <a:ext cx="809106"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Deep</a:t>
            </a:r>
          </a:p>
        </p:txBody>
      </p:sp>
      <p:sp>
        <p:nvSpPr>
          <p:cNvPr id="60" name="Rectangle 59"/>
          <p:cNvSpPr/>
          <p:nvPr/>
        </p:nvSpPr>
        <p:spPr bwMode="gray">
          <a:xfrm>
            <a:off x="7626852" y="3286707"/>
            <a:ext cx="1435018"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High Speed</a:t>
            </a:r>
          </a:p>
        </p:txBody>
      </p:sp>
      <p:sp>
        <p:nvSpPr>
          <p:cNvPr id="61" name="Rectangle 60"/>
          <p:cNvSpPr/>
          <p:nvPr/>
        </p:nvSpPr>
        <p:spPr bwMode="gray">
          <a:xfrm>
            <a:off x="7152502" y="4819191"/>
            <a:ext cx="971965"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Simple</a:t>
            </a:r>
          </a:p>
        </p:txBody>
      </p:sp>
      <p:sp>
        <p:nvSpPr>
          <p:cNvPr id="62" name="Rectangle 61"/>
          <p:cNvSpPr/>
          <p:nvPr/>
        </p:nvSpPr>
        <p:spPr bwMode="gray">
          <a:xfrm>
            <a:off x="5032279" y="4819191"/>
            <a:ext cx="1435018"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Real-time</a:t>
            </a:r>
          </a:p>
        </p:txBody>
      </p:sp>
      <p:sp>
        <p:nvSpPr>
          <p:cNvPr id="63" name="Rectangle 62"/>
          <p:cNvSpPr/>
          <p:nvPr/>
        </p:nvSpPr>
        <p:spPr>
          <a:xfrm>
            <a:off x="5705455" y="2172673"/>
            <a:ext cx="2083868" cy="276999"/>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Complex &amp; interactive questions </a:t>
            </a:r>
            <a:br>
              <a:rPr lang="en-US" sz="900" dirty="0">
                <a:solidFill>
                  <a:srgbClr val="000000"/>
                </a:solidFill>
                <a:latin typeface="Arial"/>
              </a:rPr>
            </a:br>
            <a:r>
              <a:rPr lang="en-US" sz="900" dirty="0">
                <a:solidFill>
                  <a:srgbClr val="000000"/>
                </a:solidFill>
                <a:latin typeface="Arial"/>
              </a:rPr>
              <a:t>on granular data</a:t>
            </a:r>
          </a:p>
        </p:txBody>
      </p:sp>
      <p:sp>
        <p:nvSpPr>
          <p:cNvPr id="64" name="Rectangle 63"/>
          <p:cNvSpPr/>
          <p:nvPr/>
        </p:nvSpPr>
        <p:spPr>
          <a:xfrm>
            <a:off x="4616631" y="3476866"/>
            <a:ext cx="1363495"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Big data, </a:t>
            </a:r>
            <a:br>
              <a:rPr lang="en-US" sz="900" dirty="0">
                <a:solidFill>
                  <a:srgbClr val="000000"/>
                </a:solidFill>
                <a:latin typeface="Arial"/>
              </a:rPr>
            </a:br>
            <a:r>
              <a:rPr lang="en-US" sz="900" dirty="0">
                <a:solidFill>
                  <a:srgbClr val="000000"/>
                </a:solidFill>
                <a:latin typeface="Arial"/>
              </a:rPr>
              <a:t>many </a:t>
            </a:r>
            <a:br>
              <a:rPr lang="en-US" sz="900" dirty="0">
                <a:solidFill>
                  <a:srgbClr val="000000"/>
                </a:solidFill>
                <a:latin typeface="Arial"/>
              </a:rPr>
            </a:br>
            <a:r>
              <a:rPr lang="en-US" sz="900" dirty="0">
                <a:solidFill>
                  <a:srgbClr val="000000"/>
                </a:solidFill>
                <a:latin typeface="Arial"/>
              </a:rPr>
              <a:t>data types</a:t>
            </a:r>
          </a:p>
        </p:txBody>
      </p:sp>
      <p:sp>
        <p:nvSpPr>
          <p:cNvPr id="65" name="Rectangle 64"/>
          <p:cNvSpPr/>
          <p:nvPr/>
        </p:nvSpPr>
        <p:spPr>
          <a:xfrm>
            <a:off x="7636394" y="3476866"/>
            <a:ext cx="1415935"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Fast </a:t>
            </a:r>
            <a:br>
              <a:rPr lang="en-US" sz="900" dirty="0">
                <a:solidFill>
                  <a:srgbClr val="000000"/>
                </a:solidFill>
                <a:latin typeface="Arial"/>
              </a:rPr>
            </a:br>
            <a:r>
              <a:rPr lang="en-US" sz="900" dirty="0">
                <a:solidFill>
                  <a:srgbClr val="000000"/>
                </a:solidFill>
                <a:latin typeface="Arial"/>
              </a:rPr>
              <a:t>response-time, </a:t>
            </a:r>
            <a:br>
              <a:rPr lang="en-US" sz="900" dirty="0">
                <a:solidFill>
                  <a:srgbClr val="000000"/>
                </a:solidFill>
                <a:latin typeface="Arial"/>
              </a:rPr>
            </a:br>
            <a:r>
              <a:rPr lang="en-US" sz="900" dirty="0">
                <a:solidFill>
                  <a:srgbClr val="000000"/>
                </a:solidFill>
                <a:latin typeface="Arial"/>
              </a:rPr>
              <a:t>interactivity </a:t>
            </a:r>
          </a:p>
        </p:txBody>
      </p:sp>
      <p:sp>
        <p:nvSpPr>
          <p:cNvPr id="66" name="Rectangle 65"/>
          <p:cNvSpPr/>
          <p:nvPr/>
        </p:nvSpPr>
        <p:spPr>
          <a:xfrm>
            <a:off x="6842521" y="5017334"/>
            <a:ext cx="1591924"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No data preparation, </a:t>
            </a:r>
            <a:br>
              <a:rPr lang="en-US" sz="900" dirty="0">
                <a:solidFill>
                  <a:srgbClr val="000000"/>
                </a:solidFill>
                <a:latin typeface="Arial"/>
              </a:rPr>
            </a:br>
            <a:r>
              <a:rPr lang="en-US" sz="900" dirty="0">
                <a:solidFill>
                  <a:srgbClr val="000000"/>
                </a:solidFill>
                <a:latin typeface="Arial"/>
              </a:rPr>
              <a:t>no pre-aggregates, </a:t>
            </a:r>
            <a:br>
              <a:rPr lang="en-US" sz="900" dirty="0">
                <a:solidFill>
                  <a:srgbClr val="000000"/>
                </a:solidFill>
                <a:latin typeface="Arial"/>
              </a:rPr>
            </a:br>
            <a:r>
              <a:rPr lang="en-US" sz="900" dirty="0">
                <a:solidFill>
                  <a:srgbClr val="000000"/>
                </a:solidFill>
                <a:latin typeface="Arial"/>
              </a:rPr>
              <a:t>no tuning</a:t>
            </a:r>
          </a:p>
        </p:txBody>
      </p:sp>
      <p:sp>
        <p:nvSpPr>
          <p:cNvPr id="67" name="Rectangle 66"/>
          <p:cNvSpPr/>
          <p:nvPr/>
        </p:nvSpPr>
        <p:spPr>
          <a:xfrm>
            <a:off x="5066556" y="5017333"/>
            <a:ext cx="1370399" cy="276999"/>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Recent data, preferably real-time </a:t>
            </a:r>
          </a:p>
        </p:txBody>
      </p:sp>
      <p:sp>
        <p:nvSpPr>
          <p:cNvPr id="68" name="Oval 67"/>
          <p:cNvSpPr/>
          <p:nvPr/>
        </p:nvSpPr>
        <p:spPr bwMode="gray">
          <a:xfrm>
            <a:off x="7604511" y="3418870"/>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69" name="Oval 68"/>
          <p:cNvSpPr/>
          <p:nvPr/>
        </p:nvSpPr>
        <p:spPr bwMode="gray">
          <a:xfrm>
            <a:off x="6533876" y="3629457"/>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70" name="Oval 69"/>
          <p:cNvSpPr/>
          <p:nvPr/>
        </p:nvSpPr>
        <p:spPr bwMode="gray">
          <a:xfrm>
            <a:off x="6681157" y="3538833"/>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71" name="Oval 70"/>
          <p:cNvSpPr/>
          <p:nvPr/>
        </p:nvSpPr>
        <p:spPr bwMode="gray">
          <a:xfrm>
            <a:off x="6600109" y="3836834"/>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72" name="Oval 71"/>
          <p:cNvSpPr/>
          <p:nvPr/>
        </p:nvSpPr>
        <p:spPr bwMode="gray">
          <a:xfrm>
            <a:off x="7239080" y="4471511"/>
            <a:ext cx="132464" cy="132464"/>
          </a:xfrm>
          <a:prstGeom prst="ellipse">
            <a:avLst/>
          </a:prstGeom>
          <a:solidFill>
            <a:schemeClr val="bg1">
              <a:lumMod val="50000"/>
            </a:schemeClr>
          </a:solidFill>
          <a:ln w="28575">
            <a:solidFill>
              <a:schemeClr val="bg1"/>
            </a:solidFill>
          </a:ln>
        </p:spPr>
        <p:txBody>
          <a:bodyPr wrap="square" lIns="91425" tIns="45712" rIns="91425" bIns="45712" rtlCol="0" anchor="ctr" anchorCtr="1">
            <a:noAutofit/>
          </a:bodyPr>
          <a:lstStyle/>
          <a:p>
            <a:pPr algn="ctr" defTabSz="914245"/>
            <a:endParaRPr lang="en-US" sz="800" dirty="0">
              <a:solidFill>
                <a:srgbClr val="FFFFFF"/>
              </a:solidFill>
              <a:latin typeface="Arial"/>
              <a:cs typeface="Arial"/>
            </a:endParaRPr>
          </a:p>
        </p:txBody>
      </p:sp>
      <p:sp>
        <p:nvSpPr>
          <p:cNvPr id="74" name="Rectangle 73"/>
          <p:cNvSpPr/>
          <p:nvPr/>
        </p:nvSpPr>
        <p:spPr bwMode="gray">
          <a:xfrm>
            <a:off x="2535543" y="4819191"/>
            <a:ext cx="971965"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Simple</a:t>
            </a:r>
          </a:p>
        </p:txBody>
      </p:sp>
      <p:sp>
        <p:nvSpPr>
          <p:cNvPr id="75" name="Rectangle 74"/>
          <p:cNvSpPr/>
          <p:nvPr/>
        </p:nvSpPr>
        <p:spPr bwMode="gray">
          <a:xfrm>
            <a:off x="422635" y="4819191"/>
            <a:ext cx="1435018" cy="169277"/>
          </a:xfrm>
          <a:prstGeom prst="rect">
            <a:avLst/>
          </a:prstGeom>
          <a:noFill/>
          <a:ln w="6350" algn="ctr">
            <a:noFill/>
            <a:miter lim="800000"/>
            <a:headEnd/>
            <a:tailEnd/>
          </a:ln>
        </p:spPr>
        <p:txBody>
          <a:bodyPr lIns="0" tIns="0" rIns="0" bIns="0" rtlCol="0" anchor="ctr">
            <a:spAutoFit/>
          </a:bodyPr>
          <a:lstStyle/>
          <a:p>
            <a:pPr algn="ctr" defTabSz="914245" fontAlgn="base">
              <a:spcBef>
                <a:spcPct val="50000"/>
              </a:spcBef>
              <a:spcAft>
                <a:spcPct val="0"/>
              </a:spcAft>
              <a:buClr>
                <a:srgbClr val="F0AB00"/>
              </a:buClr>
              <a:buSzPct val="80000"/>
            </a:pPr>
            <a:r>
              <a:rPr lang="en-US" sz="1100" b="1" kern="0" dirty="0">
                <a:solidFill>
                  <a:srgbClr val="000000"/>
                </a:solidFill>
                <a:latin typeface="Arial"/>
                <a:ea typeface="Arial Unicode MS" pitchFamily="34" charset="-128"/>
                <a:cs typeface="Arial Unicode MS" pitchFamily="34" charset="-128"/>
              </a:rPr>
              <a:t>Real-time</a:t>
            </a:r>
          </a:p>
        </p:txBody>
      </p:sp>
      <p:sp>
        <p:nvSpPr>
          <p:cNvPr id="76" name="Rectangle 75"/>
          <p:cNvSpPr/>
          <p:nvPr/>
        </p:nvSpPr>
        <p:spPr>
          <a:xfrm>
            <a:off x="2225562" y="5017334"/>
            <a:ext cx="1591924" cy="415498"/>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No data preparation, </a:t>
            </a:r>
            <a:br>
              <a:rPr lang="en-US" sz="900" dirty="0">
                <a:solidFill>
                  <a:srgbClr val="000000"/>
                </a:solidFill>
                <a:latin typeface="Arial"/>
              </a:rPr>
            </a:br>
            <a:r>
              <a:rPr lang="en-US" sz="900" dirty="0">
                <a:solidFill>
                  <a:srgbClr val="000000"/>
                </a:solidFill>
                <a:latin typeface="Arial"/>
              </a:rPr>
              <a:t>no pre-aggregates, </a:t>
            </a:r>
            <a:br>
              <a:rPr lang="en-US" sz="900" dirty="0">
                <a:solidFill>
                  <a:srgbClr val="000000"/>
                </a:solidFill>
                <a:latin typeface="Arial"/>
              </a:rPr>
            </a:br>
            <a:r>
              <a:rPr lang="en-US" sz="900" dirty="0">
                <a:solidFill>
                  <a:srgbClr val="000000"/>
                </a:solidFill>
                <a:latin typeface="Arial"/>
              </a:rPr>
              <a:t>no tuning</a:t>
            </a:r>
          </a:p>
        </p:txBody>
      </p:sp>
      <p:sp>
        <p:nvSpPr>
          <p:cNvPr id="77" name="Rectangle 76"/>
          <p:cNvSpPr/>
          <p:nvPr/>
        </p:nvSpPr>
        <p:spPr>
          <a:xfrm>
            <a:off x="456913" y="5017333"/>
            <a:ext cx="1370399" cy="276999"/>
          </a:xfrm>
          <a:prstGeom prst="rect">
            <a:avLst/>
          </a:prstGeom>
        </p:spPr>
        <p:txBody>
          <a:bodyPr wrap="square" lIns="0" tIns="0" rIns="0" bIns="0">
            <a:spAutoFit/>
          </a:bodyPr>
          <a:lstStyle/>
          <a:p>
            <a:pPr algn="ctr" defTabSz="914245">
              <a:buClr>
                <a:srgbClr val="F0AB00"/>
              </a:buClr>
              <a:buSzPct val="110000"/>
            </a:pPr>
            <a:r>
              <a:rPr lang="en-US" sz="900" dirty="0">
                <a:solidFill>
                  <a:srgbClr val="000000"/>
                </a:solidFill>
                <a:latin typeface="Arial"/>
              </a:rPr>
              <a:t>Recent data, preferably real-time </a:t>
            </a:r>
          </a:p>
        </p:txBody>
      </p:sp>
      <p:sp>
        <p:nvSpPr>
          <p:cNvPr id="78" name="TextBox 77"/>
          <p:cNvSpPr txBox="1"/>
          <p:nvPr/>
        </p:nvSpPr>
        <p:spPr>
          <a:xfrm>
            <a:off x="4053929" y="3296549"/>
            <a:ext cx="954077" cy="615553"/>
          </a:xfrm>
          <a:prstGeom prst="rect">
            <a:avLst/>
          </a:prstGeom>
          <a:solidFill>
            <a:schemeClr val="bg1"/>
          </a:solidFill>
        </p:spPr>
        <p:txBody>
          <a:bodyPr wrap="none" lIns="91425" tIns="0" rIns="91425" bIns="0" rtlCol="0">
            <a:spAutoFit/>
          </a:bodyPr>
          <a:lstStyle/>
          <a:p>
            <a:pPr defTabSz="914245" fontAlgn="base">
              <a:spcBef>
                <a:spcPct val="50000"/>
              </a:spcBef>
              <a:spcAft>
                <a:spcPct val="0"/>
              </a:spcAft>
              <a:buClr>
                <a:srgbClr val="F0AB00"/>
              </a:buClr>
              <a:buSzPct val="80000"/>
            </a:pPr>
            <a:r>
              <a:rPr lang="en-US" sz="4000" b="1" kern="0" dirty="0">
                <a:solidFill>
                  <a:srgbClr val="000000"/>
                </a:solidFill>
                <a:latin typeface="Arial"/>
                <a:ea typeface="Arial Unicode MS" pitchFamily="34" charset="-128"/>
                <a:cs typeface="Arial Unicode MS" pitchFamily="34" charset="-128"/>
              </a:rPr>
              <a:t>OR</a:t>
            </a:r>
          </a:p>
        </p:txBody>
      </p:sp>
    </p:spTree>
    <p:extLst>
      <p:ext uri="{BB962C8B-B14F-4D97-AF65-F5344CB8AC3E}">
        <p14:creationId xmlns:p14="http://schemas.microsoft.com/office/powerpoint/2010/main" val="41845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t>
            </a:r>
            <a:r>
              <a:rPr lang="en-US" dirty="0"/>
              <a:t>HANA in the </a:t>
            </a:r>
            <a:r>
              <a:rPr lang="en-US" dirty="0" smtClean="0"/>
              <a:t>Cloud – related offerings</a:t>
            </a:r>
            <a:r>
              <a:rPr lang="en-US" b="0" dirty="0"/>
              <a:t/>
            </a:r>
            <a:br>
              <a:rPr lang="en-US" b="0" dirty="0"/>
            </a:br>
            <a:r>
              <a:rPr lang="en-US" sz="2000" b="0" dirty="0" smtClean="0"/>
              <a:t>Subscription pricing + productive use = SAP HANA One</a:t>
            </a:r>
          </a:p>
        </p:txBody>
      </p:sp>
      <p:grpSp>
        <p:nvGrpSpPr>
          <p:cNvPr id="3" name="Group 2"/>
          <p:cNvGrpSpPr/>
          <p:nvPr/>
        </p:nvGrpSpPr>
        <p:grpSpPr>
          <a:xfrm>
            <a:off x="3262663" y="1245281"/>
            <a:ext cx="2697485" cy="1374651"/>
            <a:chOff x="3262663" y="1245281"/>
            <a:chExt cx="2697485" cy="1374651"/>
          </a:xfrm>
        </p:grpSpPr>
        <p:pic>
          <p:nvPicPr>
            <p:cNvPr id="1026" name="Picture 2" descr="\\psf\Home\Desktop\Graphic Tank\Cloud_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2663" y="1245281"/>
              <a:ext cx="2697485" cy="137465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3819950" y="1673703"/>
              <a:ext cx="1595429" cy="646331"/>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b="1" kern="0" dirty="0" smtClean="0">
                  <a:latin typeface="+mn-lt"/>
                  <a:ea typeface="Arial Unicode MS" pitchFamily="34" charset="-128"/>
                  <a:cs typeface="Arial Unicode MS" pitchFamily="34" charset="-128"/>
                </a:rPr>
                <a:t>SAP HANA Cloud</a:t>
              </a:r>
            </a:p>
          </p:txBody>
        </p:sp>
      </p:grpSp>
      <p:sp>
        <p:nvSpPr>
          <p:cNvPr id="18" name="Rectangle 17"/>
          <p:cNvSpPr/>
          <p:nvPr/>
        </p:nvSpPr>
        <p:spPr bwMode="gray">
          <a:xfrm>
            <a:off x="3231019" y="2744967"/>
            <a:ext cx="2717232" cy="591764"/>
          </a:xfrm>
          <a:prstGeom prst="rect">
            <a:avLst/>
          </a:prstGeom>
          <a:solidFill>
            <a:schemeClr val="accent2"/>
          </a:solidFill>
          <a:ln w="6350" algn="ctr">
            <a:noFill/>
            <a:miter lim="800000"/>
            <a:headEnd/>
            <a:tailEnd/>
          </a:ln>
        </p:spPr>
        <p:txBody>
          <a:bodyPr lIns="90000" tIns="72000" rIns="90000" bIns="72000" rtlCol="0" anchor="ctr"/>
          <a:lstStyle/>
          <a:p>
            <a:pPr marR="0" algn="ctr" defTabSz="914400" eaLnBrk="1" fontAlgn="base" latinLnBrk="0" hangingPunct="1">
              <a:lnSpc>
                <a:spcPts val="1600"/>
              </a:lnSpc>
              <a:spcBef>
                <a:spcPts val="600"/>
              </a:spcBef>
              <a:spcAft>
                <a:spcPct val="0"/>
              </a:spcAft>
              <a:buClr>
                <a:srgbClr val="F0AB00"/>
              </a:buClr>
              <a:buSzPct val="80000"/>
              <a:tabLst/>
            </a:pPr>
            <a:r>
              <a:rPr kumimoji="0" lang="en-US" sz="14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SAP HANA</a:t>
            </a:r>
            <a:r>
              <a:rPr kumimoji="0" lang="en-US" sz="1400" b="1"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a:t>
            </a:r>
            <a:r>
              <a:rPr kumimoji="0" lang="en-US" sz="14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One</a:t>
            </a:r>
          </a:p>
        </p:txBody>
      </p:sp>
      <p:sp>
        <p:nvSpPr>
          <p:cNvPr id="20" name="Rectangle 19"/>
          <p:cNvSpPr/>
          <p:nvPr/>
        </p:nvSpPr>
        <p:spPr bwMode="gray">
          <a:xfrm>
            <a:off x="365967" y="2744967"/>
            <a:ext cx="2733008" cy="584680"/>
          </a:xfrm>
          <a:prstGeom prst="rect">
            <a:avLst/>
          </a:prstGeom>
          <a:solidFill>
            <a:schemeClr val="bg1">
              <a:lumMod val="85000"/>
            </a:schemeClr>
          </a:solidFill>
          <a:ln w="6350" algn="ctr">
            <a:noFill/>
            <a:miter lim="800000"/>
            <a:headEnd/>
            <a:tailEnd/>
          </a:ln>
        </p:spPr>
        <p:txBody>
          <a:bodyPr lIns="90000" tIns="72000" rIns="90000" bIns="72000" rtlCol="0" anchor="ctr"/>
          <a:lstStyle/>
          <a:p>
            <a:pPr algn="ctr" fontAlgn="base">
              <a:lnSpc>
                <a:spcPts val="1600"/>
              </a:lnSpc>
              <a:spcBef>
                <a:spcPts val="6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SAP HANA Developer Sandbox</a:t>
            </a:r>
          </a:p>
        </p:txBody>
      </p:sp>
      <p:sp>
        <p:nvSpPr>
          <p:cNvPr id="13" name="Rectangle 12"/>
          <p:cNvSpPr/>
          <p:nvPr/>
        </p:nvSpPr>
        <p:spPr bwMode="gray">
          <a:xfrm>
            <a:off x="6080294" y="2744967"/>
            <a:ext cx="2699720" cy="591764"/>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ts val="1600"/>
              </a:lnSpc>
              <a:spcBef>
                <a:spcPts val="600"/>
              </a:spcBef>
              <a:spcAft>
                <a:spcPct val="0"/>
              </a:spcAft>
              <a:buClr>
                <a:srgbClr val="F0AB00"/>
              </a:buClr>
              <a:buSzPct val="80000"/>
              <a:tabLst/>
            </a:pPr>
            <a:r>
              <a:rPr kumimoji="0" lang="en-US" sz="14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SAP HANA</a:t>
            </a:r>
            <a:r>
              <a:rPr kumimoji="0" lang="en-US" sz="1400" b="1"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a:t>
            </a:r>
            <a:r>
              <a:rPr kumimoji="0" lang="en-US" sz="14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Cloud Hosting</a:t>
            </a:r>
          </a:p>
        </p:txBody>
      </p:sp>
      <p:sp>
        <p:nvSpPr>
          <p:cNvPr id="23" name="Text Placeholder 8"/>
          <p:cNvSpPr txBox="1">
            <a:spLocks/>
          </p:cNvSpPr>
          <p:nvPr/>
        </p:nvSpPr>
        <p:spPr>
          <a:xfrm>
            <a:off x="348522" y="3433613"/>
            <a:ext cx="2649404" cy="1735215"/>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a:t>SAP HANA license: free</a:t>
            </a:r>
          </a:p>
          <a:p>
            <a:pPr lvl="2"/>
            <a:r>
              <a:rPr lang="en-US" sz="1400" dirty="0"/>
              <a:t>SAP HANA </a:t>
            </a:r>
            <a:r>
              <a:rPr lang="en-US" sz="1400" dirty="0" smtClean="0"/>
              <a:t>appliance</a:t>
            </a:r>
            <a:r>
              <a:rPr lang="en-US" sz="1400" dirty="0"/>
              <a:t>: </a:t>
            </a:r>
          </a:p>
          <a:p>
            <a:pPr lvl="3"/>
            <a:r>
              <a:rPr lang="en-US" sz="1200" dirty="0"/>
              <a:t>Free</a:t>
            </a:r>
          </a:p>
          <a:p>
            <a:pPr lvl="3"/>
            <a:r>
              <a:rPr lang="en-US" sz="1200" dirty="0" smtClean="0"/>
              <a:t>TBD</a:t>
            </a:r>
            <a:endParaRPr lang="en-US" sz="1200" dirty="0"/>
          </a:p>
          <a:p>
            <a:pPr lvl="2">
              <a:spcBef>
                <a:spcPts val="800"/>
              </a:spcBef>
            </a:pPr>
            <a:r>
              <a:rPr lang="en-US" sz="1400" dirty="0"/>
              <a:t>Share resources</a:t>
            </a:r>
          </a:p>
          <a:p>
            <a:pPr lvl="2"/>
            <a:r>
              <a:rPr lang="en-US" sz="1400" dirty="0"/>
              <a:t>Data visible to all users</a:t>
            </a:r>
          </a:p>
        </p:txBody>
      </p:sp>
      <p:sp>
        <p:nvSpPr>
          <p:cNvPr id="24" name="Text Placeholder 8"/>
          <p:cNvSpPr txBox="1">
            <a:spLocks/>
          </p:cNvSpPr>
          <p:nvPr/>
        </p:nvSpPr>
        <p:spPr>
          <a:xfrm>
            <a:off x="3231019" y="3433613"/>
            <a:ext cx="2649404" cy="2794469"/>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a:t>SAP HANA license: $0.99/h</a:t>
            </a:r>
          </a:p>
          <a:p>
            <a:pPr lvl="2"/>
            <a:r>
              <a:rPr lang="en-US" sz="1400" dirty="0"/>
              <a:t>SAP HANA </a:t>
            </a:r>
            <a:r>
              <a:rPr lang="en-US" sz="1400" dirty="0" smtClean="0"/>
              <a:t>appliance</a:t>
            </a:r>
            <a:r>
              <a:rPr lang="en-US" sz="1400" dirty="0"/>
              <a:t>: </a:t>
            </a:r>
          </a:p>
          <a:p>
            <a:pPr lvl="3"/>
            <a:r>
              <a:rPr lang="en-US" sz="1200" dirty="0"/>
              <a:t>$2.50/</a:t>
            </a:r>
            <a:r>
              <a:rPr lang="en-US" sz="1200" dirty="0" err="1"/>
              <a:t>hr</a:t>
            </a:r>
            <a:endParaRPr lang="en-US" sz="1200" dirty="0"/>
          </a:p>
          <a:p>
            <a:pPr lvl="3"/>
            <a:r>
              <a:rPr lang="en-US" sz="1200" dirty="0"/>
              <a:t>Amazon CC 8XL </a:t>
            </a:r>
          </a:p>
          <a:p>
            <a:pPr lvl="3"/>
            <a:r>
              <a:rPr lang="en-US" sz="1200" dirty="0"/>
              <a:t>60.5GB of RAM</a:t>
            </a:r>
          </a:p>
          <a:p>
            <a:pPr lvl="2"/>
            <a:r>
              <a:rPr lang="en-US" sz="1400" dirty="0"/>
              <a:t>Use for productive use case</a:t>
            </a:r>
          </a:p>
          <a:p>
            <a:pPr lvl="3"/>
            <a:r>
              <a:rPr lang="en-US" sz="1200" dirty="0"/>
              <a:t>Max 30GB of data</a:t>
            </a:r>
          </a:p>
          <a:p>
            <a:pPr lvl="3"/>
            <a:r>
              <a:rPr lang="en-US" sz="1200" dirty="0"/>
              <a:t>Departmental use cases</a:t>
            </a:r>
          </a:p>
          <a:p>
            <a:pPr lvl="3"/>
            <a:r>
              <a:rPr lang="en-US" sz="1200" dirty="0"/>
              <a:t>OK to prototype </a:t>
            </a:r>
            <a:r>
              <a:rPr lang="en-US" sz="1200" dirty="0" smtClean="0"/>
              <a:t>w/option </a:t>
            </a:r>
            <a:r>
              <a:rPr lang="en-US" sz="1200" dirty="0"/>
              <a:t>to move to production</a:t>
            </a:r>
          </a:p>
        </p:txBody>
      </p:sp>
      <p:sp>
        <p:nvSpPr>
          <p:cNvPr id="25" name="Text Placeholder 8"/>
          <p:cNvSpPr txBox="1">
            <a:spLocks/>
          </p:cNvSpPr>
          <p:nvPr/>
        </p:nvSpPr>
        <p:spPr>
          <a:xfrm>
            <a:off x="6080294" y="3433613"/>
            <a:ext cx="2649404" cy="1735215"/>
          </a:xfrm>
          <a:prstGeom prst="rect">
            <a:avLst/>
          </a:prstGeom>
        </p:spPr>
        <p:txBody>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a:t>SAP HANA license: </a:t>
            </a:r>
          </a:p>
          <a:p>
            <a:pPr lvl="3"/>
            <a:r>
              <a:rPr lang="en-US" sz="1200" dirty="0"/>
              <a:t>Bring Your Own License</a:t>
            </a:r>
          </a:p>
          <a:p>
            <a:pPr lvl="3"/>
            <a:r>
              <a:rPr lang="en-US" sz="1200" dirty="0"/>
              <a:t>Fully outsourced, no license</a:t>
            </a:r>
          </a:p>
          <a:p>
            <a:pPr lvl="2"/>
            <a:r>
              <a:rPr lang="en-US" sz="1400" dirty="0"/>
              <a:t> SAP HANA </a:t>
            </a:r>
            <a:r>
              <a:rPr lang="en-US" sz="1400" dirty="0" smtClean="0"/>
              <a:t>appliance</a:t>
            </a:r>
            <a:r>
              <a:rPr lang="en-US" sz="1400" dirty="0"/>
              <a:t>: </a:t>
            </a:r>
          </a:p>
          <a:p>
            <a:pPr lvl="3"/>
            <a:r>
              <a:rPr lang="en-US" sz="1200" dirty="0"/>
              <a:t>Hosting on certified HW for a monthly fee</a:t>
            </a:r>
          </a:p>
          <a:p>
            <a:pPr lvl="3"/>
            <a:r>
              <a:rPr lang="en-US" sz="1200" dirty="0"/>
              <a:t>Single-tenant, bare-metal (non-virtualized) servers</a:t>
            </a:r>
          </a:p>
          <a:p>
            <a:pPr lvl="2"/>
            <a:r>
              <a:rPr lang="en-US" sz="1400" dirty="0"/>
              <a:t>Added partner services:</a:t>
            </a:r>
          </a:p>
          <a:p>
            <a:pPr lvl="3"/>
            <a:r>
              <a:rPr lang="en-US" sz="1200" dirty="0"/>
              <a:t>Data provisioning</a:t>
            </a:r>
          </a:p>
          <a:p>
            <a:pPr lvl="3"/>
            <a:r>
              <a:rPr lang="en-US" sz="1200" dirty="0"/>
              <a:t>Disaster </a:t>
            </a:r>
            <a:r>
              <a:rPr lang="en-US" sz="1200" dirty="0" smtClean="0"/>
              <a:t>recovery</a:t>
            </a:r>
            <a:endParaRPr lang="en-US" sz="1200" dirty="0"/>
          </a:p>
        </p:txBody>
      </p:sp>
      <p:cxnSp>
        <p:nvCxnSpPr>
          <p:cNvPr id="7" name="Straight Connector 6"/>
          <p:cNvCxnSpPr/>
          <p:nvPr/>
        </p:nvCxnSpPr>
        <p:spPr>
          <a:xfrm>
            <a:off x="363982" y="2698815"/>
            <a:ext cx="8416032"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008665"/>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Amazon Web Service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90062" y="355062"/>
            <a:ext cx="1815152" cy="724938"/>
          </a:xfrm>
          <a:prstGeom prst="rect">
            <a:avLst/>
          </a:prstGeom>
          <a:noFill/>
        </p:spPr>
      </p:pic>
      <p:sp>
        <p:nvSpPr>
          <p:cNvPr id="24" name="Title 23"/>
          <p:cNvSpPr>
            <a:spLocks noGrp="1"/>
          </p:cNvSpPr>
          <p:nvPr>
            <p:ph type="title"/>
          </p:nvPr>
        </p:nvSpPr>
        <p:spPr/>
        <p:txBody>
          <a:bodyPr/>
          <a:lstStyle/>
          <a:p>
            <a:r>
              <a:rPr lang="en-US" dirty="0" smtClean="0"/>
              <a:t>Cost Details of SAP HANA One Projects</a:t>
            </a:r>
            <a:br>
              <a:rPr lang="en-US" dirty="0" smtClean="0"/>
            </a:br>
            <a:r>
              <a:rPr lang="en-US" sz="2000" b="0" dirty="0" smtClean="0"/>
              <a:t>“Turn off the light switch when leaving the room”</a:t>
            </a:r>
            <a:endParaRPr lang="de-DE" sz="2000" b="0" spc="-20"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77938082"/>
              </p:ext>
            </p:extLst>
          </p:nvPr>
        </p:nvGraphicFramePr>
        <p:xfrm>
          <a:off x="324000" y="1544836"/>
          <a:ext cx="8495999" cy="2081050"/>
        </p:xfrm>
        <a:graphic>
          <a:graphicData uri="http://schemas.openxmlformats.org/drawingml/2006/table">
            <a:tbl>
              <a:tblPr>
                <a:tableStyleId>{073A0DAA-6AF3-43AB-8588-CEC1D06C72B9}</a:tableStyleId>
              </a:tblPr>
              <a:tblGrid>
                <a:gridCol w="3780839"/>
                <a:gridCol w="2448361"/>
                <a:gridCol w="2266799"/>
              </a:tblGrid>
              <a:tr h="416210">
                <a:tc>
                  <a:txBody>
                    <a:bodyPr/>
                    <a:lstStyle/>
                    <a:p>
                      <a:pPr algn="ctr" fontAlgn="b"/>
                      <a:r>
                        <a:rPr lang="en-US" sz="1800" u="none" strike="noStrike" baseline="0" dirty="0" smtClean="0">
                          <a:solidFill>
                            <a:schemeClr val="bg1"/>
                          </a:solidFill>
                          <a:effectLst/>
                        </a:rPr>
                        <a:t>Unit charges</a:t>
                      </a:r>
                      <a:endParaRPr lang="en-US" sz="1800" b="1" i="0" u="none" strike="noStrike" dirty="0">
                        <a:solidFill>
                          <a:schemeClr val="bg1"/>
                        </a:solidFill>
                        <a:effectLst/>
                        <a:latin typeface="Calibri"/>
                      </a:endParaRPr>
                    </a:p>
                  </a:txBody>
                  <a:tcPr marL="0" marR="0" marT="0" marB="0" anchor="ctr">
                    <a:solidFill>
                      <a:schemeClr val="bg2">
                        <a:lumMod val="75000"/>
                      </a:schemeClr>
                    </a:solidFill>
                  </a:tcPr>
                </a:tc>
                <a:tc>
                  <a:txBody>
                    <a:bodyPr/>
                    <a:lstStyle/>
                    <a:p>
                      <a:pPr algn="ctr" fontAlgn="b"/>
                      <a:r>
                        <a:rPr lang="en-US" sz="1800" u="none" strike="noStrike" dirty="0" smtClean="0">
                          <a:solidFill>
                            <a:schemeClr val="bg1"/>
                          </a:solidFill>
                          <a:effectLst/>
                        </a:rPr>
                        <a:t>Measure</a:t>
                      </a:r>
                      <a:endParaRPr lang="en-US" sz="1800" b="1" i="0" u="none" strike="noStrike" dirty="0">
                        <a:solidFill>
                          <a:schemeClr val="bg1"/>
                        </a:solidFill>
                        <a:effectLst/>
                        <a:latin typeface="Calibri"/>
                      </a:endParaRPr>
                    </a:p>
                  </a:txBody>
                  <a:tcPr marL="0" marR="0" marT="0" marB="0" anchor="ctr">
                    <a:solidFill>
                      <a:schemeClr val="bg2">
                        <a:lumMod val="75000"/>
                      </a:schemeClr>
                    </a:solidFill>
                  </a:tcPr>
                </a:tc>
                <a:tc>
                  <a:txBody>
                    <a:bodyPr/>
                    <a:lstStyle/>
                    <a:p>
                      <a:pPr algn="ctr" fontAlgn="b"/>
                      <a:r>
                        <a:rPr lang="en-US" sz="1800" u="none" strike="noStrike" dirty="0" smtClean="0">
                          <a:solidFill>
                            <a:schemeClr val="bg1"/>
                          </a:solidFill>
                          <a:effectLst/>
                        </a:rPr>
                        <a:t>Charge per unit</a:t>
                      </a:r>
                      <a:endParaRPr lang="en-US" sz="1800" b="1" i="0" u="none" strike="noStrike" dirty="0">
                        <a:solidFill>
                          <a:schemeClr val="bg1"/>
                        </a:solidFill>
                        <a:effectLst/>
                        <a:latin typeface="Calibri"/>
                      </a:endParaRPr>
                    </a:p>
                  </a:txBody>
                  <a:tcPr marL="0" marR="0" marT="0" marB="0" anchor="ctr">
                    <a:solidFill>
                      <a:schemeClr val="bg2">
                        <a:lumMod val="75000"/>
                      </a:schemeClr>
                    </a:solidFill>
                  </a:tcPr>
                </a:tc>
              </a:tr>
              <a:tr h="416210">
                <a:tc>
                  <a:txBody>
                    <a:bodyPr/>
                    <a:lstStyle/>
                    <a:p>
                      <a:pPr marL="0" algn="l" defTabSz="914400" rtl="0" eaLnBrk="1" fontAlgn="b" latinLnBrk="0" hangingPunct="1"/>
                      <a:r>
                        <a:rPr lang="en-US" sz="1400" u="none" strike="noStrike" kern="1200" dirty="0">
                          <a:solidFill>
                            <a:schemeClr val="dk1"/>
                          </a:solidFill>
                          <a:effectLst/>
                          <a:latin typeface="+mn-lt"/>
                          <a:ea typeface="+mn-ea"/>
                          <a:cs typeface="+mn-cs"/>
                        </a:rPr>
                        <a:t>HANA One </a:t>
                      </a:r>
                      <a:r>
                        <a:rPr lang="en-US" sz="1400" u="none" strike="noStrike" kern="1200" dirty="0" smtClean="0">
                          <a:solidFill>
                            <a:schemeClr val="dk1"/>
                          </a:solidFill>
                          <a:effectLst/>
                          <a:latin typeface="+mn-lt"/>
                          <a:ea typeface="+mn-ea"/>
                          <a:cs typeface="+mn-cs"/>
                        </a:rPr>
                        <a:t>license</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marL="0" algn="l" defTabSz="914400" rtl="0" eaLnBrk="1" fontAlgn="b" latinLnBrk="0" hangingPunct="1"/>
                      <a:r>
                        <a:rPr lang="en-US" sz="1400" u="none" strike="noStrike" kern="1200" dirty="0" smtClean="0">
                          <a:solidFill>
                            <a:schemeClr val="dk1"/>
                          </a:solidFill>
                          <a:effectLst/>
                          <a:latin typeface="+mn-lt"/>
                          <a:ea typeface="+mn-ea"/>
                          <a:cs typeface="+mn-cs"/>
                        </a:rPr>
                        <a:t>hour</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algn="l" fontAlgn="b"/>
                      <a:r>
                        <a:rPr lang="en-US" sz="1400" u="none" strike="noStrike" kern="1200" dirty="0" smtClean="0">
                          <a:effectLst/>
                        </a:rPr>
                        <a:t>$0.99 per hour   </a:t>
                      </a:r>
                      <a:endParaRPr lang="en-US" sz="1400" b="0" i="0" u="none" strike="noStrike" kern="1200" dirty="0">
                        <a:solidFill>
                          <a:srgbClr val="000000"/>
                        </a:solidFill>
                        <a:effectLst/>
                        <a:latin typeface="Calibri"/>
                        <a:ea typeface="+mn-ea"/>
                        <a:cs typeface="+mn-cs"/>
                      </a:endParaRPr>
                    </a:p>
                  </a:txBody>
                  <a:tcPr marL="182880" marR="0" marT="0" marB="0" anchor="ctr"/>
                </a:tc>
              </a:tr>
              <a:tr h="416210">
                <a:tc>
                  <a:txBody>
                    <a:bodyPr/>
                    <a:lstStyle/>
                    <a:p>
                      <a:pPr marL="0" algn="l" defTabSz="914400" rtl="0" eaLnBrk="1" fontAlgn="b" latinLnBrk="0" hangingPunct="1"/>
                      <a:r>
                        <a:rPr lang="en-US" sz="1400" u="none" strike="noStrike" kern="1200" dirty="0">
                          <a:solidFill>
                            <a:schemeClr val="dk1"/>
                          </a:solidFill>
                          <a:effectLst/>
                          <a:latin typeface="+mn-lt"/>
                          <a:ea typeface="+mn-ea"/>
                          <a:cs typeface="+mn-cs"/>
                        </a:rPr>
                        <a:t>AWS compute time</a:t>
                      </a:r>
                    </a:p>
                  </a:txBody>
                  <a:tcPr marL="182880" marR="0" marT="0" marB="0" anchor="ctr"/>
                </a:tc>
                <a:tc>
                  <a:txBody>
                    <a:bodyPr/>
                    <a:lstStyle/>
                    <a:p>
                      <a:pPr marL="0" algn="l" defTabSz="914400" rtl="0" eaLnBrk="1" fontAlgn="b" latinLnBrk="0" hangingPunct="1"/>
                      <a:r>
                        <a:rPr lang="en-US" sz="1400" u="none" strike="noStrike" kern="1200" dirty="0" smtClean="0">
                          <a:solidFill>
                            <a:schemeClr val="dk1"/>
                          </a:solidFill>
                          <a:effectLst/>
                          <a:latin typeface="+mn-lt"/>
                          <a:ea typeface="+mn-ea"/>
                          <a:cs typeface="+mn-cs"/>
                        </a:rPr>
                        <a:t>hour</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algn="l" fontAlgn="b"/>
                      <a:r>
                        <a:rPr lang="en-US" sz="1400" u="none" strike="noStrike" kern="1200" dirty="0">
                          <a:effectLst/>
                        </a:rPr>
                        <a:t>$</a:t>
                      </a:r>
                      <a:r>
                        <a:rPr lang="en-US" sz="1400" u="none" strike="noStrike" kern="1200" dirty="0" smtClean="0">
                          <a:effectLst/>
                        </a:rPr>
                        <a:t>2.50 per hour</a:t>
                      </a:r>
                      <a:endParaRPr lang="en-US" sz="1400" b="0" i="0" u="none" strike="noStrike" kern="1200" dirty="0">
                        <a:solidFill>
                          <a:srgbClr val="000000"/>
                        </a:solidFill>
                        <a:effectLst/>
                        <a:latin typeface="Calibri"/>
                        <a:ea typeface="+mn-ea"/>
                        <a:cs typeface="+mn-cs"/>
                      </a:endParaRPr>
                    </a:p>
                  </a:txBody>
                  <a:tcPr marL="182880" marR="0" marT="0" marB="0" anchor="ctr"/>
                </a:tc>
              </a:tr>
              <a:tr h="416210">
                <a:tc>
                  <a:txBody>
                    <a:bodyPr/>
                    <a:lstStyle/>
                    <a:p>
                      <a:pPr marL="0" algn="l" defTabSz="914400" rtl="0" eaLnBrk="1" fontAlgn="b" latinLnBrk="0" hangingPunct="1"/>
                      <a:r>
                        <a:rPr lang="en-US" sz="1400" u="none" strike="noStrike" kern="1200" dirty="0">
                          <a:solidFill>
                            <a:schemeClr val="dk1"/>
                          </a:solidFill>
                          <a:effectLst/>
                          <a:latin typeface="+mn-lt"/>
                          <a:ea typeface="+mn-ea"/>
                          <a:cs typeface="+mn-cs"/>
                        </a:rPr>
                        <a:t>Network Data Out </a:t>
                      </a:r>
                      <a:r>
                        <a:rPr lang="en-US" sz="1400" u="none" strike="noStrike" kern="1200" dirty="0" smtClean="0">
                          <a:solidFill>
                            <a:schemeClr val="dk1"/>
                          </a:solidFill>
                          <a:effectLst/>
                          <a:latin typeface="+mn-lt"/>
                          <a:ea typeface="+mn-ea"/>
                          <a:cs typeface="+mn-cs"/>
                        </a:rPr>
                        <a:t>@ $0.12/GB</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marL="0" algn="l" defTabSz="914400" rtl="0" eaLnBrk="1" fontAlgn="b" latinLnBrk="0" hangingPunct="1"/>
                      <a:r>
                        <a:rPr lang="en-US" sz="1400" u="none" strike="noStrike" kern="1200" dirty="0" smtClean="0">
                          <a:solidFill>
                            <a:schemeClr val="dk1"/>
                          </a:solidFill>
                          <a:effectLst/>
                          <a:latin typeface="+mn-lt"/>
                          <a:ea typeface="+mn-ea"/>
                          <a:cs typeface="+mn-cs"/>
                        </a:rPr>
                        <a:t>data volume – estimate only</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algn="l" fontAlgn="b"/>
                      <a:r>
                        <a:rPr lang="en-US" sz="1400" u="none" strike="noStrike" kern="1200" dirty="0" smtClean="0">
                          <a:effectLst/>
                        </a:rPr>
                        <a:t>~ $1.20</a:t>
                      </a:r>
                      <a:r>
                        <a:rPr lang="en-US" sz="1400" u="none" strike="noStrike" kern="1200" baseline="0" dirty="0" smtClean="0">
                          <a:effectLst/>
                        </a:rPr>
                        <a:t> per </a:t>
                      </a:r>
                      <a:r>
                        <a:rPr lang="en-US" sz="1400" u="none" strike="noStrike" kern="1200" dirty="0" smtClean="0">
                          <a:effectLst/>
                        </a:rPr>
                        <a:t>day</a:t>
                      </a:r>
                      <a:endParaRPr lang="en-US" sz="1400" b="0" i="0" u="none" strike="noStrike" kern="1200" dirty="0">
                        <a:solidFill>
                          <a:srgbClr val="000000"/>
                        </a:solidFill>
                        <a:effectLst/>
                        <a:latin typeface="Calibri"/>
                        <a:ea typeface="+mn-ea"/>
                        <a:cs typeface="+mn-cs"/>
                      </a:endParaRPr>
                    </a:p>
                  </a:txBody>
                  <a:tcPr marL="182880" marR="0" marT="0" marB="0" anchor="ctr"/>
                </a:tc>
              </a:tr>
              <a:tr h="416210">
                <a:tc>
                  <a:txBody>
                    <a:bodyPr/>
                    <a:lstStyle/>
                    <a:p>
                      <a:pPr marL="0" algn="l" defTabSz="914400" rtl="0" eaLnBrk="1" fontAlgn="b" latinLnBrk="0" hangingPunct="1"/>
                      <a:r>
                        <a:rPr lang="en-US" sz="1400" u="none" strike="noStrike" kern="1200" dirty="0" smtClean="0">
                          <a:solidFill>
                            <a:schemeClr val="dk1"/>
                          </a:solidFill>
                          <a:effectLst/>
                          <a:latin typeface="+mn-lt"/>
                          <a:ea typeface="+mn-ea"/>
                          <a:cs typeface="+mn-cs"/>
                        </a:rPr>
                        <a:t>Elastic Block Storage (EBS)*</a:t>
                      </a:r>
                      <a:endParaRPr lang="en-US" sz="1400" u="none" strike="noStrike" kern="1200" dirty="0">
                        <a:solidFill>
                          <a:schemeClr val="dk1"/>
                        </a:solidFill>
                        <a:effectLst/>
                        <a:latin typeface="+mn-lt"/>
                        <a:ea typeface="+mn-ea"/>
                        <a:cs typeface="+mn-cs"/>
                      </a:endParaRPr>
                    </a:p>
                  </a:txBody>
                  <a:tcPr marL="182880"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dirty="0" smtClean="0">
                          <a:solidFill>
                            <a:schemeClr val="dk1"/>
                          </a:solidFill>
                          <a:effectLst/>
                          <a:latin typeface="+mn-lt"/>
                          <a:ea typeface="+mn-ea"/>
                          <a:cs typeface="+mn-cs"/>
                        </a:rPr>
                        <a:t>storage size</a:t>
                      </a:r>
                      <a:r>
                        <a:rPr lang="en-US" sz="1400" u="none" strike="noStrike" kern="1200" dirty="0">
                          <a:solidFill>
                            <a:schemeClr val="dk1"/>
                          </a:solidFill>
                          <a:effectLst/>
                          <a:latin typeface="+mn-lt"/>
                          <a:ea typeface="+mn-ea"/>
                          <a:cs typeface="+mn-cs"/>
                        </a:rPr>
                        <a:t> </a:t>
                      </a:r>
                      <a:r>
                        <a:rPr lang="en-US" sz="1400" u="none" strike="noStrike" kern="1200" dirty="0" smtClean="0">
                          <a:solidFill>
                            <a:schemeClr val="dk1"/>
                          </a:solidFill>
                          <a:effectLst/>
                          <a:latin typeface="+mn-lt"/>
                          <a:ea typeface="+mn-ea"/>
                          <a:cs typeface="+mn-cs"/>
                        </a:rPr>
                        <a:t>– estimate only</a:t>
                      </a:r>
                    </a:p>
                  </a:txBody>
                  <a:tcPr marL="182880" marR="0" marT="0" marB="0" anchor="ctr"/>
                </a:tc>
                <a:tc>
                  <a:txBody>
                    <a:bodyPr/>
                    <a:lstStyle/>
                    <a:p>
                      <a:pPr algn="l" fontAlgn="b"/>
                      <a:r>
                        <a:rPr lang="en-US" sz="1400" u="none" strike="noStrike" kern="1200" dirty="0" smtClean="0">
                          <a:effectLst/>
                        </a:rPr>
                        <a:t>~ $0.87</a:t>
                      </a:r>
                      <a:r>
                        <a:rPr lang="en-US" sz="1400" u="none" strike="noStrike" kern="1200" baseline="0" dirty="0" smtClean="0">
                          <a:effectLst/>
                        </a:rPr>
                        <a:t> per </a:t>
                      </a:r>
                      <a:r>
                        <a:rPr lang="en-US" sz="1400" u="none" strike="noStrike" kern="1200" dirty="0" smtClean="0">
                          <a:effectLst/>
                        </a:rPr>
                        <a:t>day*</a:t>
                      </a:r>
                      <a:endParaRPr lang="en-US" sz="1400" b="0" i="0" u="none" strike="noStrike" kern="1200" dirty="0">
                        <a:solidFill>
                          <a:srgbClr val="000000"/>
                        </a:solidFill>
                        <a:effectLst/>
                        <a:latin typeface="Calibri"/>
                        <a:ea typeface="+mn-ea"/>
                        <a:cs typeface="+mn-cs"/>
                      </a:endParaRPr>
                    </a:p>
                  </a:txBody>
                  <a:tcPr marL="182880" marR="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82206865"/>
              </p:ext>
            </p:extLst>
          </p:nvPr>
        </p:nvGraphicFramePr>
        <p:xfrm>
          <a:off x="324001" y="4247653"/>
          <a:ext cx="8495998" cy="2081050"/>
        </p:xfrm>
        <a:graphic>
          <a:graphicData uri="http://schemas.openxmlformats.org/drawingml/2006/table">
            <a:tbl>
              <a:tblPr>
                <a:tableStyleId>{073A0DAA-6AF3-43AB-8588-CEC1D06C72B9}</a:tableStyleId>
              </a:tblPr>
              <a:tblGrid>
                <a:gridCol w="5311255"/>
                <a:gridCol w="3184743"/>
              </a:tblGrid>
              <a:tr h="416210">
                <a:tc>
                  <a:txBody>
                    <a:bodyPr/>
                    <a:lstStyle/>
                    <a:p>
                      <a:pPr algn="ctr" fontAlgn="b"/>
                      <a:r>
                        <a:rPr lang="en-US" sz="1800" u="none" strike="noStrike" dirty="0" smtClean="0">
                          <a:solidFill>
                            <a:schemeClr val="bg1"/>
                          </a:solidFill>
                          <a:effectLst/>
                        </a:rPr>
                        <a:t>Usage</a:t>
                      </a:r>
                      <a:r>
                        <a:rPr lang="en-US" sz="1800" u="none" strike="noStrike" baseline="0" dirty="0" smtClean="0">
                          <a:solidFill>
                            <a:schemeClr val="bg1"/>
                          </a:solidFill>
                          <a:effectLst/>
                        </a:rPr>
                        <a:t> </a:t>
                      </a:r>
                      <a:r>
                        <a:rPr lang="en-US" sz="1800" u="none" strike="noStrike" kern="1200" dirty="0" smtClean="0">
                          <a:solidFill>
                            <a:schemeClr val="bg1"/>
                          </a:solidFill>
                          <a:effectLst/>
                        </a:rPr>
                        <a:t>patterns</a:t>
                      </a:r>
                      <a:endParaRPr lang="en-US" sz="1800" b="1" i="0" u="none" strike="noStrike" kern="1200" dirty="0">
                        <a:solidFill>
                          <a:schemeClr val="bg1"/>
                        </a:solidFill>
                        <a:effectLst/>
                        <a:latin typeface="+mn-lt"/>
                        <a:ea typeface="+mn-ea"/>
                        <a:cs typeface="+mn-cs"/>
                      </a:endParaRPr>
                    </a:p>
                  </a:txBody>
                  <a:tcPr marL="0" marR="0" marT="0" marB="0" anchor="ctr">
                    <a:solidFill>
                      <a:schemeClr val="bg2">
                        <a:lumMod val="75000"/>
                      </a:schemeClr>
                    </a:solidFill>
                  </a:tcPr>
                </a:tc>
                <a:tc>
                  <a:txBody>
                    <a:bodyPr/>
                    <a:lstStyle/>
                    <a:p>
                      <a:pPr algn="ctr" fontAlgn="b"/>
                      <a:r>
                        <a:rPr lang="en-US" sz="1800" u="none" strike="noStrike" dirty="0" smtClean="0">
                          <a:solidFill>
                            <a:schemeClr val="bg1"/>
                          </a:solidFill>
                          <a:effectLst/>
                        </a:rPr>
                        <a:t>Estimated one month totals</a:t>
                      </a:r>
                      <a:endParaRPr lang="en-US" sz="1800" b="1" i="0" u="none" strike="noStrike" dirty="0">
                        <a:solidFill>
                          <a:schemeClr val="bg1"/>
                        </a:solidFill>
                        <a:effectLst/>
                        <a:latin typeface="+mn-lt"/>
                      </a:endParaRPr>
                    </a:p>
                  </a:txBody>
                  <a:tcPr marL="0" marR="0" marT="0" marB="0" anchor="ctr">
                    <a:solidFill>
                      <a:schemeClr val="bg2">
                        <a:lumMod val="75000"/>
                      </a:schemeClr>
                    </a:solidFill>
                  </a:tcPr>
                </a:tc>
              </a:tr>
              <a:tr h="416210">
                <a:tc>
                  <a:txBody>
                    <a:bodyPr/>
                    <a:lstStyle/>
                    <a:p>
                      <a:pPr algn="l" fontAlgn="b"/>
                      <a:r>
                        <a:rPr lang="en-US" sz="1400" u="none" strike="noStrike" kern="1200" dirty="0" smtClean="0">
                          <a:effectLst/>
                        </a:rPr>
                        <a:t>Occasional</a:t>
                      </a:r>
                      <a:r>
                        <a:rPr lang="en-US" sz="1400" u="none" strike="noStrike" kern="1200" baseline="0" dirty="0" smtClean="0">
                          <a:effectLst/>
                        </a:rPr>
                        <a:t> – 5 days per month (not in use: manual shut down)</a:t>
                      </a:r>
                      <a:endParaRPr lang="en-US" sz="1400" b="0" i="0" u="none" strike="noStrike" kern="1200" dirty="0">
                        <a:solidFill>
                          <a:srgbClr val="000000"/>
                        </a:solidFill>
                        <a:effectLst/>
                        <a:latin typeface="+mn-lt"/>
                        <a:ea typeface="+mn-ea"/>
                        <a:cs typeface="+mn-cs"/>
                      </a:endParaRPr>
                    </a:p>
                  </a:txBody>
                  <a:tcPr marL="182880" marR="0" marT="0" marB="0" anchor="ctr"/>
                </a:tc>
                <a:tc>
                  <a:txBody>
                    <a:bodyPr/>
                    <a:lstStyle/>
                    <a:p>
                      <a:pPr algn="ctr" fontAlgn="b"/>
                      <a:r>
                        <a:rPr lang="en-US" sz="1400" u="none" strike="noStrike" kern="1200" dirty="0" smtClean="0">
                          <a:effectLst/>
                        </a:rPr>
                        <a:t>$196</a:t>
                      </a:r>
                      <a:endParaRPr lang="en-US" sz="1400" b="0" i="0" u="none" strike="noStrike" kern="1200" dirty="0">
                        <a:solidFill>
                          <a:srgbClr val="000000"/>
                        </a:solidFill>
                        <a:effectLst/>
                        <a:latin typeface="+mn-lt"/>
                        <a:ea typeface="+mn-ea"/>
                        <a:cs typeface="+mn-cs"/>
                      </a:endParaRPr>
                    </a:p>
                  </a:txBody>
                  <a:tcPr marL="0" marR="0" marT="0" marB="0" anchor="ctr"/>
                </a:tc>
              </a:tr>
              <a:tr h="416210">
                <a:tc>
                  <a:txBody>
                    <a:bodyPr/>
                    <a:lstStyle/>
                    <a:p>
                      <a:pPr algn="l" fontAlgn="b"/>
                      <a:r>
                        <a:rPr lang="en-US" sz="1400" u="none" strike="noStrike" kern="1200" dirty="0" smtClean="0">
                          <a:effectLst/>
                        </a:rPr>
                        <a:t>5</a:t>
                      </a:r>
                      <a:r>
                        <a:rPr lang="en-US" sz="1400" u="none" strike="noStrike" kern="1200" baseline="0" dirty="0" smtClean="0">
                          <a:effectLst/>
                        </a:rPr>
                        <a:t> day project with 5 x 24 usage, then terminate</a:t>
                      </a:r>
                      <a:endParaRPr lang="en-US" sz="1400" b="0" i="0" u="none" strike="noStrike" kern="1200" dirty="0">
                        <a:solidFill>
                          <a:srgbClr val="000000"/>
                        </a:solidFill>
                        <a:effectLst/>
                        <a:latin typeface="+mn-lt"/>
                        <a:ea typeface="+mn-ea"/>
                        <a:cs typeface="+mn-cs"/>
                      </a:endParaRPr>
                    </a:p>
                  </a:txBody>
                  <a:tcPr marL="182880" marR="0" marT="0" marB="0" anchor="ctr"/>
                </a:tc>
                <a:tc>
                  <a:txBody>
                    <a:bodyPr/>
                    <a:lstStyle/>
                    <a:p>
                      <a:pPr algn="ctr" fontAlgn="b"/>
                      <a:r>
                        <a:rPr lang="en-US" sz="1400" u="none" strike="noStrike" kern="1200" dirty="0" smtClean="0">
                          <a:effectLst/>
                        </a:rPr>
                        <a:t>$439</a:t>
                      </a:r>
                      <a:endParaRPr lang="en-US" sz="1400" b="0" i="0" u="none" strike="noStrike" kern="1200" dirty="0">
                        <a:solidFill>
                          <a:srgbClr val="000000"/>
                        </a:solidFill>
                        <a:effectLst/>
                        <a:latin typeface="+mn-lt"/>
                        <a:ea typeface="+mn-ea"/>
                        <a:cs typeface="+mn-cs"/>
                      </a:endParaRPr>
                    </a:p>
                  </a:txBody>
                  <a:tcPr marL="0" marR="0" marT="0" marB="0" anchor="ctr"/>
                </a:tc>
              </a:tr>
              <a:tr h="416210">
                <a:tc>
                  <a:txBody>
                    <a:bodyPr/>
                    <a:lstStyle/>
                    <a:p>
                      <a:pPr algn="l" fontAlgn="b"/>
                      <a:r>
                        <a:rPr lang="en-US" sz="1400" u="none" strike="noStrike" kern="1200" dirty="0" smtClean="0">
                          <a:effectLst/>
                        </a:rPr>
                        <a:t>40 hour</a:t>
                      </a:r>
                      <a:r>
                        <a:rPr lang="en-US" sz="1400" u="none" strike="noStrike" kern="1200" baseline="0" dirty="0" smtClean="0">
                          <a:effectLst/>
                        </a:rPr>
                        <a:t> </a:t>
                      </a:r>
                      <a:r>
                        <a:rPr lang="en-US" sz="1400" u="none" strike="noStrike" kern="1200" dirty="0" smtClean="0">
                          <a:effectLst/>
                        </a:rPr>
                        <a:t>week with</a:t>
                      </a:r>
                      <a:r>
                        <a:rPr lang="en-US" sz="1400" u="none" strike="noStrike" kern="1200" baseline="0" dirty="0" smtClean="0">
                          <a:effectLst/>
                        </a:rPr>
                        <a:t> 5 x 8 (manual shut down at night)</a:t>
                      </a:r>
                      <a:endParaRPr lang="en-US" sz="1400" b="0" i="0" u="none" strike="noStrike" kern="1200" dirty="0">
                        <a:solidFill>
                          <a:srgbClr val="000000"/>
                        </a:solidFill>
                        <a:effectLst/>
                        <a:latin typeface="+mn-lt"/>
                        <a:ea typeface="+mn-ea"/>
                        <a:cs typeface="+mn-cs"/>
                      </a:endParaRPr>
                    </a:p>
                  </a:txBody>
                  <a:tcPr marL="182880" marR="0" marT="0" marB="0" anchor="ctr"/>
                </a:tc>
                <a:tc>
                  <a:txBody>
                    <a:bodyPr/>
                    <a:lstStyle/>
                    <a:p>
                      <a:pPr algn="ctr" fontAlgn="b"/>
                      <a:r>
                        <a:rPr lang="en-US" sz="1400" u="none" strike="noStrike" kern="1200" dirty="0" smtClean="0">
                          <a:effectLst/>
                        </a:rPr>
                        <a:t>$684</a:t>
                      </a:r>
                      <a:endParaRPr lang="en-US" sz="1400" b="0" i="0" u="none" strike="noStrike" kern="1200" dirty="0">
                        <a:solidFill>
                          <a:srgbClr val="000000"/>
                        </a:solidFill>
                        <a:effectLst/>
                        <a:latin typeface="+mn-lt"/>
                        <a:ea typeface="+mn-ea"/>
                        <a:cs typeface="+mn-cs"/>
                      </a:endParaRPr>
                    </a:p>
                  </a:txBody>
                  <a:tcPr marL="0" marR="0" marT="0" marB="0" anchor="ctr"/>
                </a:tc>
              </a:tr>
              <a:tr h="416210">
                <a:tc>
                  <a:txBody>
                    <a:bodyPr/>
                    <a:lstStyle/>
                    <a:p>
                      <a:pPr algn="l" fontAlgn="b"/>
                      <a:r>
                        <a:rPr lang="en-US" sz="1400" u="none" strike="noStrike" kern="1200" dirty="0" smtClean="0">
                          <a:effectLst/>
                        </a:rPr>
                        <a:t>Always on for one month in 24 x 7 mode</a:t>
                      </a:r>
                      <a:endParaRPr lang="en-US" sz="1400" b="0" i="0" u="none" strike="noStrike" kern="1200" dirty="0">
                        <a:solidFill>
                          <a:srgbClr val="000000"/>
                        </a:solidFill>
                        <a:effectLst/>
                        <a:latin typeface="+mn-lt"/>
                        <a:ea typeface="+mn-ea"/>
                        <a:cs typeface="+mn-cs"/>
                      </a:endParaRPr>
                    </a:p>
                  </a:txBody>
                  <a:tcPr marL="18288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smtClean="0">
                          <a:effectLst/>
                        </a:rPr>
                        <a:t>$2,637</a:t>
                      </a:r>
                      <a:endParaRPr lang="en-US" sz="1400" b="0" i="0" u="none" strike="noStrike" kern="1200" dirty="0" smtClean="0">
                        <a:solidFill>
                          <a:srgbClr val="000000"/>
                        </a:solidFill>
                        <a:effectLst/>
                        <a:latin typeface="+mn-lt"/>
                        <a:ea typeface="+mn-ea"/>
                        <a:cs typeface="+mn-cs"/>
                      </a:endParaRPr>
                    </a:p>
                  </a:txBody>
                  <a:tcPr marL="0" marR="0" marT="0" marB="0" anchor="ctr"/>
                </a:tc>
              </a:tr>
            </a:tbl>
          </a:graphicData>
        </a:graphic>
      </p:graphicFrame>
      <p:sp>
        <p:nvSpPr>
          <p:cNvPr id="3" name="Rectangle 2"/>
          <p:cNvSpPr/>
          <p:nvPr/>
        </p:nvSpPr>
        <p:spPr>
          <a:xfrm>
            <a:off x="4860261" y="3625886"/>
            <a:ext cx="3959737" cy="261610"/>
          </a:xfrm>
          <a:prstGeom prst="rect">
            <a:avLst/>
          </a:prstGeom>
        </p:spPr>
        <p:txBody>
          <a:bodyPr wrap="none">
            <a:spAutoFit/>
          </a:bodyPr>
          <a:lstStyle/>
          <a:p>
            <a:pPr lvl="0" algn="r" fontAlgn="b"/>
            <a:r>
              <a:rPr lang="en-US" sz="1100" dirty="0">
                <a:solidFill>
                  <a:srgbClr val="000000"/>
                </a:solidFill>
                <a:latin typeface="Calibri"/>
              </a:rPr>
              <a:t>* </a:t>
            </a:r>
            <a:r>
              <a:rPr lang="en-US" sz="1100" dirty="0">
                <a:solidFill>
                  <a:srgbClr val="000000"/>
                </a:solidFill>
              </a:rPr>
              <a:t>Estimate based on 520GB @ $.01GB/month = $</a:t>
            </a:r>
            <a:r>
              <a:rPr lang="en-US" sz="1100" dirty="0" smtClean="0">
                <a:solidFill>
                  <a:srgbClr val="000000"/>
                </a:solidFill>
              </a:rPr>
              <a:t>52/month</a:t>
            </a:r>
            <a:endParaRPr lang="en-US" sz="1100" dirty="0">
              <a:solidFill>
                <a:srgbClr val="000000"/>
              </a:solidFill>
              <a:latin typeface="Calibri"/>
            </a:endParaRPr>
          </a:p>
        </p:txBody>
      </p:sp>
    </p:spTree>
    <p:extLst>
      <p:ext uri="{BB962C8B-B14F-4D97-AF65-F5344CB8AC3E}">
        <p14:creationId xmlns:p14="http://schemas.microsoft.com/office/powerpoint/2010/main" val="1323679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t>
            </a:r>
            <a:r>
              <a:rPr lang="en-US" dirty="0" smtClean="0"/>
              <a:t>on SAP HANA One</a:t>
            </a:r>
            <a:endParaRPr lang="en-US" dirty="0"/>
          </a:p>
        </p:txBody>
      </p:sp>
      <p:sp>
        <p:nvSpPr>
          <p:cNvPr id="4" name="Text Placeholder 3"/>
          <p:cNvSpPr>
            <a:spLocks noGrp="1"/>
          </p:cNvSpPr>
          <p:nvPr>
            <p:ph type="body" sz="quarter" idx="11"/>
          </p:nvPr>
        </p:nvSpPr>
        <p:spPr>
          <a:xfrm>
            <a:off x="6528619" y="1455208"/>
            <a:ext cx="2291381" cy="4628791"/>
          </a:xfrm>
        </p:spPr>
        <p:txBody>
          <a:bodyPr/>
          <a:lstStyle/>
          <a:p>
            <a:r>
              <a:rPr lang="en-US" sz="1400" b="0" dirty="0" smtClean="0"/>
              <a:t>CMUSV Research Project:</a:t>
            </a:r>
          </a:p>
          <a:p>
            <a:r>
              <a:rPr lang="en-US" sz="1400" dirty="0" smtClean="0"/>
              <a:t>Sensor as a Service</a:t>
            </a:r>
          </a:p>
          <a:p>
            <a:pPr marL="285750" indent="-285750">
              <a:buFontTx/>
              <a:buChar char="-"/>
            </a:pPr>
            <a:r>
              <a:rPr lang="en-US" sz="1400" b="0" dirty="0" smtClean="0"/>
              <a:t>Stream sensor data</a:t>
            </a:r>
          </a:p>
          <a:p>
            <a:pPr marL="285750" indent="-285750">
              <a:buFontTx/>
              <a:buChar char="-"/>
            </a:pPr>
            <a:r>
              <a:rPr lang="en-US" sz="1400" b="0" dirty="0" smtClean="0"/>
              <a:t>Huge amount</a:t>
            </a:r>
          </a:p>
          <a:p>
            <a:pPr marL="285750" indent="-285750">
              <a:buFontTx/>
              <a:buChar char="-"/>
            </a:pPr>
            <a:r>
              <a:rPr lang="en-US" sz="1400" b="0" dirty="0" smtClean="0"/>
              <a:t>Real-time big data analysis</a:t>
            </a:r>
          </a:p>
          <a:p>
            <a:pPr marL="285750" indent="-285750">
              <a:buFontTx/>
              <a:buChar char="-"/>
            </a:pPr>
            <a:r>
              <a:rPr lang="en-US" sz="1400" b="0" dirty="0" smtClean="0"/>
              <a:t>Fast response</a:t>
            </a:r>
            <a:endParaRPr lang="en-US" sz="1400" b="0" dirty="0"/>
          </a:p>
        </p:txBody>
      </p:sp>
      <p:pic>
        <p:nvPicPr>
          <p:cNvPr id="4098" name="Picture 3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455208"/>
            <a:ext cx="603565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24000" y="6016265"/>
            <a:ext cx="8496000" cy="507831"/>
          </a:xfrm>
          <a:prstGeom prst="rect">
            <a:avLst/>
          </a:prstGeom>
        </p:spPr>
        <p:txBody>
          <a:bodyPr wrap="square">
            <a:spAutoFit/>
          </a:bodyPr>
          <a:lstStyle/>
          <a:p>
            <a:r>
              <a:rPr lang="en-US" sz="900" dirty="0" smtClean="0"/>
              <a:t>1. </a:t>
            </a:r>
            <a:r>
              <a:rPr lang="en-US" sz="900" dirty="0" err="1" smtClean="0"/>
              <a:t>Jia</a:t>
            </a:r>
            <a:r>
              <a:rPr lang="en-US" sz="900" dirty="0" smtClean="0"/>
              <a:t> </a:t>
            </a:r>
            <a:r>
              <a:rPr lang="en-US" sz="900" dirty="0"/>
              <a:t>Zhang, Bob </a:t>
            </a:r>
            <a:r>
              <a:rPr lang="en-US" sz="900" dirty="0" err="1"/>
              <a:t>Iannucci</a:t>
            </a:r>
            <a:r>
              <a:rPr lang="en-US" sz="900" dirty="0"/>
              <a:t>, Mark Hennessy, </a:t>
            </a:r>
            <a:r>
              <a:rPr lang="en-US" sz="900" dirty="0" err="1"/>
              <a:t>Kaushik</a:t>
            </a:r>
            <a:r>
              <a:rPr lang="en-US" sz="900" dirty="0"/>
              <a:t> </a:t>
            </a:r>
            <a:r>
              <a:rPr lang="en-US" sz="900" dirty="0" err="1"/>
              <a:t>Gopal</a:t>
            </a:r>
            <a:r>
              <a:rPr lang="en-US" sz="900" dirty="0"/>
              <a:t>, Sean Xiao, </a:t>
            </a:r>
            <a:r>
              <a:rPr lang="en-US" sz="900" dirty="0" err="1"/>
              <a:t>Sumeet</a:t>
            </a:r>
            <a:r>
              <a:rPr lang="en-US" sz="900" dirty="0"/>
              <a:t> Kumar, David </a:t>
            </a:r>
            <a:r>
              <a:rPr lang="en-US" sz="900" dirty="0" err="1"/>
              <a:t>Pfeffer</a:t>
            </a:r>
            <a:r>
              <a:rPr lang="en-US" sz="900" dirty="0"/>
              <a:t>, </a:t>
            </a:r>
            <a:r>
              <a:rPr lang="en-US" sz="900" dirty="0" err="1"/>
              <a:t>Basmah</a:t>
            </a:r>
            <a:r>
              <a:rPr lang="en-US" sz="900" dirty="0"/>
              <a:t> </a:t>
            </a:r>
            <a:r>
              <a:rPr lang="en-US" sz="900" dirty="0" err="1"/>
              <a:t>Aljedia</a:t>
            </a:r>
            <a:r>
              <a:rPr lang="en-US" sz="900" dirty="0"/>
              <a:t>, Yuan Ren, Martin </a:t>
            </a:r>
            <a:r>
              <a:rPr lang="en-US" sz="900" dirty="0" err="1"/>
              <a:t>Griss</a:t>
            </a:r>
            <a:r>
              <a:rPr lang="en-US" sz="900" dirty="0"/>
              <a:t>, Steven Rosenberg, Jordan Cao, Anthony Rowe, "Sensor Data as a Service - A Federated Platform for Mobile Data-Centric Service Development and Sharing", Proceedings of the 2013 IEEE International Conference on Services Computing (SCC), Jun. 27-Jul. 2, 2013, Santa Clara, California, CA, USA.</a:t>
            </a:r>
          </a:p>
        </p:txBody>
      </p:sp>
    </p:spTree>
    <p:extLst>
      <p:ext uri="{BB962C8B-B14F-4D97-AF65-F5344CB8AC3E}">
        <p14:creationId xmlns:p14="http://schemas.microsoft.com/office/powerpoint/2010/main" val="16583054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on SAP HANA</a:t>
            </a:r>
            <a:br>
              <a:rPr lang="en-US" dirty="0" smtClean="0"/>
            </a:br>
            <a:r>
              <a:rPr lang="en-US" sz="1800" b="0" dirty="0" smtClean="0"/>
              <a:t>California </a:t>
            </a:r>
            <a:r>
              <a:rPr lang="en-US" sz="1800" b="0" dirty="0"/>
              <a:t>State University, </a:t>
            </a:r>
            <a:r>
              <a:rPr lang="en-US" sz="1800" b="0" dirty="0" smtClean="0"/>
              <a:t>Chico</a:t>
            </a:r>
            <a:endParaRPr lang="en-US" b="0" dirty="0"/>
          </a:p>
        </p:txBody>
      </p:sp>
      <p:sp>
        <p:nvSpPr>
          <p:cNvPr id="5" name="Text Placeholder 4"/>
          <p:cNvSpPr>
            <a:spLocks noGrp="1"/>
          </p:cNvSpPr>
          <p:nvPr>
            <p:ph type="body" sz="quarter" idx="10"/>
          </p:nvPr>
        </p:nvSpPr>
        <p:spPr>
          <a:xfrm>
            <a:off x="324000" y="1484208"/>
            <a:ext cx="8494713" cy="4906759"/>
          </a:xfrm>
        </p:spPr>
        <p:txBody>
          <a:bodyPr/>
          <a:lstStyle/>
          <a:p>
            <a:r>
              <a:rPr lang="en-US" sz="2000" dirty="0" smtClean="0"/>
              <a:t>Required MBA Business Intelligence Course</a:t>
            </a:r>
          </a:p>
          <a:p>
            <a:pPr lvl="2">
              <a:buFont typeface="Arial" pitchFamily="34" charset="0"/>
              <a:buChar char="•"/>
            </a:pPr>
            <a:r>
              <a:rPr lang="en-US" sz="1800" dirty="0" smtClean="0"/>
              <a:t>Business intelligence overview</a:t>
            </a:r>
          </a:p>
          <a:p>
            <a:pPr lvl="2">
              <a:buFont typeface="Arial" pitchFamily="34" charset="0"/>
              <a:buChar char="•"/>
            </a:pPr>
            <a:r>
              <a:rPr lang="en-US" sz="1800" dirty="0" smtClean="0"/>
              <a:t>Emphasis on models and business value of analytics</a:t>
            </a:r>
          </a:p>
          <a:p>
            <a:pPr lvl="2">
              <a:buFont typeface="Arial" pitchFamily="34" charset="0"/>
              <a:buChar char="•"/>
            </a:pPr>
            <a:r>
              <a:rPr lang="en-US" sz="1800" dirty="0" smtClean="0"/>
              <a:t>Mixed undergraduate and graduate students</a:t>
            </a:r>
          </a:p>
          <a:p>
            <a:r>
              <a:rPr lang="en-US" sz="2000" dirty="0"/>
              <a:t>SAP HANA Use Case </a:t>
            </a:r>
            <a:r>
              <a:rPr lang="en-US" sz="2000" dirty="0" smtClean="0"/>
              <a:t>Repository, </a:t>
            </a:r>
            <a:r>
              <a:rPr lang="en-US" sz="2000" dirty="0"/>
              <a:t>Test Drives and </a:t>
            </a:r>
            <a:r>
              <a:rPr lang="en-US" sz="2000" dirty="0" smtClean="0"/>
              <a:t>Demos</a:t>
            </a:r>
            <a:endParaRPr lang="en-US" sz="2000" dirty="0"/>
          </a:p>
          <a:p>
            <a:pPr lvl="2">
              <a:buFont typeface="Arial" pitchFamily="34" charset="0"/>
              <a:buChar char="•"/>
            </a:pPr>
            <a:r>
              <a:rPr lang="en-US" sz="1800" dirty="0"/>
              <a:t>In-class activity: Show video and small groups address </a:t>
            </a:r>
            <a:r>
              <a:rPr lang="en-US" sz="1800" dirty="0" smtClean="0"/>
              <a:t>questions</a:t>
            </a:r>
            <a:endParaRPr lang="en-US" sz="1800" dirty="0"/>
          </a:p>
          <a:p>
            <a:pPr lvl="2">
              <a:buFont typeface="Arial" pitchFamily="34" charset="0"/>
              <a:buChar char="•"/>
            </a:pPr>
            <a:r>
              <a:rPr lang="en-US" sz="1800" dirty="0" smtClean="0"/>
              <a:t>Discuss </a:t>
            </a:r>
            <a:r>
              <a:rPr lang="en-US" sz="1800" dirty="0"/>
              <a:t>responses</a:t>
            </a:r>
          </a:p>
          <a:p>
            <a:r>
              <a:rPr lang="en-US" sz="2000" dirty="0" smtClean="0"/>
              <a:t>SAP </a:t>
            </a:r>
            <a:r>
              <a:rPr lang="en-US" sz="2000" dirty="0"/>
              <a:t>HANA </a:t>
            </a:r>
            <a:r>
              <a:rPr lang="en-US" sz="2000" dirty="0" smtClean="0"/>
              <a:t>University </a:t>
            </a:r>
            <a:r>
              <a:rPr lang="en-US" sz="2000" dirty="0"/>
              <a:t>Alliances Curriculum</a:t>
            </a:r>
          </a:p>
          <a:p>
            <a:pPr lvl="2"/>
            <a:r>
              <a:rPr lang="en-US" sz="1800" dirty="0" smtClean="0"/>
              <a:t>Learn to build tables and define views </a:t>
            </a:r>
          </a:p>
          <a:p>
            <a:pPr lvl="2"/>
            <a:r>
              <a:rPr lang="en-US" sz="1800" dirty="0" smtClean="0"/>
              <a:t>Follow-up project with new data </a:t>
            </a:r>
          </a:p>
          <a:p>
            <a:r>
              <a:rPr lang="en-US" sz="2000" dirty="0" smtClean="0"/>
              <a:t>SAP </a:t>
            </a:r>
            <a:r>
              <a:rPr lang="en-US" sz="2000" dirty="0"/>
              <a:t>HANA Academy</a:t>
            </a:r>
          </a:p>
          <a:p>
            <a:pPr lvl="2">
              <a:buFont typeface="Arial" pitchFamily="34" charset="0"/>
              <a:buChar char="•"/>
            </a:pPr>
            <a:r>
              <a:rPr lang="en-US" sz="1800" dirty="0"/>
              <a:t>Technical </a:t>
            </a:r>
            <a:r>
              <a:rPr lang="en-US" sz="1800" dirty="0" smtClean="0"/>
              <a:t>tutorials, for example, </a:t>
            </a:r>
            <a:r>
              <a:rPr lang="en-US" sz="1800" dirty="0">
                <a:hlinkClick r:id="rId2"/>
              </a:rPr>
              <a:t>Working with Stored </a:t>
            </a:r>
            <a:r>
              <a:rPr lang="en-US" sz="1800" dirty="0" smtClean="0">
                <a:hlinkClick r:id="rId2"/>
              </a:rPr>
              <a:t>Procedures</a:t>
            </a:r>
            <a:endParaRPr lang="en-US" sz="1800" dirty="0"/>
          </a:p>
        </p:txBody>
      </p:sp>
    </p:spTree>
    <p:extLst>
      <p:ext uri="{BB962C8B-B14F-4D97-AF65-F5344CB8AC3E}">
        <p14:creationId xmlns:p14="http://schemas.microsoft.com/office/powerpoint/2010/main" val="4260703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7" name="Content Placeholder 6"/>
          <p:cNvSpPr>
            <a:spLocks noGrp="1"/>
          </p:cNvSpPr>
          <p:nvPr>
            <p:ph type="body" sz="quarter" idx="10"/>
          </p:nvPr>
        </p:nvSpPr>
        <p:spPr>
          <a:xfrm>
            <a:off x="403123" y="4748982"/>
            <a:ext cx="8392926" cy="1676860"/>
          </a:xfrm>
        </p:spPr>
        <p:txBody>
          <a:bodyPr/>
          <a:lstStyle/>
          <a:p>
            <a:r>
              <a:rPr lang="en-US" dirty="0" smtClean="0"/>
              <a:t>Watch the video about analytics at </a:t>
            </a:r>
            <a:r>
              <a:rPr lang="en-US" dirty="0" err="1" smtClean="0">
                <a:hlinkClick r:id="rId2"/>
              </a:rPr>
              <a:t>Bigpoint</a:t>
            </a:r>
            <a:r>
              <a:rPr lang="en-US" dirty="0" smtClean="0"/>
              <a:t> and answer the following questions:</a:t>
            </a:r>
          </a:p>
          <a:p>
            <a:pPr marL="863600" lvl="1" indent="-514350">
              <a:buFont typeface="+mj-lt"/>
              <a:buAutoNum type="arabicPeriod"/>
            </a:pPr>
            <a:r>
              <a:rPr lang="en-US" dirty="0" smtClean="0"/>
              <a:t>What is the business value of the real-time analytics?</a:t>
            </a:r>
          </a:p>
          <a:p>
            <a:pPr marL="863600" lvl="1" indent="-514350">
              <a:buFont typeface="+mj-lt"/>
              <a:buAutoNum type="arabicPeriod"/>
            </a:pPr>
            <a:r>
              <a:rPr lang="en-US" dirty="0" smtClean="0"/>
              <a:t>What data do you think are needed?</a:t>
            </a:r>
          </a:p>
          <a:p>
            <a:pPr marL="863600" lvl="1" indent="-514350">
              <a:buFont typeface="+mj-lt"/>
              <a:buAutoNum type="arabicPeriod"/>
            </a:pPr>
            <a:r>
              <a:rPr lang="en-US" dirty="0" smtClean="0"/>
              <a:t>What does the analytics tool do?</a:t>
            </a:r>
            <a:endParaRPr lang="en-US" dirty="0"/>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301336" y="266700"/>
            <a:ext cx="4918364" cy="861040"/>
          </a:xfrm>
          <a:prstGeom prst="rect">
            <a:avLst/>
          </a:prstGeom>
          <a:noFill/>
          <a:ln w="9525">
            <a:noFill/>
            <a:miter lim="800000"/>
            <a:headEnd/>
            <a:tailEnd/>
          </a:ln>
        </p:spPr>
      </p:pic>
      <p:pic>
        <p:nvPicPr>
          <p:cNvPr id="3" name="Picture 2"/>
          <p:cNvPicPr>
            <a:picLocks noChangeAspect="1" noChangeArrowheads="1"/>
          </p:cNvPicPr>
          <p:nvPr/>
        </p:nvPicPr>
        <p:blipFill>
          <a:blip r:embed="rId5" cstate="print"/>
          <a:srcRect/>
          <a:stretch>
            <a:fillRect/>
          </a:stretch>
        </p:blipFill>
        <p:spPr bwMode="auto">
          <a:xfrm>
            <a:off x="1562677" y="1320903"/>
            <a:ext cx="5890173" cy="3307213"/>
          </a:xfrm>
          <a:prstGeom prst="rect">
            <a:avLst/>
          </a:prstGeom>
          <a:noFill/>
          <a:ln w="9525">
            <a:noFill/>
            <a:miter lim="800000"/>
            <a:headEnd/>
            <a:tailEnd/>
          </a:ln>
        </p:spPr>
      </p:pic>
    </p:spTree>
    <p:extLst>
      <p:ext uri="{BB962C8B-B14F-4D97-AF65-F5344CB8AC3E}">
        <p14:creationId xmlns:p14="http://schemas.microsoft.com/office/powerpoint/2010/main" val="15229883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spcBef>
                <a:spcPts val="0"/>
              </a:spcBef>
              <a:defRPr/>
            </a:pPr>
            <a:r>
              <a:rPr lang="en-US" sz="2800" dirty="0" smtClean="0"/>
              <a:t>Summary: </a:t>
            </a:r>
            <a:br>
              <a:rPr lang="en-US" sz="2800" dirty="0" smtClean="0"/>
            </a:br>
            <a:r>
              <a:rPr lang="en-US" sz="2800" b="0" dirty="0" smtClean="0"/>
              <a:t>In-Memory Database Platform for Big Data</a:t>
            </a:r>
            <a:r>
              <a:rPr lang="en-US" sz="2800" dirty="0" smtClean="0"/>
              <a:t/>
            </a:r>
            <a:br>
              <a:rPr lang="en-US" sz="2800" dirty="0" smtClean="0"/>
            </a:br>
            <a:r>
              <a:rPr lang="en-US" sz="1400" dirty="0" smtClean="0"/>
              <a:t/>
            </a:r>
            <a:br>
              <a:rPr lang="en-US" sz="1400" dirty="0" smtClean="0"/>
            </a:br>
            <a:r>
              <a:rPr lang="en-US" sz="1800" b="0" dirty="0" smtClean="0"/>
              <a:t>Migrate your App to SAP HANA One</a:t>
            </a:r>
            <a:endParaRPr lang="en-US" sz="2800" dirty="0"/>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l="10" r="10"/>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905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Migrating existing Project to HANA </a:t>
            </a:r>
            <a:endParaRPr lang="en-US" dirty="0"/>
          </a:p>
        </p:txBody>
      </p:sp>
      <p:pic>
        <p:nvPicPr>
          <p:cNvPr id="7" name="Picture 6"/>
          <p:cNvPicPr>
            <a:picLocks noChangeAspect="1"/>
          </p:cNvPicPr>
          <p:nvPr/>
        </p:nvPicPr>
        <p:blipFill>
          <a:blip r:embed="rId3"/>
          <a:stretch>
            <a:fillRect/>
          </a:stretch>
        </p:blipFill>
        <p:spPr>
          <a:xfrm>
            <a:off x="423781" y="1345657"/>
            <a:ext cx="8064500" cy="2540000"/>
          </a:xfrm>
          <a:prstGeom prst="rect">
            <a:avLst/>
          </a:prstGeom>
        </p:spPr>
      </p:pic>
      <p:sp>
        <p:nvSpPr>
          <p:cNvPr id="8" name="TextBox 7"/>
          <p:cNvSpPr txBox="1"/>
          <p:nvPr/>
        </p:nvSpPr>
        <p:spPr>
          <a:xfrm>
            <a:off x="324000" y="4169333"/>
            <a:ext cx="1912389"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Existing application</a:t>
            </a:r>
          </a:p>
        </p:txBody>
      </p:sp>
      <p:sp>
        <p:nvSpPr>
          <p:cNvPr id="9" name="TextBox 8"/>
          <p:cNvSpPr txBox="1"/>
          <p:nvPr/>
        </p:nvSpPr>
        <p:spPr>
          <a:xfrm>
            <a:off x="2388789" y="4137067"/>
            <a:ext cx="1912389" cy="147732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HANA as a database and some basic re-modeling of logic in HANA</a:t>
            </a:r>
          </a:p>
          <a:p>
            <a:pPr algn="ctr" fontAlgn="base">
              <a:spcBef>
                <a:spcPct val="50000"/>
              </a:spcBef>
              <a:spcAft>
                <a:spcPct val="0"/>
              </a:spcAft>
              <a:buClr>
                <a:srgbClr val="F0AB00"/>
              </a:buClr>
              <a:buSzPct val="80000"/>
            </a:pPr>
            <a:endParaRPr lang="en-US" sz="1200" b="1" kern="0" dirty="0">
              <a:solidFill>
                <a:srgbClr val="000000"/>
              </a:solidFill>
              <a:latin typeface="Arial"/>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Application Tier still processes and owns the business logic</a:t>
            </a:r>
          </a:p>
        </p:txBody>
      </p:sp>
      <p:sp>
        <p:nvSpPr>
          <p:cNvPr id="10" name="TextBox 9"/>
          <p:cNvSpPr txBox="1"/>
          <p:nvPr/>
        </p:nvSpPr>
        <p:spPr>
          <a:xfrm>
            <a:off x="4584310" y="4119144"/>
            <a:ext cx="1912389" cy="138499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Push down majority of the logic down into HANA</a:t>
            </a:r>
          </a:p>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             </a:t>
            </a:r>
          </a:p>
          <a:p>
            <a:pPr algn="ctr" fontAlgn="base">
              <a:spcBef>
                <a:spcPct val="50000"/>
              </a:spcBef>
              <a:spcAft>
                <a:spcPct val="0"/>
              </a:spcAft>
              <a:buClr>
                <a:srgbClr val="F0AB00"/>
              </a:buClr>
              <a:buSzPct val="80000"/>
            </a:pPr>
            <a:endParaRPr lang="en-US" sz="1200" b="1" kern="0" dirty="0">
              <a:solidFill>
                <a:srgbClr val="000000"/>
              </a:solidFill>
              <a:latin typeface="Arial"/>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Application Tier becomes a thin UI / Security layer</a:t>
            </a:r>
          </a:p>
        </p:txBody>
      </p:sp>
      <p:sp>
        <p:nvSpPr>
          <p:cNvPr id="11" name="TextBox 10"/>
          <p:cNvSpPr txBox="1"/>
          <p:nvPr/>
        </p:nvSpPr>
        <p:spPr>
          <a:xfrm>
            <a:off x="6779830" y="4110909"/>
            <a:ext cx="1912389" cy="166199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All of the application logic is pushed down into HANA</a:t>
            </a:r>
          </a:p>
          <a:p>
            <a:pPr algn="ctr" fontAlgn="base">
              <a:spcBef>
                <a:spcPct val="50000"/>
              </a:spcBef>
              <a:spcAft>
                <a:spcPct val="0"/>
              </a:spcAft>
              <a:buClr>
                <a:srgbClr val="F0AB00"/>
              </a:buClr>
              <a:buSzPct val="80000"/>
            </a:pPr>
            <a:endParaRPr lang="en-US" sz="1200" b="1" kern="0" dirty="0">
              <a:solidFill>
                <a:srgbClr val="000000"/>
              </a:solidFill>
              <a:latin typeface="Arial"/>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b="1" kern="0" dirty="0">
                <a:solidFill>
                  <a:srgbClr val="000000"/>
                </a:solidFill>
                <a:latin typeface="Arial"/>
                <a:ea typeface="Arial Unicode MS" pitchFamily="34" charset="-128"/>
                <a:cs typeface="Arial Unicode MS" pitchFamily="34" charset="-128"/>
              </a:rPr>
              <a:t>Extremely low latency.  User Interface is HTML5 and natively runs on top of HANA </a:t>
            </a:r>
          </a:p>
        </p:txBody>
      </p:sp>
      <p:cxnSp>
        <p:nvCxnSpPr>
          <p:cNvPr id="5" name="Straight Connector 4"/>
          <p:cNvCxnSpPr/>
          <p:nvPr/>
        </p:nvCxnSpPr>
        <p:spPr>
          <a:xfrm>
            <a:off x="2236389" y="4036786"/>
            <a:ext cx="0" cy="216807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02646" y="4036786"/>
            <a:ext cx="0" cy="216807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688646" y="4036786"/>
            <a:ext cx="0" cy="216807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3697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&amp; Demo - Developer Licenses – All partners</a:t>
            </a:r>
            <a:endParaRPr lang="en-US" dirty="0"/>
          </a:p>
        </p:txBody>
      </p:sp>
      <p:sp>
        <p:nvSpPr>
          <p:cNvPr id="6" name="Rectangle 5"/>
          <p:cNvSpPr/>
          <p:nvPr/>
        </p:nvSpPr>
        <p:spPr bwMode="gray">
          <a:xfrm>
            <a:off x="324000" y="2256103"/>
            <a:ext cx="2502920" cy="2305210"/>
          </a:xfrm>
          <a:prstGeom prst="rect">
            <a:avLst/>
          </a:prstGeom>
          <a:solidFill>
            <a:schemeClr val="accent4">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600" b="1" i="0" u="none" strike="noStrike" kern="0" cap="none" spc="0" normalizeH="0" baseline="0" noProof="0" dirty="0" smtClean="0">
                <a:ln>
                  <a:noFill/>
                </a:ln>
                <a:effectLst/>
                <a:uLnTx/>
                <a:uFillTx/>
                <a:ea typeface="Arial Unicode MS" pitchFamily="34" charset="-128"/>
                <a:cs typeface="Arial Unicode MS" pitchFamily="34" charset="-128"/>
              </a:rPr>
              <a:t>FREE</a:t>
            </a:r>
          </a:p>
          <a:p>
            <a:pPr marR="0" algn="ctr" defTabSz="914400" eaLnBrk="1" fontAlgn="base" latinLnBrk="0" hangingPunct="1">
              <a:lnSpc>
                <a:spcPct val="100000"/>
              </a:lnSpc>
              <a:spcBef>
                <a:spcPct val="50000"/>
              </a:spcBef>
              <a:spcAft>
                <a:spcPct val="0"/>
              </a:spcAft>
              <a:buClr>
                <a:srgbClr val="F0AB00"/>
              </a:buClr>
              <a:buSzPct val="80000"/>
              <a:tabLst/>
            </a:pPr>
            <a:r>
              <a:rPr lang="en-US" b="1" kern="0" dirty="0" smtClean="0">
                <a:ea typeface="Arial Unicode MS" pitchFamily="34" charset="-128"/>
                <a:cs typeface="Arial Unicode MS" pitchFamily="34" charset="-128"/>
              </a:rPr>
              <a:t>On-Premise           Test &amp; Demo Licenses </a:t>
            </a:r>
          </a:p>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smtClean="0">
                <a:ea typeface="Arial Unicode MS" pitchFamily="34" charset="-128"/>
                <a:cs typeface="Arial Unicode MS" pitchFamily="34" charset="-128"/>
              </a:rPr>
              <a:t>Partner Edge membership / SAP University Alliances Membership required</a:t>
            </a:r>
            <a:endParaRPr kumimoji="0" lang="en-US" sz="70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3146753" y="2256103"/>
            <a:ext cx="2502920" cy="2305210"/>
          </a:xfrm>
          <a:prstGeom prst="rect">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600" b="1" i="0" u="none" strike="noStrike" kern="0" cap="none" spc="0" normalizeH="0" baseline="0" noProof="0" dirty="0" smtClean="0">
                <a:ln>
                  <a:noFill/>
                </a:ln>
                <a:effectLst/>
                <a:uLnTx/>
                <a:uFillTx/>
                <a:ea typeface="Arial Unicode MS" pitchFamily="34" charset="-128"/>
                <a:cs typeface="Arial Unicode MS" pitchFamily="34" charset="-128"/>
              </a:rPr>
              <a:t>FREE</a:t>
            </a:r>
          </a:p>
          <a:p>
            <a:pPr marR="0" algn="ctr" defTabSz="914400" eaLnBrk="1" fontAlgn="base" latinLnBrk="0" hangingPunct="1">
              <a:lnSpc>
                <a:spcPct val="100000"/>
              </a:lnSpc>
              <a:spcBef>
                <a:spcPct val="50000"/>
              </a:spcBef>
              <a:spcAft>
                <a:spcPct val="0"/>
              </a:spcAft>
              <a:buClr>
                <a:srgbClr val="F0AB00"/>
              </a:buClr>
              <a:buSzPct val="80000"/>
              <a:tabLst/>
            </a:pPr>
            <a:r>
              <a:rPr lang="en-US" b="1" kern="0" dirty="0" smtClean="0">
                <a:ea typeface="Arial Unicode MS" pitchFamily="34" charset="-128"/>
                <a:cs typeface="Arial Unicode MS" pitchFamily="34" charset="-128"/>
              </a:rPr>
              <a:t>On-Demand             Developer Licenses</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800"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6073884" y="2256103"/>
            <a:ext cx="2502920" cy="230521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600" b="1" i="0" u="none" strike="noStrike" kern="0" cap="none" spc="0" normalizeH="0" baseline="0" noProof="0" dirty="0" smtClean="0">
                <a:ln>
                  <a:noFill/>
                </a:ln>
                <a:effectLst/>
                <a:uLnTx/>
                <a:uFillTx/>
                <a:ea typeface="Arial Unicode MS" pitchFamily="34" charset="-128"/>
                <a:cs typeface="Arial Unicode MS" pitchFamily="34" charset="-128"/>
              </a:rPr>
              <a:t>2K</a:t>
            </a:r>
            <a:r>
              <a:rPr kumimoji="0" lang="en-US" sz="3600" b="1" i="0" u="none" strike="noStrike" kern="0" cap="none" spc="0" normalizeH="0" noProof="0" dirty="0" smtClean="0">
                <a:ln>
                  <a:noFill/>
                </a:ln>
                <a:effectLst/>
                <a:uLnTx/>
                <a:uFillTx/>
                <a:ea typeface="Arial Unicode MS" pitchFamily="34" charset="-128"/>
                <a:cs typeface="Arial Unicode MS" pitchFamily="34" charset="-128"/>
              </a:rPr>
              <a:t> </a:t>
            </a:r>
            <a:endParaRPr kumimoji="0" lang="en-US" sz="3600" b="1" i="0" u="none" strike="noStrike" kern="0" cap="none" spc="0" normalizeH="0" baseline="0" noProof="0" dirty="0" smtClean="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b="1" kern="0" dirty="0" smtClean="0">
                <a:ea typeface="Arial Unicode MS" pitchFamily="34" charset="-128"/>
                <a:cs typeface="Arial Unicode MS" pitchFamily="34" charset="-128"/>
              </a:rPr>
              <a:t>On-Premise Developer Licenses </a:t>
            </a:r>
            <a:endParaRPr kumimoji="0" lang="en-US"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Rectangle 12"/>
          <p:cNvSpPr/>
          <p:nvPr/>
        </p:nvSpPr>
        <p:spPr>
          <a:xfrm>
            <a:off x="3789191" y="4166434"/>
            <a:ext cx="1197764" cy="200055"/>
          </a:xfrm>
          <a:prstGeom prst="rect">
            <a:avLst/>
          </a:prstGeom>
        </p:spPr>
        <p:txBody>
          <a:bodyPr wrap="none">
            <a:spAutoFit/>
          </a:bodyPr>
          <a:lstStyle/>
          <a:p>
            <a:pPr lvl="0" algn="ctr" defTabSz="914400" fontAlgn="base">
              <a:spcBef>
                <a:spcPct val="50000"/>
              </a:spcBef>
              <a:spcAft>
                <a:spcPct val="0"/>
              </a:spcAft>
              <a:buClr>
                <a:srgbClr val="F0AB00"/>
              </a:buClr>
              <a:buSzPct val="80000"/>
            </a:pPr>
            <a:r>
              <a:rPr lang="en-US" sz="700" kern="0" dirty="0" smtClean="0">
                <a:solidFill>
                  <a:srgbClr val="000000"/>
                </a:solidFill>
                <a:ea typeface="Arial Unicode MS" pitchFamily="34" charset="-128"/>
                <a:cs typeface="Arial Unicode MS" pitchFamily="34" charset="-128"/>
              </a:rPr>
              <a:t>Infrastructure costs apply</a:t>
            </a:r>
            <a:endParaRPr lang="en-US" sz="700" kern="0" dirty="0">
              <a:solidFill>
                <a:srgbClr val="000000"/>
              </a:solidFill>
              <a:ea typeface="Arial Unicode MS" pitchFamily="34" charset="-128"/>
              <a:cs typeface="Arial Unicode MS" pitchFamily="34" charset="-128"/>
            </a:endParaRPr>
          </a:p>
        </p:txBody>
      </p:sp>
      <p:sp>
        <p:nvSpPr>
          <p:cNvPr id="2" name="Rectangle 1"/>
          <p:cNvSpPr/>
          <p:nvPr/>
        </p:nvSpPr>
        <p:spPr>
          <a:xfrm>
            <a:off x="6073885" y="4162786"/>
            <a:ext cx="2502920" cy="307777"/>
          </a:xfrm>
          <a:prstGeom prst="rect">
            <a:avLst/>
          </a:prstGeom>
        </p:spPr>
        <p:txBody>
          <a:bodyPr wrap="square">
            <a:spAutoFit/>
          </a:bodyPr>
          <a:lstStyle/>
          <a:p>
            <a:pPr lvl="0" algn="ctr" defTabSz="914400" fontAlgn="base">
              <a:spcBef>
                <a:spcPct val="50000"/>
              </a:spcBef>
              <a:spcAft>
                <a:spcPct val="0"/>
              </a:spcAft>
              <a:buClr>
                <a:srgbClr val="F0AB00"/>
              </a:buClr>
              <a:buSzPct val="80000"/>
            </a:pPr>
            <a:r>
              <a:rPr lang="en-US" sz="700" kern="0" dirty="0">
                <a:solidFill>
                  <a:srgbClr val="000000"/>
                </a:solidFill>
                <a:ea typeface="Arial Unicode MS" pitchFamily="34" charset="-128"/>
                <a:cs typeface="Arial Unicode MS" pitchFamily="34" charset="-128"/>
              </a:rPr>
              <a:t>Partner Edge membership / SAP University Alliances Membership required</a:t>
            </a:r>
          </a:p>
        </p:txBody>
      </p:sp>
    </p:spTree>
    <p:extLst>
      <p:ext uri="{BB962C8B-B14F-4D97-AF65-F5344CB8AC3E}">
        <p14:creationId xmlns:p14="http://schemas.microsoft.com/office/powerpoint/2010/main" val="1496340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HANA Academy </a:t>
            </a:r>
            <a:endParaRPr lang="en-US" dirty="0"/>
          </a:p>
        </p:txBody>
      </p:sp>
      <p:pic>
        <p:nvPicPr>
          <p:cNvPr id="4" name="Picture 3"/>
          <p:cNvPicPr>
            <a:picLocks noChangeAspect="1"/>
          </p:cNvPicPr>
          <p:nvPr/>
        </p:nvPicPr>
        <p:blipFill>
          <a:blip r:embed="rId2"/>
          <a:stretch>
            <a:fillRect/>
          </a:stretch>
        </p:blipFill>
        <p:spPr>
          <a:xfrm>
            <a:off x="4471420" y="1445549"/>
            <a:ext cx="4348580" cy="3615959"/>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324000" y="2512083"/>
            <a:ext cx="4773459" cy="3142686"/>
          </a:xfrm>
          <a:prstGeom prst="rect">
            <a:avLst/>
          </a:prstGeom>
          <a:ln>
            <a:solidFill>
              <a:srgbClr val="7F7F7F"/>
            </a:solidFill>
          </a:ln>
          <a:effectLst>
            <a:glow rad="228600">
              <a:schemeClr val="accent1">
                <a:satMod val="175000"/>
                <a:alpha val="40000"/>
              </a:schemeClr>
            </a:glow>
          </a:effectLst>
        </p:spPr>
      </p:pic>
      <p:pic>
        <p:nvPicPr>
          <p:cNvPr id="5" name="Picture 4"/>
          <p:cNvPicPr>
            <a:picLocks noChangeAspect="1"/>
          </p:cNvPicPr>
          <p:nvPr/>
        </p:nvPicPr>
        <p:blipFill>
          <a:blip r:embed="rId4"/>
          <a:stretch>
            <a:fillRect/>
          </a:stretch>
        </p:blipFill>
        <p:spPr>
          <a:xfrm>
            <a:off x="2573480" y="4888116"/>
            <a:ext cx="5768397" cy="1404680"/>
          </a:xfrm>
          <a:prstGeom prst="rect">
            <a:avLst/>
          </a:prstGeom>
          <a:ln>
            <a:solidFill>
              <a:srgbClr val="7F7F7F"/>
            </a:solidFill>
          </a:ln>
          <a:effectLst>
            <a:glow rad="228600">
              <a:schemeClr val="accent1">
                <a:satMod val="175000"/>
                <a:alpha val="40000"/>
              </a:schemeClr>
            </a:glow>
          </a:effectLst>
        </p:spPr>
      </p:pic>
      <p:sp>
        <p:nvSpPr>
          <p:cNvPr id="3" name="TextBox 2"/>
          <p:cNvSpPr txBox="1"/>
          <p:nvPr/>
        </p:nvSpPr>
        <p:spPr>
          <a:xfrm>
            <a:off x="324000" y="1445549"/>
            <a:ext cx="389138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URL: academy.saphana.com </a:t>
            </a:r>
          </a:p>
        </p:txBody>
      </p:sp>
    </p:spTree>
    <p:extLst>
      <p:ext uri="{BB962C8B-B14F-4D97-AF65-F5344CB8AC3E}">
        <p14:creationId xmlns:p14="http://schemas.microsoft.com/office/powerpoint/2010/main" val="17621606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 Developer Center</a:t>
            </a:r>
            <a:endParaRPr lang="en-US" dirty="0"/>
          </a:p>
        </p:txBody>
      </p:sp>
      <p:pic>
        <p:nvPicPr>
          <p:cNvPr id="4" name="Picture 3"/>
          <p:cNvPicPr>
            <a:picLocks noChangeAspect="1"/>
          </p:cNvPicPr>
          <p:nvPr/>
        </p:nvPicPr>
        <p:blipFill>
          <a:blip r:embed="rId2"/>
          <a:stretch>
            <a:fillRect/>
          </a:stretch>
        </p:blipFill>
        <p:spPr>
          <a:xfrm>
            <a:off x="324000" y="1628079"/>
            <a:ext cx="8496000" cy="4856794"/>
          </a:xfrm>
          <a:prstGeom prst="rect">
            <a:avLst/>
          </a:prstGeom>
        </p:spPr>
      </p:pic>
      <p:sp>
        <p:nvSpPr>
          <p:cNvPr id="3" name="Rectangle 2"/>
          <p:cNvSpPr/>
          <p:nvPr/>
        </p:nvSpPr>
        <p:spPr>
          <a:xfrm>
            <a:off x="324000" y="1258747"/>
            <a:ext cx="8496000" cy="369332"/>
          </a:xfrm>
          <a:prstGeom prst="rect">
            <a:avLst/>
          </a:prstGeom>
        </p:spPr>
        <p:txBody>
          <a:bodyPr wrap="square">
            <a:spAutoFit/>
          </a:bodyPr>
          <a:lstStyle/>
          <a:p>
            <a:r>
              <a:rPr lang="en-US" dirty="0" smtClean="0"/>
              <a:t>URL: http</a:t>
            </a:r>
            <a:r>
              <a:rPr lang="en-US" dirty="0"/>
              <a:t>://scn.sap.com/community/developer-center/hana</a:t>
            </a:r>
          </a:p>
        </p:txBody>
      </p:sp>
    </p:spTree>
    <p:extLst>
      <p:ext uri="{BB962C8B-B14F-4D97-AF65-F5344CB8AC3E}">
        <p14:creationId xmlns:p14="http://schemas.microsoft.com/office/powerpoint/2010/main" val="3853431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today!	</a:t>
            </a:r>
            <a:endParaRPr lang="en-US" dirty="0"/>
          </a:p>
        </p:txBody>
      </p:sp>
      <p:sp>
        <p:nvSpPr>
          <p:cNvPr id="5" name="Rectangle 4"/>
          <p:cNvSpPr/>
          <p:nvPr/>
        </p:nvSpPr>
        <p:spPr bwMode="gray">
          <a:xfrm>
            <a:off x="489439" y="3175153"/>
            <a:ext cx="1565614" cy="1322980"/>
          </a:xfrm>
          <a:prstGeom prst="rect">
            <a:avLst/>
          </a:prstGeom>
          <a:solidFill>
            <a:schemeClr val="bg1">
              <a:lumMod val="7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Transactional Database</a:t>
            </a:r>
          </a:p>
        </p:txBody>
      </p:sp>
      <p:sp>
        <p:nvSpPr>
          <p:cNvPr id="6" name="Rectangle 5"/>
          <p:cNvSpPr/>
          <p:nvPr/>
        </p:nvSpPr>
        <p:spPr bwMode="gray">
          <a:xfrm>
            <a:off x="2176314" y="3175153"/>
            <a:ext cx="1565614" cy="1322980"/>
          </a:xfrm>
          <a:prstGeom prst="rect">
            <a:avLst/>
          </a:prstGeom>
          <a:solidFill>
            <a:schemeClr val="bg1">
              <a:lumMod val="7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Analytical Engine         (DW/DM) </a:t>
            </a:r>
          </a:p>
        </p:txBody>
      </p:sp>
      <p:sp>
        <p:nvSpPr>
          <p:cNvPr id="7" name="Rectangle 6"/>
          <p:cNvSpPr/>
          <p:nvPr/>
        </p:nvSpPr>
        <p:spPr bwMode="gray">
          <a:xfrm>
            <a:off x="3883307" y="3175153"/>
            <a:ext cx="1565614" cy="1322980"/>
          </a:xfrm>
          <a:prstGeom prst="rect">
            <a:avLst/>
          </a:prstGeom>
          <a:solidFill>
            <a:schemeClr val="bg1">
              <a:lumMod val="7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Search  Engine</a:t>
            </a:r>
            <a:r>
              <a:rPr kumimoji="0" lang="en-US" b="0" i="0" u="none" strike="noStrike" kern="0" cap="none" spc="0" normalizeH="0" noProof="0" dirty="0" smtClean="0">
                <a:ln>
                  <a:noFill/>
                </a:ln>
                <a:effectLst/>
                <a:uLnTx/>
                <a:uFillTx/>
                <a:ea typeface="Arial Unicode MS" pitchFamily="34" charset="-128"/>
                <a:cs typeface="Arial Unicode MS" pitchFamily="34" charset="-128"/>
              </a:rPr>
              <a:t> </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5577622" y="3175153"/>
            <a:ext cx="1565614" cy="1322980"/>
          </a:xfrm>
          <a:prstGeom prst="rect">
            <a:avLst/>
          </a:prstGeom>
          <a:solidFill>
            <a:schemeClr val="bg1">
              <a:lumMod val="7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Predictive Engine</a:t>
            </a:r>
            <a:r>
              <a:rPr kumimoji="0" lang="en-US" b="0" i="0" u="none" strike="noStrike" kern="0" cap="none" spc="0" normalizeH="0" noProof="0" dirty="0" smtClean="0">
                <a:ln>
                  <a:noFill/>
                </a:ln>
                <a:effectLst/>
                <a:uLnTx/>
                <a:uFillTx/>
                <a:ea typeface="Arial Unicode MS" pitchFamily="34" charset="-128"/>
                <a:cs typeface="Arial Unicode MS" pitchFamily="34" charset="-128"/>
              </a:rPr>
              <a:t> </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Rectangle 8"/>
          <p:cNvSpPr/>
          <p:nvPr/>
        </p:nvSpPr>
        <p:spPr bwMode="gray">
          <a:xfrm>
            <a:off x="7257605" y="3175153"/>
            <a:ext cx="1565614" cy="1322980"/>
          </a:xfrm>
          <a:prstGeom prst="rect">
            <a:avLst/>
          </a:prstGeom>
          <a:solidFill>
            <a:schemeClr val="bg1">
              <a:lumMod val="7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Planning Engine</a:t>
            </a:r>
            <a:r>
              <a:rPr kumimoji="0" lang="en-US" b="0" i="0" u="none" strike="noStrike" kern="0" cap="none" spc="0" normalizeH="0" noProof="0" dirty="0" smtClean="0">
                <a:ln>
                  <a:noFill/>
                </a:ln>
                <a:effectLst/>
                <a:uLnTx/>
                <a:uFillTx/>
                <a:ea typeface="Arial Unicode MS" pitchFamily="34" charset="-128"/>
                <a:cs typeface="Arial Unicode MS" pitchFamily="34" charset="-128"/>
              </a:rPr>
              <a:t> </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p:nvSpPr>
        <p:spPr bwMode="gray">
          <a:xfrm>
            <a:off x="185194" y="1455278"/>
            <a:ext cx="8796760" cy="1521428"/>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b="1" kern="0" dirty="0" smtClean="0">
                <a:ea typeface="Arial Unicode MS" pitchFamily="34" charset="-128"/>
                <a:cs typeface="Arial Unicode MS" pitchFamily="34" charset="-128"/>
              </a:rPr>
              <a:t>Big Data Application </a:t>
            </a:r>
            <a:endParaRPr kumimoji="0" lang="en-US"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89439" y="5080245"/>
            <a:ext cx="8492515" cy="76944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smtClean="0">
                <a:ea typeface="Arial Unicode MS" pitchFamily="34" charset="-128"/>
                <a:cs typeface="Arial Unicode MS" pitchFamily="34" charset="-128"/>
              </a:rPr>
              <a:t>Introduces Latency |  Multiple copies of data | </a:t>
            </a:r>
          </a:p>
          <a:p>
            <a:pPr algn="ctr" fontAlgn="base">
              <a:spcBef>
                <a:spcPct val="50000"/>
              </a:spcBef>
              <a:spcAft>
                <a:spcPct val="0"/>
              </a:spcAft>
              <a:buClr>
                <a:srgbClr val="F0AB00"/>
              </a:buClr>
              <a:buSzPct val="80000"/>
            </a:pPr>
            <a:r>
              <a:rPr lang="en-US" sz="2000" b="1" kern="0" dirty="0" smtClean="0">
                <a:ea typeface="Arial Unicode MS" pitchFamily="34" charset="-128"/>
                <a:cs typeface="Arial Unicode MS" pitchFamily="34" charset="-128"/>
              </a:rPr>
              <a:t>Complex landscape | Scalability issues</a:t>
            </a:r>
          </a:p>
        </p:txBody>
      </p:sp>
    </p:spTree>
    <p:extLst>
      <p:ext uri="{BB962C8B-B14F-4D97-AF65-F5344CB8AC3E}">
        <p14:creationId xmlns:p14="http://schemas.microsoft.com/office/powerpoint/2010/main" val="39891306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gray">
          <a:xfrm>
            <a:off x="324000" y="5326182"/>
            <a:ext cx="8494713" cy="315098"/>
          </a:xfrm>
          <a:prstGeom prst="rect">
            <a:avLst/>
          </a:pr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sp>
        <p:nvSpPr>
          <p:cNvPr id="2" name="Rectangle 1"/>
          <p:cNvSpPr/>
          <p:nvPr/>
        </p:nvSpPr>
        <p:spPr bwMode="gray">
          <a:xfrm>
            <a:off x="324000" y="1399430"/>
            <a:ext cx="8494713" cy="315098"/>
          </a:xfrm>
          <a:prstGeom prst="rect">
            <a:avLst/>
          </a:pr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sp>
        <p:nvSpPr>
          <p:cNvPr id="5" name="Rectangle 4"/>
          <p:cNvSpPr/>
          <p:nvPr/>
        </p:nvSpPr>
        <p:spPr bwMode="gray">
          <a:xfrm>
            <a:off x="324000" y="3007979"/>
            <a:ext cx="8494713" cy="315098"/>
          </a:xfrm>
          <a:prstGeom prst="rect">
            <a:avLst/>
          </a:pr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sp>
        <p:nvSpPr>
          <p:cNvPr id="6" name="Rectangle 5"/>
          <p:cNvSpPr/>
          <p:nvPr/>
        </p:nvSpPr>
        <p:spPr bwMode="gray">
          <a:xfrm>
            <a:off x="324000" y="3962135"/>
            <a:ext cx="8494713" cy="315098"/>
          </a:xfrm>
          <a:prstGeom prst="rect">
            <a:avLst/>
          </a:prstGeom>
          <a:solidFill>
            <a:schemeClr val="accent1"/>
          </a:solidFill>
        </p:spPr>
        <p:txBody>
          <a:bodyPr wrap="square" rtlCol="0" anchor="ctr" anchorCtr="1">
            <a:noAutofit/>
          </a:bodyPr>
          <a:lstStyle/>
          <a:p>
            <a:pPr algn="ctr"/>
            <a:endParaRPr lang="en-US" sz="1200" dirty="0" smtClean="0">
              <a:solidFill>
                <a:schemeClr val="bg1"/>
              </a:solidFill>
              <a:cs typeface="Arial"/>
            </a:endParaRPr>
          </a:p>
        </p:txBody>
      </p:sp>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a:xfrm>
            <a:off x="324000" y="1447800"/>
            <a:ext cx="8494713" cy="4961878"/>
          </a:xfrm>
        </p:spPr>
        <p:txBody>
          <a:bodyPr/>
          <a:lstStyle/>
          <a:p>
            <a:r>
              <a:rPr lang="en-US" sz="1400" dirty="0" smtClean="0"/>
              <a:t> Information</a:t>
            </a:r>
          </a:p>
          <a:p>
            <a:pPr marL="230188" indent="-230188">
              <a:spcBef>
                <a:spcPts val="600"/>
              </a:spcBef>
              <a:buSzPct val="100000"/>
              <a:buFont typeface="Wingdings" pitchFamily="2" charset="2"/>
              <a:buChar char=""/>
            </a:pPr>
            <a:r>
              <a:rPr lang="en-US" sz="1200" dirty="0" smtClean="0"/>
              <a:t>SAP HANA </a:t>
            </a:r>
            <a:r>
              <a:rPr lang="en-US" sz="1200" b="0" dirty="0" smtClean="0">
                <a:hlinkClick r:id="rId3"/>
              </a:rPr>
              <a:t>http://saphana.com</a:t>
            </a:r>
            <a:r>
              <a:rPr lang="en-US" sz="1200" b="0" dirty="0" smtClean="0"/>
              <a:t> </a:t>
            </a:r>
          </a:p>
          <a:p>
            <a:pPr marL="230188" indent="-230188">
              <a:spcBef>
                <a:spcPts val="600"/>
              </a:spcBef>
              <a:buSzPct val="100000"/>
              <a:buFont typeface="Wingdings" pitchFamily="2" charset="2"/>
              <a:buChar char=""/>
            </a:pPr>
            <a:r>
              <a:rPr lang="en-US" sz="1200" dirty="0"/>
              <a:t>SAP HANA One </a:t>
            </a:r>
            <a:r>
              <a:rPr lang="en-US" sz="1200" b="0" dirty="0">
                <a:hlinkClick r:id="rId4"/>
              </a:rPr>
              <a:t>http://cloud.saphana.com</a:t>
            </a:r>
            <a:r>
              <a:rPr lang="en-US" sz="1200" b="0" dirty="0"/>
              <a:t> </a:t>
            </a:r>
          </a:p>
          <a:p>
            <a:pPr marL="514350" lvl="3" indent="-173038"/>
            <a:r>
              <a:rPr lang="en-US" sz="1050" dirty="0" smtClean="0"/>
              <a:t>FAQs:</a:t>
            </a:r>
            <a:r>
              <a:rPr lang="en-US" sz="1050" i="1" dirty="0" smtClean="0"/>
              <a:t> </a:t>
            </a:r>
            <a:r>
              <a:rPr lang="en-US" sz="1050" dirty="0">
                <a:hlinkClick r:id="rId5"/>
              </a:rPr>
              <a:t>http://</a:t>
            </a:r>
            <a:r>
              <a:rPr lang="en-US" sz="1050" dirty="0" smtClean="0">
                <a:hlinkClick r:id="rId5"/>
              </a:rPr>
              <a:t>www.saphana.com/docs/DOC-2482</a:t>
            </a:r>
            <a:endParaRPr lang="en-US" sz="1050" dirty="0" smtClean="0"/>
          </a:p>
          <a:p>
            <a:pPr marL="514350" lvl="3" indent="-173038"/>
            <a:r>
              <a:rPr lang="en-US" sz="1050" dirty="0" smtClean="0"/>
              <a:t>Quick Start Guide: </a:t>
            </a:r>
            <a:r>
              <a:rPr lang="en-US" sz="1050" dirty="0">
                <a:hlinkClick r:id="rId6"/>
              </a:rPr>
              <a:t>http://</a:t>
            </a:r>
            <a:r>
              <a:rPr lang="en-US" sz="1050" dirty="0" smtClean="0">
                <a:hlinkClick r:id="rId6"/>
              </a:rPr>
              <a:t>www.saphana.com/docs/DOC-2437</a:t>
            </a:r>
            <a:endParaRPr lang="en-US" sz="1050" dirty="0" smtClean="0"/>
          </a:p>
          <a:p>
            <a:pPr marL="230188" lvl="1" indent="-230188">
              <a:buSzPct val="100000"/>
              <a:buFont typeface="Wingdings" pitchFamily="2" charset="2"/>
              <a:buChar char=""/>
            </a:pPr>
            <a:r>
              <a:rPr lang="en-US" sz="1200" b="1" dirty="0"/>
              <a:t>Pro</a:t>
            </a:r>
            <a:r>
              <a:rPr lang="en-US" sz="1200" b="1" dirty="0" smtClean="0"/>
              <a:t>duct reviews: </a:t>
            </a:r>
            <a:r>
              <a:rPr lang="en-US" sz="1200" dirty="0" smtClean="0">
                <a:hlinkClick r:id="rId7"/>
              </a:rPr>
              <a:t>https</a:t>
            </a:r>
            <a:r>
              <a:rPr lang="en-US" sz="1200" dirty="0">
                <a:hlinkClick r:id="rId7"/>
              </a:rPr>
              <a:t>://aws.amazon.com/marketplace/review/product-reviews?asin=B009KA3CRY</a:t>
            </a:r>
            <a:endParaRPr lang="en-US" sz="1200" dirty="0"/>
          </a:p>
          <a:p>
            <a:r>
              <a:rPr lang="en-US" sz="1400" dirty="0" smtClean="0"/>
              <a:t> Provisioning</a:t>
            </a:r>
          </a:p>
          <a:p>
            <a:pPr marL="230188" indent="-230188">
              <a:spcBef>
                <a:spcPts val="600"/>
              </a:spcBef>
              <a:buSzPct val="100000"/>
              <a:buFont typeface="Wingdings" pitchFamily="2" charset="2"/>
              <a:buChar char=""/>
            </a:pPr>
            <a:r>
              <a:rPr lang="en-US" sz="1200" dirty="0"/>
              <a:t>SAP HANA One</a:t>
            </a:r>
            <a:r>
              <a:rPr lang="en-US" sz="1200" b="0" dirty="0"/>
              <a:t> </a:t>
            </a:r>
            <a:r>
              <a:rPr lang="en-US" sz="1200" b="0" dirty="0">
                <a:hlinkClick r:id="rId8"/>
              </a:rPr>
              <a:t>https://aws.amazon.com/marketplace/pp/B009KA3CRY</a:t>
            </a:r>
            <a:r>
              <a:rPr lang="en-US" sz="1200" b="0" dirty="0"/>
              <a:t> </a:t>
            </a:r>
          </a:p>
          <a:p>
            <a:pPr marL="230188" indent="-230188">
              <a:spcBef>
                <a:spcPts val="600"/>
              </a:spcBef>
              <a:buSzPct val="100000"/>
              <a:buFont typeface="Wingdings" pitchFamily="2" charset="2"/>
              <a:buChar char=""/>
            </a:pPr>
            <a:r>
              <a:rPr lang="en-US" sz="1200" dirty="0"/>
              <a:t>SAP HANA One Developer Edition </a:t>
            </a:r>
            <a:r>
              <a:rPr lang="en-US" sz="1200" b="0" dirty="0">
                <a:hlinkClick r:id="rId9"/>
              </a:rPr>
              <a:t>http://scn.sap.com/community/developer-center/hana</a:t>
            </a:r>
            <a:r>
              <a:rPr lang="en-US" sz="1200" b="0" dirty="0"/>
              <a:t> </a:t>
            </a:r>
          </a:p>
          <a:p>
            <a:r>
              <a:rPr lang="en-US" sz="1400" dirty="0" smtClean="0"/>
              <a:t> Support</a:t>
            </a:r>
          </a:p>
          <a:p>
            <a:pPr marL="230188" indent="-230188">
              <a:spcBef>
                <a:spcPts val="600"/>
              </a:spcBef>
              <a:buSzPct val="100000"/>
              <a:buFont typeface="Wingdings" pitchFamily="2" charset="2"/>
              <a:buChar char=""/>
            </a:pPr>
            <a:r>
              <a:rPr lang="en-US" sz="1200" dirty="0" smtClean="0"/>
              <a:t>SAP HANA Academy:  </a:t>
            </a:r>
            <a:r>
              <a:rPr lang="en-US" sz="1200" b="0" dirty="0" smtClean="0">
                <a:hlinkClick r:id="rId10"/>
              </a:rPr>
              <a:t>http://academy.saphana.com</a:t>
            </a:r>
            <a:r>
              <a:rPr lang="en-US" sz="1200" b="0" dirty="0" smtClean="0"/>
              <a:t> </a:t>
            </a:r>
          </a:p>
          <a:p>
            <a:pPr marL="230188" indent="-230188">
              <a:spcBef>
                <a:spcPts val="600"/>
              </a:spcBef>
              <a:buSzPct val="100000"/>
              <a:buFont typeface="Wingdings" pitchFamily="2" charset="2"/>
              <a:buChar char=""/>
            </a:pPr>
            <a:r>
              <a:rPr lang="en-US" sz="1200" dirty="0" smtClean="0"/>
              <a:t>SAP HANA Developer Center: </a:t>
            </a:r>
            <a:r>
              <a:rPr lang="en-US" sz="1200" b="0" dirty="0" smtClean="0">
                <a:hlinkClick r:id="rId11"/>
              </a:rPr>
              <a:t>http://developer.sap.com</a:t>
            </a:r>
            <a:r>
              <a:rPr lang="en-US" sz="1200" b="0" dirty="0" smtClean="0"/>
              <a:t> </a:t>
            </a:r>
          </a:p>
          <a:p>
            <a:pPr marL="230188" indent="-230188">
              <a:spcBef>
                <a:spcPts val="600"/>
              </a:spcBef>
              <a:buSzPct val="100000"/>
              <a:buFont typeface="Wingdings" pitchFamily="2" charset="2"/>
              <a:buChar char=""/>
            </a:pPr>
            <a:r>
              <a:rPr lang="en-US" sz="1200" dirty="0" smtClean="0"/>
              <a:t>SAP HANA One </a:t>
            </a:r>
            <a:r>
              <a:rPr lang="en-US" sz="1200" dirty="0"/>
              <a:t>Community Support </a:t>
            </a:r>
            <a:r>
              <a:rPr lang="en-US" sz="1200" dirty="0" smtClean="0"/>
              <a:t/>
            </a:r>
            <a:br>
              <a:rPr lang="en-US" sz="1200" dirty="0" smtClean="0"/>
            </a:br>
            <a:r>
              <a:rPr lang="en-US" sz="1200" b="0" dirty="0" smtClean="0">
                <a:hlinkClick r:id="rId12"/>
              </a:rPr>
              <a:t>http</a:t>
            </a:r>
            <a:r>
              <a:rPr lang="en-US" sz="1200" b="0" dirty="0">
                <a:hlinkClick r:id="rId12"/>
              </a:rPr>
              <a:t>://</a:t>
            </a:r>
            <a:r>
              <a:rPr lang="en-US" sz="1200" b="0" dirty="0" smtClean="0">
                <a:hlinkClick r:id="rId12"/>
              </a:rPr>
              <a:t>www.saphana.com/community/learn/cloud-info/cloud/hana-platform-aws</a:t>
            </a:r>
            <a:r>
              <a:rPr lang="en-US" sz="1200" b="0" dirty="0" smtClean="0"/>
              <a:t> </a:t>
            </a:r>
          </a:p>
          <a:p>
            <a:r>
              <a:rPr lang="en-US" sz="1400" dirty="0" smtClean="0"/>
              <a:t> Blog</a:t>
            </a:r>
          </a:p>
          <a:p>
            <a:pPr marL="230188" indent="-230188">
              <a:spcBef>
                <a:spcPts val="600"/>
              </a:spcBef>
              <a:buSzPct val="100000"/>
              <a:buFont typeface="Wingdings" pitchFamily="2" charset="2"/>
              <a:buChar char=""/>
            </a:pPr>
            <a:r>
              <a:rPr lang="en-US" sz="1200" dirty="0" smtClean="0"/>
              <a:t>SAP </a:t>
            </a:r>
            <a:r>
              <a:rPr lang="en-US" sz="1200" dirty="0"/>
              <a:t>HANA One - SAP HANA in a Light Bulb</a:t>
            </a:r>
            <a:r>
              <a:rPr lang="en-US" sz="1200" dirty="0" smtClean="0"/>
              <a:t/>
            </a:r>
            <a:br>
              <a:rPr lang="en-US" sz="1200" dirty="0" smtClean="0"/>
            </a:br>
            <a:r>
              <a:rPr lang="en-US" sz="1100" b="0" dirty="0">
                <a:hlinkClick r:id="rId13"/>
              </a:rPr>
              <a:t>http://www.saphana.com/community/blogs/blog/2013/01/18/sap-hana-one--</a:t>
            </a:r>
            <a:r>
              <a:rPr lang="en-US" sz="1100" b="0" dirty="0" smtClean="0">
                <a:hlinkClick r:id="rId13"/>
              </a:rPr>
              <a:t>sap-hana-in-a-light-bulb</a:t>
            </a:r>
            <a:endParaRPr lang="en-US" sz="1050" b="0" i="1" dirty="0" smtClean="0"/>
          </a:p>
        </p:txBody>
      </p:sp>
    </p:spTree>
    <p:extLst>
      <p:ext uri="{BB962C8B-B14F-4D97-AF65-F5344CB8AC3E}">
        <p14:creationId xmlns:p14="http://schemas.microsoft.com/office/powerpoint/2010/main" val="292806837"/>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324000" y="4604385"/>
            <a:ext cx="4232502" cy="1477328"/>
          </a:xfrm>
        </p:spPr>
        <p:txBody>
          <a:bodyPr/>
          <a:lstStyle/>
          <a:p>
            <a:r>
              <a:rPr lang="en-US" dirty="0" smtClean="0"/>
              <a:t>Jordan Cao</a:t>
            </a:r>
          </a:p>
          <a:p>
            <a:endParaRPr lang="en-US" dirty="0" smtClean="0"/>
          </a:p>
          <a:p>
            <a:r>
              <a:rPr lang="en-US" dirty="0" smtClean="0"/>
              <a:t>Sr. Product Marketing Manager</a:t>
            </a:r>
            <a:endParaRPr lang="en-US" dirty="0"/>
          </a:p>
          <a:p>
            <a:r>
              <a:rPr lang="en-US" dirty="0" smtClean="0"/>
              <a:t>Email: </a:t>
            </a:r>
            <a:r>
              <a:rPr lang="en-US" dirty="0" smtClean="0">
                <a:hlinkClick r:id="rId2"/>
              </a:rPr>
              <a:t>jordan.cao@sap.com</a:t>
            </a:r>
            <a:r>
              <a:rPr lang="en-US" dirty="0" smtClean="0"/>
              <a:t> </a:t>
            </a:r>
            <a:endParaRPr lang="en-US" dirty="0"/>
          </a:p>
        </p:txBody>
      </p:sp>
      <p:sp>
        <p:nvSpPr>
          <p:cNvPr id="4" name="Text Placeholder 2"/>
          <p:cNvSpPr txBox="1">
            <a:spLocks/>
          </p:cNvSpPr>
          <p:nvPr/>
        </p:nvSpPr>
        <p:spPr bwMode="gray">
          <a:xfrm>
            <a:off x="4708902" y="4604385"/>
            <a:ext cx="4232502" cy="1477328"/>
          </a:xfrm>
          <a:prstGeom prst="rect">
            <a:avLst/>
          </a:prstGeom>
        </p:spPr>
        <p:txBody>
          <a:bodyPr vert="horz" lIns="0" tIns="0" rIns="0" bIns="0" rtlCol="0" anchor="b" anchorCtr="0">
            <a:noAutofit/>
          </a:bodyPr>
          <a:lstStyle>
            <a:lvl1pPr marL="0" indent="0" algn="l" defTabSz="914400" rtl="0" eaLnBrk="1" latinLnBrk="0" hangingPunct="1">
              <a:spcBef>
                <a:spcPts val="0"/>
              </a:spcBef>
              <a:buClr>
                <a:schemeClr val="accent1"/>
              </a:buClr>
              <a:buSzPct val="80000"/>
              <a:buFontTx/>
              <a:buNone/>
              <a:defRPr sz="1600" b="0"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Uddhav Gupta</a:t>
            </a:r>
          </a:p>
          <a:p>
            <a:endParaRPr lang="en-US" dirty="0" smtClean="0"/>
          </a:p>
          <a:p>
            <a:r>
              <a:rPr lang="en-US" dirty="0" smtClean="0"/>
              <a:t>Sr. Solution Manager</a:t>
            </a:r>
          </a:p>
          <a:p>
            <a:r>
              <a:rPr lang="en-US" dirty="0" smtClean="0"/>
              <a:t>Email: </a:t>
            </a:r>
            <a:r>
              <a:rPr lang="en-US" dirty="0" smtClean="0">
                <a:hlinkClick r:id="rId3"/>
              </a:rPr>
              <a:t>uddhav.gupta@sap.com</a:t>
            </a:r>
            <a:r>
              <a:rPr lang="en-US" dirty="0" smtClean="0"/>
              <a:t> </a:t>
            </a:r>
            <a:endParaRPr lang="en-US" dirty="0"/>
          </a:p>
        </p:txBody>
      </p:sp>
    </p:spTree>
    <p:extLst>
      <p:ext uri="{BB962C8B-B14F-4D97-AF65-F5344CB8AC3E}">
        <p14:creationId xmlns:p14="http://schemas.microsoft.com/office/powerpoint/2010/main" val="863459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Text Placeholder 2"/>
          <p:cNvSpPr>
            <a:spLocks noGrp="1"/>
          </p:cNvSpPr>
          <p:nvPr>
            <p:ph type="body" sz="quarter" idx="10"/>
          </p:nvPr>
        </p:nvSpPr>
        <p:spPr>
          <a:xfrm>
            <a:off x="200085" y="1828800"/>
            <a:ext cx="8656646" cy="4227697"/>
          </a:xfrm>
        </p:spPr>
        <p:txBody>
          <a:bodyPr/>
          <a:lstStyle/>
          <a:p>
            <a:pPr algn="ctr"/>
            <a:r>
              <a:rPr lang="en-US" sz="2000" b="1" dirty="0"/>
              <a:t>Unify Transaction Processing and Analytics</a:t>
            </a:r>
          </a:p>
          <a:p>
            <a:pPr lvl="2" indent="0" algn="ctr">
              <a:buNone/>
            </a:pPr>
            <a:r>
              <a:rPr lang="en-US" sz="2000" b="1" dirty="0"/>
              <a:t>Single System</a:t>
            </a:r>
          </a:p>
          <a:p>
            <a:pPr lvl="2" indent="0" algn="ctr">
              <a:buNone/>
            </a:pPr>
            <a:r>
              <a:rPr lang="en-US" sz="2000" b="1" dirty="0"/>
              <a:t>Same Data Instance</a:t>
            </a:r>
          </a:p>
          <a:p>
            <a:pPr algn="ctr"/>
            <a:endParaRPr lang="en-US" sz="2000" b="1" dirty="0"/>
          </a:p>
          <a:p>
            <a:pPr algn="ctr"/>
            <a:r>
              <a:rPr lang="en-US" sz="2000" b="1" dirty="0"/>
              <a:t>Run Analytics in Real-Time</a:t>
            </a:r>
          </a:p>
          <a:p>
            <a:pPr algn="ctr"/>
            <a:endParaRPr lang="en-US" sz="2000" b="1" dirty="0"/>
          </a:p>
          <a:p>
            <a:pPr algn="ctr"/>
            <a:r>
              <a:rPr lang="en-US" sz="2000" b="1" dirty="0"/>
              <a:t>Run Analytics and Transactions at the “speed of thought</a:t>
            </a:r>
            <a:r>
              <a:rPr lang="en-US" sz="2000" b="1" dirty="0" smtClean="0"/>
              <a:t>”</a:t>
            </a:r>
          </a:p>
          <a:p>
            <a:pPr algn="ctr"/>
            <a:endParaRPr lang="en-US" sz="2000" b="1" dirty="0"/>
          </a:p>
          <a:p>
            <a:pPr algn="ctr"/>
            <a:endParaRPr lang="en-US" dirty="0"/>
          </a:p>
        </p:txBody>
      </p:sp>
    </p:spTree>
    <p:extLst>
      <p:ext uri="{BB962C8B-B14F-4D97-AF65-F5344CB8AC3E}">
        <p14:creationId xmlns:p14="http://schemas.microsoft.com/office/powerpoint/2010/main" val="271880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2,562886079,C:\BobC\_Mission\__Intel Software College\Courses\__MCfacultyTraining2.1\01 Integrated Hands on Architecture  Software Tools ver2.1.01.ppc"/>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5143703\LOCALS~1\Temp\articulate\presenter\imgtemp\ZBqImKLB_files\slide0001_image001.p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2_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3_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5.xml><?xml version="1.0" encoding="utf-8"?>
<a:theme xmlns:a="http://schemas.openxmlformats.org/drawingml/2006/main" name="1_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6.xml><?xml version="1.0" encoding="utf-8"?>
<a:theme xmlns:a="http://schemas.openxmlformats.org/drawingml/2006/main" name="4_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7.xml><?xml version="1.0" encoding="utf-8"?>
<a:theme xmlns:a="http://schemas.openxmlformats.org/drawingml/2006/main" name="5_SAP_2013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3452</TotalTime>
  <Words>7945</Words>
  <Application>Microsoft Office PowerPoint</Application>
  <PresentationFormat>On-screen Show (4:3)</PresentationFormat>
  <Paragraphs>1494</Paragraphs>
  <Slides>81</Slides>
  <Notes>49</Notes>
  <HiddenSlides>0</HiddenSlides>
  <MMClips>0</MMClips>
  <ScaleCrop>false</ScaleCrop>
  <HeadingPairs>
    <vt:vector size="4" baseType="variant">
      <vt:variant>
        <vt:lpstr>Theme</vt:lpstr>
      </vt:variant>
      <vt:variant>
        <vt:i4>7</vt:i4>
      </vt:variant>
      <vt:variant>
        <vt:lpstr>Slide Titles</vt:lpstr>
      </vt:variant>
      <vt:variant>
        <vt:i4>81</vt:i4>
      </vt:variant>
    </vt:vector>
  </HeadingPairs>
  <TitlesOfParts>
    <vt:vector size="88" baseType="lpstr">
      <vt:lpstr>Office Theme</vt:lpstr>
      <vt:lpstr>SAP_2013_v1.0</vt:lpstr>
      <vt:lpstr>2_SAP_2013_v1.0</vt:lpstr>
      <vt:lpstr>3_SAP_2013_v1.0</vt:lpstr>
      <vt:lpstr>1_SAP_2013_v1.0</vt:lpstr>
      <vt:lpstr>4_SAP_2013_v1.0</vt:lpstr>
      <vt:lpstr>5_SAP_2013_v1.0</vt:lpstr>
      <vt:lpstr>In-Memory Database Platform for Big Data Help you to tame the BIG DATA  </vt:lpstr>
      <vt:lpstr>Safe Harbor Statement</vt:lpstr>
      <vt:lpstr>Theme:  Using Cloud to solve Big Data problems!</vt:lpstr>
      <vt:lpstr>Big Data Offers New Opportunities Gain real-time insight from large volumes of a variety of data</vt:lpstr>
      <vt:lpstr>New information sources driving data explosion</vt:lpstr>
      <vt:lpstr>The Need for Efficient and Flexible Data Management</vt:lpstr>
      <vt:lpstr>The Challenge</vt:lpstr>
      <vt:lpstr>Challenge today! </vt:lpstr>
      <vt:lpstr>The Challenge</vt:lpstr>
      <vt:lpstr>Hardware Advances: Moore’s Law - DRAM Pricing</vt:lpstr>
      <vt:lpstr>Hardware Advances: Moore‘s Law - CPUs</vt:lpstr>
      <vt:lpstr>Software Advances: Build for In-Memory Computing Reduce Memory Access Stalls</vt:lpstr>
      <vt:lpstr>In-Memory Computing</vt:lpstr>
      <vt:lpstr>In-Memory Computing enabling real-time access to big data*</vt:lpstr>
      <vt:lpstr>PowerPoint Presentation</vt:lpstr>
      <vt:lpstr>SAP in-memory innovations  make the “New Way” a reality</vt:lpstr>
      <vt:lpstr>SAP HANA: A New In-Memory Data Platform</vt:lpstr>
      <vt:lpstr>SAP HANA: Single System for Big Data Needs</vt:lpstr>
      <vt:lpstr>SAP HANA: Column Store</vt:lpstr>
      <vt:lpstr>SAP HANA: Data Compression</vt:lpstr>
      <vt:lpstr>SAP HANA: Dictionary Compression</vt:lpstr>
      <vt:lpstr>SAP HANA: Fast Scans + Simplified Data Model</vt:lpstr>
      <vt:lpstr>SAP HANA: Temporal Tables (History Columnar Tables)</vt:lpstr>
      <vt:lpstr>SAP HANA: Multi-Core Parallelization</vt:lpstr>
      <vt:lpstr>SAP HANA: Single Instruction Multiple Data (SIMD)</vt:lpstr>
      <vt:lpstr>PowerPoint Presentation</vt:lpstr>
      <vt:lpstr>SAP HANA: Parallelization at All Levels</vt:lpstr>
      <vt:lpstr>SAP HANA: Query Parallelization</vt:lpstr>
      <vt:lpstr>SAP HANA: Persistence Layer</vt:lpstr>
      <vt:lpstr>SAP HANA: Scalability Scales from very small servers to very large clusters</vt:lpstr>
      <vt:lpstr>SAP HANA: Multi-tenancy </vt:lpstr>
      <vt:lpstr>SAP HANA: Scale Out</vt:lpstr>
      <vt:lpstr>SAP HANA: Data Partitioning</vt:lpstr>
      <vt:lpstr>SAP HANA: High Availability</vt:lpstr>
      <vt:lpstr>SAP HANA: High Availability</vt:lpstr>
      <vt:lpstr>Initial Proof Points</vt:lpstr>
      <vt:lpstr>Database Landscape</vt:lpstr>
      <vt:lpstr>What is inside HANA?</vt:lpstr>
      <vt:lpstr>PowerPoint Presentation</vt:lpstr>
      <vt:lpstr>Big Data Processing Framework</vt:lpstr>
      <vt:lpstr>PowerPoint Presentation</vt:lpstr>
      <vt:lpstr>PowerPoint Presentation</vt:lpstr>
      <vt:lpstr>Overview: Data Provisioning with SAP HANA</vt:lpstr>
      <vt:lpstr>SAP Sybase Replication Server</vt:lpstr>
      <vt:lpstr>SAP Data Services</vt:lpstr>
      <vt:lpstr>SAP Sybase Event Stream Processor</vt:lpstr>
      <vt:lpstr>Ingest Examples Of Event Processing</vt:lpstr>
      <vt:lpstr>Rapid data provisioning with data virtualization </vt:lpstr>
      <vt:lpstr>Hadoop Integration</vt:lpstr>
      <vt:lpstr>PowerPoint Presentation</vt:lpstr>
      <vt:lpstr>Deal with Data Variety of Big Data</vt:lpstr>
      <vt:lpstr>Hidden Value in Text</vt:lpstr>
      <vt:lpstr>Text Search &amp; Text Analysis Application</vt:lpstr>
      <vt:lpstr>Example Text Analytic Codes</vt:lpstr>
      <vt:lpstr>Geospatial Data Competing in today’s marketplace</vt:lpstr>
      <vt:lpstr>Spatial adds a “new dimension” to big data Spatial processing with SAP HANA</vt:lpstr>
      <vt:lpstr>What is a spatially enabled database? Key capabilities delivered in SAP HANA</vt:lpstr>
      <vt:lpstr>PowerPoint Presentation</vt:lpstr>
      <vt:lpstr>SAP HANA Predictive Ecosystem</vt:lpstr>
      <vt:lpstr>R Integration for SAP HANA</vt:lpstr>
      <vt:lpstr>R Integration for SAP HANA  Functionality Overview</vt:lpstr>
      <vt:lpstr>Predictive Analysis DEMO</vt:lpstr>
      <vt:lpstr>PowerPoint Presentation</vt:lpstr>
      <vt:lpstr>SAP BusinessObjects BI 4.x and HANA – Client tools  Discovery and analysis</vt:lpstr>
      <vt:lpstr>Lumira on HANA Overview</vt:lpstr>
      <vt:lpstr>SAP BusinessObjects BI and HANA – Client tools   Dashboards and apps</vt:lpstr>
      <vt:lpstr>SAP BusinessObjects BI and HANA – Semantic layer  Semantic layer </vt:lpstr>
      <vt:lpstr>In-Memory Database Platform for Big Data SAP HANA One</vt:lpstr>
      <vt:lpstr>Experience SAP HANA with SAP HANA One SAP HANA One = SAP HANA + Public Cloud</vt:lpstr>
      <vt:lpstr>SAP HANA in the Cloud – related offerings Subscription pricing + productive use = SAP HANA One</vt:lpstr>
      <vt:lpstr>Cost Details of SAP HANA One Projects “Turn off the light switch when leaving the room”</vt:lpstr>
      <vt:lpstr>Research on SAP HANA One</vt:lpstr>
      <vt:lpstr>Teaching on SAP HANA California State University, Chico</vt:lpstr>
      <vt:lpstr>PowerPoint Presentation</vt:lpstr>
      <vt:lpstr>Summary:  In-Memory Database Platform for Big Data  Migrate your App to SAP HANA One</vt:lpstr>
      <vt:lpstr>Migrating existing Project to HANA </vt:lpstr>
      <vt:lpstr>Test &amp; Demo - Developer Licenses – All partners</vt:lpstr>
      <vt:lpstr>HANA Academy </vt:lpstr>
      <vt:lpstr>SAP HANA Developer Center</vt:lpstr>
      <vt:lpstr>Resources</vt:lpstr>
      <vt:lpstr>Thank you</vt:lpstr>
    </vt:vector>
  </TitlesOfParts>
  <Company>SAP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Using Cloud to solve Big Data problems!</dc:title>
  <dc:creator>Uddhav Gupta</dc:creator>
  <cp:lastModifiedBy>Cao, Jordan</cp:lastModifiedBy>
  <cp:revision>305</cp:revision>
  <dcterms:created xsi:type="dcterms:W3CDTF">2013-06-25T14:28:53Z</dcterms:created>
  <dcterms:modified xsi:type="dcterms:W3CDTF">2013-07-17T17:32:40Z</dcterms:modified>
</cp:coreProperties>
</file>